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6.xml" ContentType="application/vnd.openxmlformats-officedocument.themeOverride+xml"/>
  <Override PartName="/ppt/notesSlides/notesSlide1.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3.xml" ContentType="application/vnd.openxmlformats-officedocument.drawingml.chartshapes+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8.xml" ContentType="application/vnd.openxmlformats-officedocument.themeOverride+xml"/>
  <Override PartName="/ppt/comments/modernComment_2F3_B11D9C7D.xml" ContentType="application/vnd.ms-powerpoint.comments+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9.xml" ContentType="application/vnd.openxmlformats-officedocument.themeOverride+xml"/>
  <Override PartName="/ppt/notesSlides/notesSlide2.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0.xml" ContentType="application/vnd.openxmlformats-officedocument.themeOverride+xml"/>
  <Override PartName="/ppt/drawings/drawing4.xml" ContentType="application/vnd.openxmlformats-officedocument.drawingml.chartshapes+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5.xml" ContentType="application/vnd.openxmlformats-officedocument.drawingml.chartshapes+xml"/>
  <Override PartName="/ppt/notesSlides/notesSlide3.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1.xml" ContentType="application/vnd.openxmlformats-officedocument.themeOverr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2.xml" ContentType="application/vnd.openxmlformats-officedocument.themeOverr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3.xml" ContentType="application/vnd.openxmlformats-officedocument.themeOverride+xml"/>
  <Override PartName="/ppt/notesSlides/notesSlide4.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4.xml" ContentType="application/vnd.openxmlformats-officedocument.themeOverr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drawings/drawing6.xml" ContentType="application/vnd.openxmlformats-officedocument.drawingml.chartshapes+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5.xml" ContentType="application/vnd.openxmlformats-officedocument.presentationml.notesSlid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71" r:id="rId4"/>
    <p:sldMasterId id="2147483987" r:id="rId5"/>
    <p:sldMasterId id="2147484000" r:id="rId6"/>
    <p:sldMasterId id="2147484031" r:id="rId7"/>
    <p:sldMasterId id="2147484094" r:id="rId8"/>
  </p:sldMasterIdLst>
  <p:notesMasterIdLst>
    <p:notesMasterId r:id="rId54"/>
  </p:notesMasterIdLst>
  <p:handoutMasterIdLst>
    <p:handoutMasterId r:id="rId55"/>
  </p:handoutMasterIdLst>
  <p:sldIdLst>
    <p:sldId id="622" r:id="rId9"/>
    <p:sldId id="280" r:id="rId10"/>
    <p:sldId id="399" r:id="rId11"/>
    <p:sldId id="626" r:id="rId12"/>
    <p:sldId id="263" r:id="rId13"/>
    <p:sldId id="392" r:id="rId14"/>
    <p:sldId id="620" r:id="rId15"/>
    <p:sldId id="629" r:id="rId16"/>
    <p:sldId id="329" r:id="rId17"/>
    <p:sldId id="360" r:id="rId18"/>
    <p:sldId id="741" r:id="rId19"/>
    <p:sldId id="745" r:id="rId20"/>
    <p:sldId id="749" r:id="rId21"/>
    <p:sldId id="750" r:id="rId22"/>
    <p:sldId id="739" r:id="rId23"/>
    <p:sldId id="282" r:id="rId24"/>
    <p:sldId id="267" r:id="rId25"/>
    <p:sldId id="738" r:id="rId26"/>
    <p:sldId id="754" r:id="rId27"/>
    <p:sldId id="385" r:id="rId28"/>
    <p:sldId id="358" r:id="rId29"/>
    <p:sldId id="630" r:id="rId30"/>
    <p:sldId id="755" r:id="rId31"/>
    <p:sldId id="374" r:id="rId32"/>
    <p:sldId id="352" r:id="rId33"/>
    <p:sldId id="309" r:id="rId34"/>
    <p:sldId id="756" r:id="rId35"/>
    <p:sldId id="326" r:id="rId36"/>
    <p:sldId id="757" r:id="rId37"/>
    <p:sldId id="758" r:id="rId38"/>
    <p:sldId id="259" r:id="rId39"/>
    <p:sldId id="315" r:id="rId40"/>
    <p:sldId id="316" r:id="rId41"/>
    <p:sldId id="262" r:id="rId42"/>
    <p:sldId id="335" r:id="rId43"/>
    <p:sldId id="336" r:id="rId44"/>
    <p:sldId id="337" r:id="rId45"/>
    <p:sldId id="338" r:id="rId46"/>
    <p:sldId id="635" r:id="rId47"/>
    <p:sldId id="634" r:id="rId48"/>
    <p:sldId id="273" r:id="rId49"/>
    <p:sldId id="642" r:id="rId50"/>
    <p:sldId id="351" r:id="rId51"/>
    <p:sldId id="281" r:id="rId52"/>
    <p:sldId id="291" r:id="rId53"/>
  </p:sldIdLst>
  <p:sldSz cx="12192000" cy="6858000"/>
  <p:notesSz cx="7104063" cy="10234613"/>
  <p:defaultTextStyle>
    <a:defPPr>
      <a:defRPr lang="fi-FI"/>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Oletusosa" id="{01BCEA30-19BA-444D-A9A4-D723B2A71951}">
          <p14:sldIdLst>
            <p14:sldId id="622"/>
            <p14:sldId id="280"/>
          </p14:sldIdLst>
        </p14:section>
        <p14:section name="Yleistietoa" id="{558D3505-0F76-4913-AB59-968B77D7D6C3}">
          <p14:sldIdLst>
            <p14:sldId id="399"/>
            <p14:sldId id="626"/>
            <p14:sldId id="263"/>
            <p14:sldId id="392"/>
          </p14:sldIdLst>
        </p14:section>
        <p14:section name="Väestötietoa" id="{3FA9FC5E-0895-4429-820A-53EEC129AC35}">
          <p14:sldIdLst>
            <p14:sldId id="620"/>
            <p14:sldId id="629"/>
            <p14:sldId id="329"/>
            <p14:sldId id="360"/>
            <p14:sldId id="741"/>
            <p14:sldId id="745"/>
            <p14:sldId id="749"/>
            <p14:sldId id="750"/>
            <p14:sldId id="739"/>
            <p14:sldId id="282"/>
            <p14:sldId id="267"/>
            <p14:sldId id="738"/>
            <p14:sldId id="754"/>
            <p14:sldId id="385"/>
          </p14:sldIdLst>
        </p14:section>
        <p14:section name="Rakentaminen" id="{2863035E-4781-4A9C-84CF-EA54A7FCBE8F}">
          <p14:sldIdLst>
            <p14:sldId id="358"/>
            <p14:sldId id="630"/>
            <p14:sldId id="755"/>
            <p14:sldId id="374"/>
          </p14:sldIdLst>
        </p14:section>
        <p14:section name="Maaseutu" id="{6EFDFEBB-E7E4-4218-A328-E4CF9AAE16C6}">
          <p14:sldIdLst>
            <p14:sldId id="352"/>
            <p14:sldId id="309"/>
          </p14:sldIdLst>
        </p14:section>
        <p14:section name="Elinkeinoelämä" id="{70BE56D4-1B24-4546-B3A4-8069089B97DE}">
          <p14:sldIdLst>
            <p14:sldId id="756"/>
            <p14:sldId id="326"/>
            <p14:sldId id="757"/>
            <p14:sldId id="758"/>
            <p14:sldId id="259"/>
            <p14:sldId id="315"/>
            <p14:sldId id="316"/>
            <p14:sldId id="262"/>
          </p14:sldIdLst>
        </p14:section>
        <p14:section name="Kestäväkehitys" id="{B400D9FD-8EEE-4343-9C11-8D65FE77E91A}">
          <p14:sldIdLst>
            <p14:sldId id="335"/>
            <p14:sldId id="336"/>
            <p14:sldId id="337"/>
            <p14:sldId id="338"/>
          </p14:sldIdLst>
        </p14:section>
        <p14:section name="Strategia" id="{36D6B7F5-8AAA-46DA-B34B-46417C685F28}">
          <p14:sldIdLst>
            <p14:sldId id="635"/>
            <p14:sldId id="634"/>
          </p14:sldIdLst>
        </p14:section>
        <p14:section name="Nimetön osa" id="{B8A6BD1B-7DA9-43B7-8331-BA86D6E13C2E}">
          <p14:sldIdLst>
            <p14:sldId id="273"/>
            <p14:sldId id="642"/>
            <p14:sldId id="351"/>
          </p14:sldIdLst>
        </p14:section>
        <p14:section name="Matkailu" id="{6F5E1FB3-673F-43CA-B844-702D073FB4B1}">
          <p14:sldIdLst>
            <p14:sldId id="281"/>
            <p14:sldId id="2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Tekijä" initials="K"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EDB"/>
    <a:srgbClr val="EB904B"/>
    <a:srgbClr val="F3C9F0"/>
    <a:srgbClr val="5A71DF"/>
    <a:srgbClr val="F01E00"/>
    <a:srgbClr val="318354"/>
    <a:srgbClr val="EBEDFB"/>
    <a:srgbClr val="CED3F6"/>
    <a:srgbClr val="E2E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662A1-EC49-4C77-A971-4CCF9DD57DF3}" v="21" dt="2025-02-10T08:59:55.077"/>
  </p1510:revLst>
</p1510:revInfo>
</file>

<file path=ppt/tableStyles.xml><?xml version="1.0" encoding="utf-8"?>
<a:tblStyleLst xmlns:a="http://schemas.openxmlformats.org/drawingml/2006/main" def="{F2DE63D5-997A-4646-A377-4702673A728D}">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Vaalea tyyli 1 - Korostu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3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223"/>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2.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3.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4.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5.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4.xml"/><Relationship Id="rId4"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TUKIA_TA\Downloads\001_116j_2023_20240328-091121.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6.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7.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7.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6.xml"/><Relationship Id="rId4"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1.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2.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3.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4.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8C-4036-865F-06108EDF20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8C-4036-865F-06108EDF20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8C-4036-865F-06108EDF20DE}"/>
              </c:ext>
            </c:extLst>
          </c:dPt>
          <c:dLbls>
            <c:dLbl>
              <c:idx val="0"/>
              <c:layout>
                <c:manualLayout>
                  <c:x val="0.23109888570125292"/>
                  <c:y val="-0.51184124668944075"/>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D380C528-AB85-41C1-A3F5-8B5A536B64F2}" type="CATEGORYNAME">
                      <a:rPr lang="en-US" sz="1400">
                        <a:latin typeface="Corbel" panose="020B0503020204020204" pitchFamily="34" charset="0"/>
                      </a:rPr>
                      <a:pPr>
                        <a:defRPr/>
                      </a:pPr>
                      <a:t>[LUOKAN NIMI]</a:t>
                    </a:fld>
                    <a:r>
                      <a:rPr lang="en-US" sz="1400" baseline="0" dirty="0">
                        <a:latin typeface="Corbel" panose="020B0503020204020204" pitchFamily="34" charset="0"/>
                      </a:rPr>
                      <a:t>; </a:t>
                    </a:r>
                    <a:fld id="{146CCC37-E19E-4623-9C7B-A15FB29ACB94}" type="VALUE">
                      <a:rPr lang="en-US" sz="1400" baseline="0">
                        <a:latin typeface="Corbel" panose="020B0503020204020204" pitchFamily="34" charset="0"/>
                      </a:rPr>
                      <a:pPr>
                        <a:defRPr/>
                      </a:pPr>
                      <a:t>[ARVO]</a:t>
                    </a:fld>
                    <a:r>
                      <a:rPr lang="en-US" sz="1400" baseline="0" dirty="0">
                        <a:latin typeface="Corbel" panose="020B0503020204020204" pitchFamily="34" charset="0"/>
                      </a:rPr>
                      <a:t>; </a:t>
                    </a:r>
                    <a:fld id="{7B9BDC46-2D91-4D86-8214-534A56DDD4B9}" type="PERCENTAGE">
                      <a:rPr lang="en-US" sz="1400" baseline="0">
                        <a:latin typeface="Corbel" panose="020B0503020204020204" pitchFamily="34" charset="0"/>
                      </a:rPr>
                      <a:pPr>
                        <a:defRPr/>
                      </a:pPr>
                      <a:t>[PROSENTTI]</a:t>
                    </a:fld>
                    <a:endParaRPr lang="en-US" sz="1400" baseline="0" dirty="0">
                      <a:latin typeface="Corbel" panose="020B0503020204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1"/>
              <c:showSerName val="0"/>
              <c:showPercent val="1"/>
              <c:showBubbleSize val="0"/>
              <c:extLst>
                <c:ext xmlns:c15="http://schemas.microsoft.com/office/drawing/2012/chart" uri="{CE6537A1-D6FC-4f65-9D91-7224C49458BB}">
                  <c15:layout>
                    <c:manualLayout>
                      <c:w val="0.28024411140913147"/>
                      <c:h val="0.28829661331388579"/>
                    </c:manualLayout>
                  </c15:layout>
                  <c15:dlblFieldTable/>
                  <c15:showDataLabelsRange val="0"/>
                </c:ext>
                <c:ext xmlns:c16="http://schemas.microsoft.com/office/drawing/2014/chart" uri="{C3380CC4-5D6E-409C-BE32-E72D297353CC}">
                  <c16:uniqueId val="{00000001-0B8C-4036-865F-06108EDF20DE}"/>
                </c:ext>
              </c:extLst>
            </c:dLbl>
            <c:dLbl>
              <c:idx val="1"/>
              <c:layout>
                <c:manualLayout>
                  <c:x val="-0.16142120118448006"/>
                  <c:y val="-4.0623920469811539E-3"/>
                </c:manualLayout>
              </c:layout>
              <c:tx>
                <c:rich>
                  <a:bodyPr/>
                  <a:lstStyle/>
                  <a:p>
                    <a:fld id="{78D20C18-6C5F-4802-A9AF-290621D73B07}" type="CATEGORYNAME">
                      <a:rPr lang="en-US" sz="1400"/>
                      <a:pPr/>
                      <a:t>[LUOKAN NIMI]</a:t>
                    </a:fld>
                    <a:r>
                      <a:rPr lang="en-US" sz="1400" baseline="0" dirty="0"/>
                      <a:t>; </a:t>
                    </a:r>
                    <a:fld id="{04E4275F-91BE-462B-B2B3-5F65EEB4F8F1}" type="VALUE">
                      <a:rPr lang="en-US" sz="1400" baseline="0"/>
                      <a:pPr/>
                      <a:t>[ARVO]</a:t>
                    </a:fld>
                    <a:r>
                      <a:rPr lang="en-US" sz="1400" baseline="0" dirty="0"/>
                      <a:t>; </a:t>
                    </a:r>
                    <a:fld id="{710C5CA6-192A-4D25-A31B-FDE6123F8B23}" type="PERCENTAGE">
                      <a:rPr lang="en-US" sz="1400" baseline="0"/>
                      <a:pPr/>
                      <a:t>[PROSENTTI]</a:t>
                    </a:fld>
                    <a:endParaRPr lang="en-US" sz="1400" baseline="0" dirty="0"/>
                  </a:p>
                </c:rich>
              </c:tx>
              <c:showLegendKey val="0"/>
              <c:showVal val="1"/>
              <c:showCatName val="1"/>
              <c:showSerName val="0"/>
              <c:showPercent val="1"/>
              <c:showBubbleSize val="0"/>
              <c:extLst>
                <c:ext xmlns:c15="http://schemas.microsoft.com/office/drawing/2012/chart" uri="{CE6537A1-D6FC-4f65-9D91-7224C49458BB}">
                  <c15:layout>
                    <c:manualLayout>
                      <c:w val="0.28087271313330198"/>
                      <c:h val="0.22045733696695194"/>
                    </c:manualLayout>
                  </c15:layout>
                  <c15:dlblFieldTable/>
                  <c15:showDataLabelsRange val="0"/>
                </c:ext>
                <c:ext xmlns:c16="http://schemas.microsoft.com/office/drawing/2014/chart" uri="{C3380CC4-5D6E-409C-BE32-E72D297353CC}">
                  <c16:uniqueId val="{00000003-0B8C-4036-865F-06108EDF20DE}"/>
                </c:ext>
              </c:extLst>
            </c:dLbl>
            <c:dLbl>
              <c:idx val="2"/>
              <c:layout>
                <c:manualLayout>
                  <c:x val="1.0330950368121454E-2"/>
                  <c:y val="-0.10155580291457157"/>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8C-4036-865F-06108EDF20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1"/>
            <c:showSerName val="0"/>
            <c:showPercent val="1"/>
            <c:showBubbleSize val="0"/>
            <c:showLeaderLines val="0"/>
            <c:extLst>
              <c:ext xmlns:c15="http://schemas.microsoft.com/office/drawing/2012/chart" uri="{CE6537A1-D6FC-4f65-9D91-7224C49458BB}"/>
            </c:extLst>
          </c:dLbls>
          <c:cat>
            <c:strRef>
              <c:f>'[kaupunki-maaseutualueet väestörakenne.xlsx]graafi'!$B$5:$B$14</c:f>
              <c:strCache>
                <c:ptCount val="3"/>
                <c:pt idx="0">
                  <c:v>Kaupunkialueet</c:v>
                </c:pt>
                <c:pt idx="1">
                  <c:v>Maaseutualueet</c:v>
                </c:pt>
                <c:pt idx="2">
                  <c:v>Tuntematon</c:v>
                </c:pt>
              </c:strCache>
            </c:strRef>
          </c:cat>
          <c:val>
            <c:numRef>
              <c:f>'[kaupunki-maaseutualueet väestörakenne.xlsx]graafi'!$Z$5:$Z$14</c:f>
              <c:numCache>
                <c:formatCode>0</c:formatCode>
                <c:ptCount val="3"/>
                <c:pt idx="0">
                  <c:v>99143</c:v>
                </c:pt>
                <c:pt idx="1">
                  <c:v>23494</c:v>
                </c:pt>
                <c:pt idx="2">
                  <c:v>1384</c:v>
                </c:pt>
              </c:numCache>
            </c:numRef>
          </c:val>
          <c:extLst>
            <c:ext xmlns:c16="http://schemas.microsoft.com/office/drawing/2014/chart" uri="{C3380CC4-5D6E-409C-BE32-E72D297353CC}">
              <c16:uniqueId val="{00000006-0B8C-4036-865F-06108EDF20DE}"/>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803760725955869E-2"/>
          <c:y val="0.17056006088676465"/>
          <c:w val="0.86212031132176292"/>
          <c:h val="0.66739086909525835"/>
        </c:manualLayout>
      </c:layout>
      <c:barChart>
        <c:barDir val="col"/>
        <c:grouping val="clustered"/>
        <c:varyColors val="0"/>
        <c:ser>
          <c:idx val="3"/>
          <c:order val="3"/>
          <c:tx>
            <c:strRef>
              <c:f>'koko vuosi LOPULL'!$A$15</c:f>
              <c:strCache>
                <c:ptCount val="1"/>
                <c:pt idx="0">
                  <c:v>Muuttovoitto</c:v>
                </c:pt>
              </c:strCache>
            </c:strRef>
          </c:tx>
          <c:spPr>
            <a:solidFill>
              <a:srgbClr val="FFFFFF">
                <a:lumMod val="8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orbel" panose="020B050302020402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'koko vuosi LOPULL'!$Y$5:$AM$5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'koko vuosi LOPULL'!$Y$15:$AM$15</c:f>
              <c:numCache>
                <c:formatCode>General</c:formatCode>
                <c:ptCount val="15"/>
                <c:pt idx="0">
                  <c:v>361</c:v>
                </c:pt>
                <c:pt idx="1">
                  <c:v>433</c:v>
                </c:pt>
                <c:pt idx="2">
                  <c:v>976</c:v>
                </c:pt>
                <c:pt idx="3">
                  <c:v>923</c:v>
                </c:pt>
                <c:pt idx="4">
                  <c:v>987</c:v>
                </c:pt>
                <c:pt idx="5">
                  <c:v>760</c:v>
                </c:pt>
                <c:pt idx="6">
                  <c:v>821</c:v>
                </c:pt>
                <c:pt idx="7">
                  <c:v>527</c:v>
                </c:pt>
                <c:pt idx="8">
                  <c:v>548</c:v>
                </c:pt>
                <c:pt idx="9">
                  <c:v>762</c:v>
                </c:pt>
                <c:pt idx="10">
                  <c:v>965</c:v>
                </c:pt>
                <c:pt idx="11">
                  <c:v>1463</c:v>
                </c:pt>
                <c:pt idx="12">
                  <c:v>1339</c:v>
                </c:pt>
                <c:pt idx="13">
                  <c:v>1737</c:v>
                </c:pt>
                <c:pt idx="14">
                  <c:v>1726</c:v>
                </c:pt>
              </c:numCache>
            </c:numRef>
          </c:val>
          <c:extLst>
            <c:ext xmlns:c16="http://schemas.microsoft.com/office/drawing/2014/chart" uri="{C3380CC4-5D6E-409C-BE32-E72D297353CC}">
              <c16:uniqueId val="{00000000-EE4B-484F-80D5-D0FA5D2142B5}"/>
            </c:ext>
          </c:extLst>
        </c:ser>
        <c:dLbls>
          <c:showLegendKey val="0"/>
          <c:showVal val="0"/>
          <c:showCatName val="0"/>
          <c:showSerName val="0"/>
          <c:showPercent val="0"/>
          <c:showBubbleSize val="0"/>
        </c:dLbls>
        <c:gapWidth val="150"/>
        <c:axId val="545531136"/>
        <c:axId val="545530480"/>
        <c:extLst>
          <c:ext xmlns:c15="http://schemas.microsoft.com/office/drawing/2012/chart" uri="{02D57815-91ED-43cb-92C2-25804820EDAC}">
            <c15:filteredBarSeries>
              <c15:ser>
                <c:idx val="1"/>
                <c:order val="1"/>
                <c:tx>
                  <c:strRef>
                    <c:extLst>
                      <c:ext uri="{02D57815-91ED-43cb-92C2-25804820EDAC}">
                        <c15:formulaRef>
                          <c15:sqref>'koko vuosi LOPULL'!$A$10</c15:sqref>
                        </c15:formulaRef>
                      </c:ext>
                    </c:extLst>
                    <c:strCache>
                      <c:ptCount val="1"/>
                      <c:pt idx="0">
                        <c:v>Lähtömuutto</c:v>
                      </c:pt>
                    </c:strCache>
                  </c:strRef>
                </c:tx>
                <c:spPr>
                  <a:solidFill>
                    <a:schemeClr val="accent2"/>
                  </a:solidFill>
                  <a:ln>
                    <a:solidFill>
                      <a:srgbClr val="E56A54"/>
                    </a:solidFill>
                  </a:ln>
                  <a:effectLst/>
                </c:spPr>
                <c:invertIfNegative val="0"/>
                <c:dLbls>
                  <c:dLbl>
                    <c:idx val="16"/>
                    <c:layout>
                      <c:manualLayout>
                        <c:x val="-5.4945054945056285E-3"/>
                        <c:y val="5.633802816901401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EE4B-484F-80D5-D0FA5D2142B5}"/>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orbel" panose="020B0503020204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'koko vuosi LOPULL'!$Y$5:$AM$5</c15:sqref>
                        </c15:formulaRef>
                      </c:ext>
                    </c:extLst>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extLst>
                      <c:ext uri="{02D57815-91ED-43cb-92C2-25804820EDAC}">
                        <c15:formulaRef>
                          <c15:sqref>'koko vuosi LOPULL'!$O$10:$AL$10</c15:sqref>
                        </c15:formulaRef>
                      </c:ext>
                    </c:extLst>
                    <c:numCache>
                      <c:formatCode>General</c:formatCode>
                      <c:ptCount val="24"/>
                      <c:pt idx="0">
                        <c:v>5100</c:v>
                      </c:pt>
                      <c:pt idx="1">
                        <c:v>5363</c:v>
                      </c:pt>
                      <c:pt idx="2">
                        <c:v>5087</c:v>
                      </c:pt>
                      <c:pt idx="3">
                        <c:v>5009</c:v>
                      </c:pt>
                      <c:pt idx="4">
                        <c:v>5341</c:v>
                      </c:pt>
                      <c:pt idx="5">
                        <c:v>5747</c:v>
                      </c:pt>
                      <c:pt idx="6">
                        <c:v>5641</c:v>
                      </c:pt>
                      <c:pt idx="7">
                        <c:v>5727</c:v>
                      </c:pt>
                      <c:pt idx="8">
                        <c:v>5445</c:v>
                      </c:pt>
                      <c:pt idx="9">
                        <c:v>5250</c:v>
                      </c:pt>
                      <c:pt idx="10">
                        <c:v>5564</c:v>
                      </c:pt>
                      <c:pt idx="11">
                        <c:v>5906</c:v>
                      </c:pt>
                      <c:pt idx="12">
                        <c:v>5510</c:v>
                      </c:pt>
                      <c:pt idx="13">
                        <c:v>5402</c:v>
                      </c:pt>
                      <c:pt idx="14">
                        <c:v>5395</c:v>
                      </c:pt>
                      <c:pt idx="15">
                        <c:v>5794</c:v>
                      </c:pt>
                      <c:pt idx="16">
                        <c:v>5695</c:v>
                      </c:pt>
                      <c:pt idx="17">
                        <c:v>6054</c:v>
                      </c:pt>
                      <c:pt idx="18">
                        <c:v>5959</c:v>
                      </c:pt>
                      <c:pt idx="19">
                        <c:v>5823</c:v>
                      </c:pt>
                      <c:pt idx="20">
                        <c:v>5767</c:v>
                      </c:pt>
                      <c:pt idx="21">
                        <c:v>5809</c:v>
                      </c:pt>
                      <c:pt idx="22">
                        <c:v>5926</c:v>
                      </c:pt>
                      <c:pt idx="23">
                        <c:v>5722</c:v>
                      </c:pt>
                    </c:numCache>
                  </c:numRef>
                </c:val>
                <c:extLst>
                  <c:ext xmlns:c16="http://schemas.microsoft.com/office/drawing/2014/chart" uri="{C3380CC4-5D6E-409C-BE32-E72D297353CC}">
                    <c16:uniqueId val="{00000007-EE4B-484F-80D5-D0FA5D2142B5}"/>
                  </c:ext>
                </c:extLst>
              </c15:ser>
            </c15:filteredBarSeries>
          </c:ext>
        </c:extLst>
      </c:barChart>
      <c:lineChart>
        <c:grouping val="standard"/>
        <c:varyColors val="0"/>
        <c:ser>
          <c:idx val="0"/>
          <c:order val="0"/>
          <c:tx>
            <c:strRef>
              <c:f>'koko vuosi LOPULL'!$A$14</c:f>
              <c:strCache>
                <c:ptCount val="1"/>
                <c:pt idx="0">
                  <c:v>Nettomaahanmuutto</c:v>
                </c:pt>
              </c:strCache>
            </c:strRef>
          </c:tx>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12"/>
              <c:layout>
                <c:manualLayout>
                  <c:x val="-2.1967963386727688E-2"/>
                  <c:y val="-7.090522335145355E-2"/>
                </c:manualLayout>
              </c:layout>
              <c:tx>
                <c:rich>
                  <a:bodyPr/>
                  <a:lstStyle/>
                  <a:p>
                    <a:r>
                      <a:rPr lang="en-US"/>
                      <a:t>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E4B-484F-80D5-D0FA5D2142B5}"/>
                </c:ext>
              </c:extLst>
            </c:dLbl>
            <c:dLbl>
              <c:idx val="14"/>
              <c:layout>
                <c:manualLayout>
                  <c:x val="1.9115192363555768E-2"/>
                  <c:y val="-7.1999294542884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4B-484F-80D5-D0FA5D2142B5}"/>
                </c:ext>
              </c:extLst>
            </c:dLbl>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Corbel" panose="020B0503020204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'koko vuosi LOPULL'!$Y$5:$AM$5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'koko vuosi LOPULL'!$Y$14:$AM$14</c:f>
              <c:numCache>
                <c:formatCode>General</c:formatCode>
                <c:ptCount val="15"/>
                <c:pt idx="0">
                  <c:v>204</c:v>
                </c:pt>
                <c:pt idx="1">
                  <c:v>282</c:v>
                </c:pt>
                <c:pt idx="2">
                  <c:v>329</c:v>
                </c:pt>
                <c:pt idx="3">
                  <c:v>257</c:v>
                </c:pt>
                <c:pt idx="4">
                  <c:v>258</c:v>
                </c:pt>
                <c:pt idx="5">
                  <c:v>196</c:v>
                </c:pt>
                <c:pt idx="6">
                  <c:v>303</c:v>
                </c:pt>
                <c:pt idx="7">
                  <c:v>179</c:v>
                </c:pt>
                <c:pt idx="8">
                  <c:v>170</c:v>
                </c:pt>
                <c:pt idx="9">
                  <c:v>186</c:v>
                </c:pt>
                <c:pt idx="10">
                  <c:v>287</c:v>
                </c:pt>
                <c:pt idx="11">
                  <c:v>382</c:v>
                </c:pt>
                <c:pt idx="12">
                  <c:v>587</c:v>
                </c:pt>
                <c:pt idx="13">
                  <c:v>986</c:v>
                </c:pt>
                <c:pt idx="14">
                  <c:v>1340</c:v>
                </c:pt>
              </c:numCache>
            </c:numRef>
          </c:val>
          <c:smooth val="0"/>
          <c:extLst>
            <c:ext xmlns:c16="http://schemas.microsoft.com/office/drawing/2014/chart" uri="{C3380CC4-5D6E-409C-BE32-E72D297353CC}">
              <c16:uniqueId val="{00000003-EE4B-484F-80D5-D0FA5D2142B5}"/>
            </c:ext>
          </c:extLst>
        </c:ser>
        <c:ser>
          <c:idx val="2"/>
          <c:order val="2"/>
          <c:tx>
            <c:strRef>
              <c:f>'koko vuosi LOPULL'!$A$11</c:f>
              <c:strCache>
                <c:ptCount val="1"/>
                <c:pt idx="0">
                  <c:v>Kuntien välinen nettomuutto</c:v>
                </c:pt>
              </c:strCache>
              <c:extLst xmlns:c15="http://schemas.microsoft.com/office/drawing/2012/chart"/>
            </c:strRef>
          </c:tx>
          <c:spPr>
            <a:ln w="28575" cap="rnd">
              <a:solidFill>
                <a:srgbClr val="E56A54"/>
              </a:solidFill>
              <a:round/>
            </a:ln>
            <a:effectLst/>
          </c:spPr>
          <c:marker>
            <c:symbol val="circle"/>
            <c:size val="7"/>
            <c:spPr>
              <a:solidFill>
                <a:srgbClr val="E56A54"/>
              </a:solidFill>
              <a:ln w="9525">
                <a:noFill/>
              </a:ln>
              <a:effectLst/>
            </c:spPr>
          </c:marker>
          <c:dLbls>
            <c:dLbl>
              <c:idx val="14"/>
              <c:layout>
                <c:manualLayout>
                  <c:x val="2.1614646154769004E-2"/>
                  <c:y val="1.1288659389092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4B-484F-80D5-D0FA5D2142B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Corbel" panose="020B0503020204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'koko vuosi LOPULL'!$Y$5:$AM$5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'koko vuosi LOPULL'!$Y$11:$AM$11</c:f>
              <c:numCache>
                <c:formatCode>General</c:formatCode>
                <c:ptCount val="15"/>
                <c:pt idx="0">
                  <c:v>157</c:v>
                </c:pt>
                <c:pt idx="1">
                  <c:v>151</c:v>
                </c:pt>
                <c:pt idx="2">
                  <c:v>647</c:v>
                </c:pt>
                <c:pt idx="3">
                  <c:v>666</c:v>
                </c:pt>
                <c:pt idx="4">
                  <c:v>729</c:v>
                </c:pt>
                <c:pt idx="5">
                  <c:v>564</c:v>
                </c:pt>
                <c:pt idx="6">
                  <c:v>518</c:v>
                </c:pt>
                <c:pt idx="7">
                  <c:v>348</c:v>
                </c:pt>
                <c:pt idx="8">
                  <c:v>378</c:v>
                </c:pt>
                <c:pt idx="9">
                  <c:v>576</c:v>
                </c:pt>
                <c:pt idx="10">
                  <c:v>678</c:v>
                </c:pt>
                <c:pt idx="11">
                  <c:v>1081</c:v>
                </c:pt>
                <c:pt idx="12">
                  <c:v>752</c:v>
                </c:pt>
                <c:pt idx="13">
                  <c:v>751</c:v>
                </c:pt>
                <c:pt idx="14">
                  <c:v>386</c:v>
                </c:pt>
              </c:numCache>
            </c:numRef>
          </c:val>
          <c:smooth val="0"/>
          <c:extLst xmlns:c15="http://schemas.microsoft.com/office/drawing/2012/chart">
            <c:ext xmlns:c16="http://schemas.microsoft.com/office/drawing/2014/chart" uri="{C3380CC4-5D6E-409C-BE32-E72D297353CC}">
              <c16:uniqueId val="{00000005-EE4B-484F-80D5-D0FA5D2142B5}"/>
            </c:ext>
          </c:extLst>
        </c:ser>
        <c:dLbls>
          <c:showLegendKey val="0"/>
          <c:showVal val="0"/>
          <c:showCatName val="0"/>
          <c:showSerName val="0"/>
          <c:showPercent val="0"/>
          <c:showBubbleSize val="0"/>
        </c:dLbls>
        <c:marker val="1"/>
        <c:smooth val="0"/>
        <c:axId val="545531136"/>
        <c:axId val="545530480"/>
      </c:lineChart>
      <c:catAx>
        <c:axId val="545531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orbel" panose="020B0503020204020204" pitchFamily="34" charset="0"/>
                <a:ea typeface="+mn-ea"/>
                <a:cs typeface="Arial" panose="020B0604020202020204" pitchFamily="34" charset="0"/>
              </a:defRPr>
            </a:pPr>
            <a:endParaRPr lang="fi-FI"/>
          </a:p>
        </c:txPr>
        <c:crossAx val="545530480"/>
        <c:crosses val="autoZero"/>
        <c:auto val="1"/>
        <c:lblAlgn val="ctr"/>
        <c:lblOffset val="100"/>
        <c:noMultiLvlLbl val="0"/>
      </c:catAx>
      <c:valAx>
        <c:axId val="5455304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Arial" panose="020B0604020202020204" pitchFamily="34" charset="0"/>
              </a:defRPr>
            </a:pPr>
            <a:endParaRPr lang="fi-FI"/>
          </a:p>
        </c:txPr>
        <c:crossAx val="545531136"/>
        <c:crosses val="autoZero"/>
        <c:crossBetween val="between"/>
      </c:valAx>
      <c:spPr>
        <a:noFill/>
        <a:ln>
          <a:noFill/>
        </a:ln>
        <a:effectLst/>
      </c:spPr>
    </c:plotArea>
    <c:legend>
      <c:legendPos val="t"/>
      <c:layout>
        <c:manualLayout>
          <c:xMode val="edge"/>
          <c:yMode val="edge"/>
          <c:x val="1.1671104301219306E-2"/>
          <c:y val="1.6674325975550474E-2"/>
          <c:w val="0.93256074906160502"/>
          <c:h val="0.146645357839096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Arial" panose="020B0604020202020204" pitchFamily="34" charset="0"/>
            </a:defRPr>
          </a:pPr>
          <a:endParaRPr lang="fi-FI"/>
        </a:p>
      </c:txPr>
    </c:legend>
    <c:plotVisOnly val="1"/>
    <c:dispBlanksAs val="gap"/>
    <c:showDLblsOverMax val="0"/>
  </c:chart>
  <c:spPr>
    <a:noFill/>
    <a:ln>
      <a:solidFill>
        <a:srgbClr val="FFFFFF">
          <a:lumMod val="85000"/>
        </a:srgbClr>
      </a:solidFill>
    </a:ln>
    <a:effectLst/>
  </c:spPr>
  <c:txPr>
    <a:bodyPr/>
    <a:lstStyle/>
    <a:p>
      <a:pPr>
        <a:defRPr sz="1800">
          <a:latin typeface="Corbel" panose="020B0503020204020204" pitchFamily="34" charset="0"/>
          <a:cs typeface="Arial" panose="020B0604020202020204" pitchFamily="34" charset="0"/>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4"/>
          <c:order val="4"/>
          <c:tx>
            <c:strRef>
              <c:f>'koko vuosi LOPULL'!$A$8</c:f>
              <c:strCache>
                <c:ptCount val="1"/>
                <c:pt idx="0">
                  <c:v>Luonn. väestönmuutos</c:v>
                </c:pt>
              </c:strCache>
            </c:strRef>
          </c:tx>
          <c:spPr>
            <a:solidFill>
              <a:srgbClr val="F59FF5"/>
            </a:solidFill>
            <a:ln>
              <a:noFill/>
            </a:ln>
            <a:effectLst/>
          </c:spPr>
          <c:invertIfNegative val="0"/>
          <c:dLbls>
            <c:dLbl>
              <c:idx val="12"/>
              <c:layout>
                <c:manualLayout>
                  <c:x val="-1.1709778233963298E-16"/>
                  <c:y val="1.8726886667256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29-4DDC-877B-66663197C09C}"/>
                </c:ext>
              </c:extLst>
            </c:dLbl>
            <c:dLbl>
              <c:idx val="13"/>
              <c:layout>
                <c:manualLayout>
                  <c:x val="-1.1709778233963298E-16"/>
                  <c:y val="2.24722050193164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29-4DDC-877B-66663197C09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orbel" panose="020B0503020204020204" pitchFamily="34" charset="0"/>
                    <a:ea typeface="+mn-ea"/>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extLst>
                <c:ext xmlns:c15="http://schemas.microsoft.com/office/drawing/2012/chart" uri="{02D57815-91ED-43cb-92C2-25804820EDAC}">
                  <c15:autoCat val="1"/>
                </c:ext>
              </c:extLst>
            </c:strLit>
          </c:cat>
          <c:val>
            <c:numRef>
              <c:f>'koko vuosi LOPULL'!$Y$8:$AM$8</c:f>
              <c:numCache>
                <c:formatCode>General</c:formatCode>
                <c:ptCount val="15"/>
                <c:pt idx="0">
                  <c:v>166</c:v>
                </c:pt>
                <c:pt idx="1">
                  <c:v>141</c:v>
                </c:pt>
                <c:pt idx="2">
                  <c:v>157</c:v>
                </c:pt>
                <c:pt idx="3">
                  <c:v>131</c:v>
                </c:pt>
                <c:pt idx="4">
                  <c:v>84</c:v>
                </c:pt>
                <c:pt idx="5">
                  <c:v>-22</c:v>
                </c:pt>
                <c:pt idx="6">
                  <c:v>9</c:v>
                </c:pt>
                <c:pt idx="7">
                  <c:v>-55</c:v>
                </c:pt>
                <c:pt idx="8">
                  <c:v>-92</c:v>
                </c:pt>
                <c:pt idx="9">
                  <c:v>-123</c:v>
                </c:pt>
                <c:pt idx="10">
                  <c:v>-27</c:v>
                </c:pt>
                <c:pt idx="11">
                  <c:v>-120</c:v>
                </c:pt>
                <c:pt idx="12">
                  <c:v>-276</c:v>
                </c:pt>
                <c:pt idx="13">
                  <c:v>-304</c:v>
                </c:pt>
                <c:pt idx="14">
                  <c:v>-79</c:v>
                </c:pt>
              </c:numCache>
              <c:extLst/>
            </c:numRef>
          </c:val>
          <c:extLst>
            <c:ext xmlns:c16="http://schemas.microsoft.com/office/drawing/2014/chart" uri="{C3380CC4-5D6E-409C-BE32-E72D297353CC}">
              <c16:uniqueId val="{00000002-A329-4DDC-877B-66663197C09C}"/>
            </c:ext>
          </c:extLst>
        </c:ser>
        <c:dLbls>
          <c:showLegendKey val="0"/>
          <c:showVal val="0"/>
          <c:showCatName val="0"/>
          <c:showSerName val="0"/>
          <c:showPercent val="0"/>
          <c:showBubbleSize val="0"/>
        </c:dLbls>
        <c:gapWidth val="101"/>
        <c:axId val="545531136"/>
        <c:axId val="545530480"/>
      </c:barChart>
      <c:lineChart>
        <c:grouping val="standard"/>
        <c:varyColors val="0"/>
        <c:ser>
          <c:idx val="1"/>
          <c:order val="1"/>
          <c:tx>
            <c:strRef>
              <c:f>'koko vuosi LOPULL'!$A$7</c:f>
              <c:strCache>
                <c:ptCount val="1"/>
                <c:pt idx="0">
                  <c:v>Kuolleet</c:v>
                </c:pt>
              </c:strCache>
            </c:strRef>
          </c:tx>
          <c:spPr>
            <a:ln w="28575" cap="rnd">
              <a:solidFill>
                <a:srgbClr val="E56A54"/>
              </a:solidFill>
              <a:round/>
            </a:ln>
            <a:effectLst/>
          </c:spPr>
          <c:marker>
            <c:symbol val="circle"/>
            <c:size val="8"/>
            <c:spPr>
              <a:solidFill>
                <a:schemeClr val="accent2"/>
              </a:solidFill>
              <a:ln w="9525">
                <a:solidFill>
                  <a:schemeClr val="accent2"/>
                </a:solidFill>
              </a:ln>
              <a:effectLst/>
            </c:spPr>
          </c:marker>
          <c:dLbls>
            <c:dLbl>
              <c:idx val="14"/>
              <c:layout>
                <c:manualLayout>
                  <c:x val="-1.0825235037383856E-16"/>
                  <c:y val="-6.1479609262927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29-4DDC-877B-66663197C0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orbel" panose="020B0503020204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'koko vuosi LOPULL'!$Y$5:$AM$5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extLst/>
            </c:numRef>
          </c:cat>
          <c:val>
            <c:numRef>
              <c:f>'koko vuosi LOPULL'!$Y$7:$AM$7</c:f>
              <c:numCache>
                <c:formatCode>General</c:formatCode>
                <c:ptCount val="15"/>
                <c:pt idx="0">
                  <c:v>1047</c:v>
                </c:pt>
                <c:pt idx="1">
                  <c:v>1058</c:v>
                </c:pt>
                <c:pt idx="2">
                  <c:v>1117</c:v>
                </c:pt>
                <c:pt idx="3">
                  <c:v>1075</c:v>
                </c:pt>
                <c:pt idx="4">
                  <c:v>1101</c:v>
                </c:pt>
                <c:pt idx="5">
                  <c:v>1183</c:v>
                </c:pt>
                <c:pt idx="6">
                  <c:v>1105</c:v>
                </c:pt>
                <c:pt idx="7">
                  <c:v>1103</c:v>
                </c:pt>
                <c:pt idx="8">
                  <c:v>1140</c:v>
                </c:pt>
                <c:pt idx="9">
                  <c:v>1110</c:v>
                </c:pt>
                <c:pt idx="10">
                  <c:v>1059</c:v>
                </c:pt>
                <c:pt idx="11">
                  <c:v>1211</c:v>
                </c:pt>
                <c:pt idx="12">
                  <c:v>1272</c:v>
                </c:pt>
                <c:pt idx="13">
                  <c:v>1258</c:v>
                </c:pt>
                <c:pt idx="14">
                  <c:v>1125</c:v>
                </c:pt>
              </c:numCache>
              <c:extLst/>
            </c:numRef>
          </c:val>
          <c:smooth val="0"/>
          <c:extLst>
            <c:ext xmlns:c16="http://schemas.microsoft.com/office/drawing/2014/chart" uri="{C3380CC4-5D6E-409C-BE32-E72D297353CC}">
              <c16:uniqueId val="{00000004-A329-4DDC-877B-66663197C09C}"/>
            </c:ext>
          </c:extLst>
        </c:ser>
        <c:ser>
          <c:idx val="3"/>
          <c:order val="3"/>
          <c:tx>
            <c:strRef>
              <c:f>'koko vuosi LOPULL'!$A$6</c:f>
              <c:strCache>
                <c:ptCount val="1"/>
                <c:pt idx="0">
                  <c:v>Syntyneet</c:v>
                </c:pt>
              </c:strCache>
            </c:strRef>
          </c:tx>
          <c:spPr>
            <a:ln w="28575" cap="rnd">
              <a:solidFill>
                <a:srgbClr val="5A71DF"/>
              </a:solidFill>
              <a:round/>
            </a:ln>
            <a:effectLst/>
          </c:spPr>
          <c:marker>
            <c:symbol val="circle"/>
            <c:size val="8"/>
            <c:spPr>
              <a:solidFill>
                <a:srgbClr val="5A71DF"/>
              </a:solidFill>
              <a:ln w="9525">
                <a:noFill/>
              </a:ln>
              <a:effectLst/>
            </c:spPr>
          </c:marker>
          <c:dLbls>
            <c:dLbl>
              <c:idx val="14"/>
              <c:layout>
                <c:manualLayout>
                  <c:x val="-7.3809273350609744E-3"/>
                  <c:y val="9.9050481590272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29-4DDC-877B-66663197C0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Corbel" panose="020B0503020204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'koko vuosi LOPULL'!$Y$5:$AM$5</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extLst/>
            </c:numRef>
          </c:cat>
          <c:val>
            <c:numRef>
              <c:f>'koko vuosi LOPULL'!$Y$6:$AM$6</c:f>
              <c:numCache>
                <c:formatCode>General</c:formatCode>
                <c:ptCount val="15"/>
                <c:pt idx="0">
                  <c:v>1213</c:v>
                </c:pt>
                <c:pt idx="1">
                  <c:v>1199</c:v>
                </c:pt>
                <c:pt idx="2">
                  <c:v>1274</c:v>
                </c:pt>
                <c:pt idx="3">
                  <c:v>1206</c:v>
                </c:pt>
                <c:pt idx="4">
                  <c:v>1185</c:v>
                </c:pt>
                <c:pt idx="5">
                  <c:v>1161</c:v>
                </c:pt>
                <c:pt idx="6">
                  <c:v>1114</c:v>
                </c:pt>
                <c:pt idx="7">
                  <c:v>1048</c:v>
                </c:pt>
                <c:pt idx="8">
                  <c:v>1048</c:v>
                </c:pt>
                <c:pt idx="9">
                  <c:v>987</c:v>
                </c:pt>
                <c:pt idx="10">
                  <c:v>1032</c:v>
                </c:pt>
                <c:pt idx="11">
                  <c:v>1091</c:v>
                </c:pt>
                <c:pt idx="12">
                  <c:v>996</c:v>
                </c:pt>
                <c:pt idx="13">
                  <c:v>954</c:v>
                </c:pt>
                <c:pt idx="14">
                  <c:v>1046</c:v>
                </c:pt>
              </c:numCache>
              <c:extLst/>
            </c:numRef>
          </c:val>
          <c:smooth val="0"/>
          <c:extLst>
            <c:ext xmlns:c16="http://schemas.microsoft.com/office/drawing/2014/chart" uri="{C3380CC4-5D6E-409C-BE32-E72D297353CC}">
              <c16:uniqueId val="{00000006-A329-4DDC-877B-66663197C09C}"/>
            </c:ext>
          </c:extLst>
        </c:ser>
        <c:dLbls>
          <c:showLegendKey val="0"/>
          <c:showVal val="0"/>
          <c:showCatName val="0"/>
          <c:showSerName val="0"/>
          <c:showPercent val="0"/>
          <c:showBubbleSize val="0"/>
        </c:dLbls>
        <c:marker val="1"/>
        <c:smooth val="0"/>
        <c:axId val="545531136"/>
        <c:axId val="545530480"/>
        <c:extLst>
          <c:ext xmlns:c15="http://schemas.microsoft.com/office/drawing/2012/chart" uri="{02D57815-91ED-43cb-92C2-25804820EDAC}">
            <c15:filteredLineSeries>
              <c15:ser>
                <c:idx val="0"/>
                <c:order val="0"/>
                <c:tx>
                  <c:strRef>
                    <c:extLst>
                      <c:ext uri="{02D57815-91ED-43cb-92C2-25804820EDAC}">
                        <c15:formulaRef>
                          <c15:sqref>'koko vuosi LOPULL'!$A$9</c15:sqref>
                        </c15:formulaRef>
                      </c:ext>
                    </c:extLst>
                    <c:strCache>
                      <c:ptCount val="1"/>
                      <c:pt idx="0">
                        <c:v>Tulomuutto</c:v>
                      </c:pt>
                    </c:strCache>
                  </c:strRef>
                </c:tx>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5"/>
                    <c:layout>
                      <c:manualLayout>
                        <c:x val="-2.1967963386727688E-2"/>
                        <c:y val="-7.09052233514535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A329-4DDC-877B-66663197C09C}"/>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orbel" panose="020B0503020204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'koko vuosi LOPULL'!$Y$5:$AM$5</c15:sqref>
                        </c15:formulaRef>
                      </c:ext>
                    </c:extLst>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extLst>
                      <c:ext uri="{02D57815-91ED-43cb-92C2-25804820EDAC}">
                        <c15:formulaRef>
                          <c15:sqref>'koko vuosi LOPULL'!$Y$6:$AK$6</c15:sqref>
                        </c15:formulaRef>
                      </c:ext>
                    </c:extLst>
                    <c:numCache>
                      <c:formatCode>General</c:formatCode>
                      <c:ptCount val="13"/>
                      <c:pt idx="0">
                        <c:v>1213</c:v>
                      </c:pt>
                      <c:pt idx="1">
                        <c:v>1199</c:v>
                      </c:pt>
                      <c:pt idx="2">
                        <c:v>1274</c:v>
                      </c:pt>
                      <c:pt idx="3">
                        <c:v>1206</c:v>
                      </c:pt>
                      <c:pt idx="4">
                        <c:v>1185</c:v>
                      </c:pt>
                      <c:pt idx="5">
                        <c:v>1161</c:v>
                      </c:pt>
                      <c:pt idx="6">
                        <c:v>1114</c:v>
                      </c:pt>
                      <c:pt idx="7">
                        <c:v>1048</c:v>
                      </c:pt>
                      <c:pt idx="8">
                        <c:v>1048</c:v>
                      </c:pt>
                      <c:pt idx="9">
                        <c:v>987</c:v>
                      </c:pt>
                      <c:pt idx="10">
                        <c:v>1032</c:v>
                      </c:pt>
                      <c:pt idx="11">
                        <c:v>1091</c:v>
                      </c:pt>
                      <c:pt idx="12">
                        <c:v>996</c:v>
                      </c:pt>
                    </c:numCache>
                  </c:numRef>
                </c:val>
                <c:smooth val="0"/>
                <c:extLst>
                  <c:ext xmlns:c16="http://schemas.microsoft.com/office/drawing/2014/chart" uri="{C3380CC4-5D6E-409C-BE32-E72D297353CC}">
                    <c16:uniqueId val="{00000008-A329-4DDC-877B-66663197C09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'koko vuosi LOPULL'!$A$11</c15:sqref>
                        </c15:formulaRef>
                      </c:ext>
                    </c:extLst>
                    <c:strCache>
                      <c:ptCount val="1"/>
                      <c:pt idx="0">
                        <c:v>Kuntien välinen nettomuutto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'koko vuosi LOPULL'!$Y$5:$AM$5</c15:sqref>
                        </c15:formulaRef>
                      </c:ext>
                    </c:extLst>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extLst xmlns:c15="http://schemas.microsoft.com/office/drawing/2012/chart">
                      <c:ext xmlns:c15="http://schemas.microsoft.com/office/drawing/2012/chart" uri="{02D57815-91ED-43cb-92C2-25804820EDAC}">
                        <c15:formulaRef>
                          <c15:sqref>'koko vuosi LOPULL'!$AF$11:$AK$11</c15:sqref>
                        </c15:formulaRef>
                      </c:ext>
                    </c:extLst>
                    <c:numCache>
                      <c:formatCode>General</c:formatCode>
                      <c:ptCount val="6"/>
                      <c:pt idx="0">
                        <c:v>348</c:v>
                      </c:pt>
                      <c:pt idx="1">
                        <c:v>378</c:v>
                      </c:pt>
                      <c:pt idx="2">
                        <c:v>576</c:v>
                      </c:pt>
                      <c:pt idx="3">
                        <c:v>678</c:v>
                      </c:pt>
                      <c:pt idx="4">
                        <c:v>1081</c:v>
                      </c:pt>
                      <c:pt idx="5">
                        <c:v>752</c:v>
                      </c:pt>
                    </c:numCache>
                  </c:numRef>
                </c:val>
                <c:smooth val="0"/>
                <c:extLst xmlns:c15="http://schemas.microsoft.com/office/drawing/2012/chart">
                  <c:ext xmlns:c16="http://schemas.microsoft.com/office/drawing/2014/chart" uri="{C3380CC4-5D6E-409C-BE32-E72D297353CC}">
                    <c16:uniqueId val="{00000009-A329-4DDC-877B-66663197C09C}"/>
                  </c:ext>
                </c:extLst>
              </c15:ser>
            </c15:filteredLineSeries>
          </c:ext>
        </c:extLst>
      </c:lineChart>
      <c:catAx>
        <c:axId val="545531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Corbel" panose="020B0503020204020204" pitchFamily="34" charset="0"/>
                <a:ea typeface="+mn-ea"/>
                <a:cs typeface="Arial" panose="020B0604020202020204" pitchFamily="34" charset="0"/>
              </a:defRPr>
            </a:pPr>
            <a:endParaRPr lang="fi-FI"/>
          </a:p>
        </c:txPr>
        <c:crossAx val="545530480"/>
        <c:crosses val="autoZero"/>
        <c:auto val="1"/>
        <c:lblAlgn val="ctr"/>
        <c:lblOffset val="100"/>
        <c:noMultiLvlLbl val="0"/>
      </c:catAx>
      <c:valAx>
        <c:axId val="545530480"/>
        <c:scaling>
          <c:orientation val="minMax"/>
          <c:min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orbel" panose="020B0503020204020204" pitchFamily="34" charset="0"/>
                <a:ea typeface="+mn-ea"/>
                <a:cs typeface="Arial" panose="020B0604020202020204" pitchFamily="34" charset="0"/>
              </a:defRPr>
            </a:pPr>
            <a:endParaRPr lang="fi-FI"/>
          </a:p>
        </c:txPr>
        <c:crossAx val="545531136"/>
        <c:crosses val="autoZero"/>
        <c:crossBetween val="between"/>
      </c:valAx>
      <c:spPr>
        <a:noFill/>
        <a:ln>
          <a:noFill/>
        </a:ln>
        <a:effectLst/>
      </c:spPr>
    </c:plotArea>
    <c:legend>
      <c:legendPos val="t"/>
      <c:layout>
        <c:manualLayout>
          <c:xMode val="edge"/>
          <c:yMode val="edge"/>
          <c:x val="7.5467458783220961E-2"/>
          <c:y val="3.7453183520599252E-2"/>
          <c:w val="0.78537929545439211"/>
          <c:h val="0.1039520481288153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orbel" panose="020B0503020204020204" pitchFamily="34" charset="0"/>
              <a:ea typeface="+mn-ea"/>
              <a:cs typeface="Arial" panose="020B0604020202020204" pitchFamily="34" charset="0"/>
            </a:defRPr>
          </a:pPr>
          <a:endParaRPr lang="fi-FI"/>
        </a:p>
      </c:txPr>
    </c:legend>
    <c:plotVisOnly val="1"/>
    <c:dispBlanksAs val="gap"/>
    <c:showDLblsOverMax val="0"/>
  </c:chart>
  <c:spPr>
    <a:noFill/>
    <a:ln>
      <a:solidFill>
        <a:srgbClr val="FFFFFF">
          <a:lumMod val="85000"/>
        </a:srgbClr>
      </a:solidFill>
    </a:ln>
    <a:effectLst/>
  </c:spPr>
  <c:txPr>
    <a:bodyPr/>
    <a:lstStyle/>
    <a:p>
      <a:pPr>
        <a:defRPr sz="1800">
          <a:latin typeface="Corbel" panose="020B0503020204020204" pitchFamily="34" charset="0"/>
          <a:cs typeface="Arial" panose="020B0604020202020204" pitchFamily="34" charset="0"/>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575561941013284E-2"/>
          <c:y val="8.8803763440860203E-2"/>
          <c:w val="0.93852172506872655"/>
          <c:h val="0.81627240143369184"/>
        </c:manualLayout>
      </c:layout>
      <c:barChart>
        <c:barDir val="col"/>
        <c:grouping val="clustered"/>
        <c:varyColors val="0"/>
        <c:ser>
          <c:idx val="3"/>
          <c:order val="3"/>
          <c:tx>
            <c:strRef>
              <c:f>'[Ulkomaalaiset ja vieraskieliset Kuopiossa .xlsx]2000-2020'!$Q$5</c:f>
              <c:strCache>
                <c:ptCount val="1"/>
                <c:pt idx="0">
                  <c:v>Ulkomaan kansalaiset</c:v>
                </c:pt>
              </c:strCache>
            </c:strRef>
          </c:tx>
          <c:spPr>
            <a:solidFill>
              <a:srgbClr val="5A71DF"/>
            </a:solidFill>
            <a:ln>
              <a:noFill/>
            </a:ln>
            <a:effectLst/>
          </c:spPr>
          <c:invertIfNegative val="0"/>
          <c:dPt>
            <c:idx val="0"/>
            <c:invertIfNegative val="0"/>
            <c:bubble3D val="0"/>
            <c:spPr>
              <a:solidFill>
                <a:srgbClr val="FFFFFF">
                  <a:lumMod val="85000"/>
                </a:srgbClr>
              </a:solidFill>
              <a:ln>
                <a:noFill/>
              </a:ln>
              <a:effectLst/>
            </c:spPr>
            <c:extLst>
              <c:ext xmlns:c16="http://schemas.microsoft.com/office/drawing/2014/chart" uri="{C3380CC4-5D6E-409C-BE32-E72D297353CC}">
                <c16:uniqueId val="{00000004-D1D0-4EA4-A3DA-69FDF06DA24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'[Ulkomaalaiset ja vieraskieliset Kuopiossa .xlsx]2000-2020'!$A$35:$A$49</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'[Ulkomaalaiset ja vieraskieliset Kuopiossa .xlsx]2000-2020'!$Q$35:$Q$49</c:f>
              <c:numCache>
                <c:formatCode>General</c:formatCode>
                <c:ptCount val="15"/>
                <c:pt idx="0">
                  <c:v>1672</c:v>
                </c:pt>
                <c:pt idx="1">
                  <c:v>1800</c:v>
                </c:pt>
                <c:pt idx="2">
                  <c:v>2002</c:v>
                </c:pt>
                <c:pt idx="3">
                  <c:v>2230</c:v>
                </c:pt>
                <c:pt idx="4">
                  <c:v>2358</c:v>
                </c:pt>
                <c:pt idx="5">
                  <c:v>2583</c:v>
                </c:pt>
                <c:pt idx="6">
                  <c:v>2758</c:v>
                </c:pt>
                <c:pt idx="7" formatCode="0">
                  <c:v>2964</c:v>
                </c:pt>
                <c:pt idx="8" formatCode="0">
                  <c:v>2998</c:v>
                </c:pt>
                <c:pt idx="9" formatCode="0">
                  <c:v>3103</c:v>
                </c:pt>
                <c:pt idx="10" formatCode="0">
                  <c:v>3179</c:v>
                </c:pt>
                <c:pt idx="11" formatCode="0">
                  <c:v>3250</c:v>
                </c:pt>
                <c:pt idx="12" formatCode="0">
                  <c:v>3548</c:v>
                </c:pt>
                <c:pt idx="13" formatCode="0">
                  <c:v>3924</c:v>
                </c:pt>
                <c:pt idx="14" formatCode="0">
                  <c:v>4785</c:v>
                </c:pt>
              </c:numCache>
            </c:numRef>
          </c:val>
          <c:extLst>
            <c:ext xmlns:c16="http://schemas.microsoft.com/office/drawing/2014/chart" uri="{C3380CC4-5D6E-409C-BE32-E72D297353CC}">
              <c16:uniqueId val="{00000000-D1D0-4EA4-A3DA-69FDF06DA24A}"/>
            </c:ext>
          </c:extLst>
        </c:ser>
        <c:dLbls>
          <c:showLegendKey val="0"/>
          <c:showVal val="0"/>
          <c:showCatName val="0"/>
          <c:showSerName val="0"/>
          <c:showPercent val="0"/>
          <c:showBubbleSize val="0"/>
        </c:dLbls>
        <c:gapWidth val="85"/>
        <c:axId val="530107312"/>
        <c:axId val="530106920"/>
        <c:extLst>
          <c:ext xmlns:c15="http://schemas.microsoft.com/office/drawing/2012/chart" uri="{02D57815-91ED-43cb-92C2-25804820EDAC}">
            <c15:filteredBarSeries>
              <c15:ser>
                <c:idx val="1"/>
                <c:order val="1"/>
                <c:tx>
                  <c:strRef>
                    <c:extLst>
                      <c:ext uri="{02D57815-91ED-43cb-92C2-25804820EDAC}">
                        <c15:formulaRef>
                          <c15:sqref>'[Ulkomaalaiset ja vieraskieliset Kuopiossa .xlsx]2000-2020'!$J$5</c15:sqref>
                        </c15:formulaRef>
                      </c:ext>
                    </c:extLst>
                    <c:strCache>
                      <c:ptCount val="1"/>
                      <c:pt idx="0">
                        <c:v>Koko maa, ulkomaan kansalaiset, % </c:v>
                      </c:pt>
                    </c:strCache>
                  </c:strRef>
                </c:tx>
                <c:spPr>
                  <a:solidFill>
                    <a:schemeClr val="bg1">
                      <a:lumMod val="85000"/>
                    </a:schemeClr>
                  </a:solidFill>
                  <a:ln>
                    <a:noFill/>
                    <a:prstDash val="sysDash"/>
                  </a:ln>
                  <a:effectLst/>
                </c:spPr>
                <c:invertIfNegative val="0"/>
                <c:cat>
                  <c:strRef>
                    <c:extLst>
                      <c:ext uri="{02D57815-91ED-43cb-92C2-25804820EDAC}">
                        <c15:formulaRef>
                          <c15:sqref>'[Ulkomaalaiset ja vieraskieliset Kuopiossa .xlsx]2000-2020'!$A$35:$A$49</c15:sqref>
                        </c15:formulaRef>
                      </c:ext>
                    </c:extLst>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extLst>
                      <c:ext uri="{02D57815-91ED-43cb-92C2-25804820EDAC}">
                        <c15:formulaRef>
                          <c15:sqref>'[Ulkomaalaiset ja vieraskieliset Kuopiossa .xlsx]2000-2020'!$J$6:$J$43</c15:sqref>
                        </c15:formulaRef>
                      </c:ext>
                    </c:extLst>
                    <c:numCache>
                      <c:formatCode>General</c:formatCode>
                      <c:ptCount val="19"/>
                      <c:pt idx="0">
                        <c:v>1.7</c:v>
                      </c:pt>
                      <c:pt idx="1">
                        <c:v>1.8</c:v>
                      </c:pt>
                      <c:pt idx="2">
                        <c:v>1.9</c:v>
                      </c:pt>
                      <c:pt idx="3" formatCode="0.0">
                        <c:v>2</c:v>
                      </c:pt>
                      <c:pt idx="4">
                        <c:v>2.1</c:v>
                      </c:pt>
                      <c:pt idx="5">
                        <c:v>2.1</c:v>
                      </c:pt>
                      <c:pt idx="6">
                        <c:v>2.2000000000000002</c:v>
                      </c:pt>
                      <c:pt idx="7">
                        <c:v>2.2999999999999998</c:v>
                      </c:pt>
                      <c:pt idx="8">
                        <c:v>2.5</c:v>
                      </c:pt>
                      <c:pt idx="9">
                        <c:v>2.7</c:v>
                      </c:pt>
                      <c:pt idx="10">
                        <c:v>2.9</c:v>
                      </c:pt>
                      <c:pt idx="11">
                        <c:v>3.1</c:v>
                      </c:pt>
                      <c:pt idx="12">
                        <c:v>3.4</c:v>
                      </c:pt>
                      <c:pt idx="13">
                        <c:v>3.6</c:v>
                      </c:pt>
                      <c:pt idx="14">
                        <c:v>3.8</c:v>
                      </c:pt>
                      <c:pt idx="15" formatCode="0.0">
                        <c:v>4</c:v>
                      </c:pt>
                      <c:pt idx="16" formatCode="0.0">
                        <c:v>4.2</c:v>
                      </c:pt>
                      <c:pt idx="17" formatCode="0.0">
                        <c:v>4.4000000000000004</c:v>
                      </c:pt>
                      <c:pt idx="18" formatCode="0.0">
                        <c:v>4.5</c:v>
                      </c:pt>
                    </c:numCache>
                  </c:numRef>
                </c:val>
                <c:extLst>
                  <c:ext xmlns:c16="http://schemas.microsoft.com/office/drawing/2014/chart" uri="{C3380CC4-5D6E-409C-BE32-E72D297353CC}">
                    <c16:uniqueId val="{00000002-D1D0-4EA4-A3DA-69FDF06DA24A}"/>
                  </c:ext>
                </c:extLst>
              </c15:ser>
            </c15:filteredBarSeries>
          </c:ext>
        </c:extLst>
      </c:barChart>
      <c:lineChart>
        <c:grouping val="standard"/>
        <c:varyColors val="0"/>
        <c:dLbls>
          <c:showLegendKey val="0"/>
          <c:showVal val="0"/>
          <c:showCatName val="0"/>
          <c:showSerName val="0"/>
          <c:showPercent val="0"/>
          <c:showBubbleSize val="0"/>
        </c:dLbls>
        <c:marker val="1"/>
        <c:smooth val="0"/>
        <c:axId val="530107312"/>
        <c:axId val="530106920"/>
        <c:extLst>
          <c:ext xmlns:c15="http://schemas.microsoft.com/office/drawing/2012/chart" uri="{02D57815-91ED-43cb-92C2-25804820EDAC}">
            <c15:filteredLineSeries>
              <c15:ser>
                <c:idx val="0"/>
                <c:order val="0"/>
                <c:tx>
                  <c:strRef>
                    <c:extLst>
                      <c:ext uri="{02D57815-91ED-43cb-92C2-25804820EDAC}">
                        <c15:formulaRef>
                          <c15:sqref>'[Ulkomaalaiset ja vieraskieliset Kuopiossa .xlsx]2000-2020'!$I$5</c15:sqref>
                        </c15:formulaRef>
                      </c:ext>
                    </c:extLst>
                    <c:strCache>
                      <c:ptCount val="1"/>
                      <c:pt idx="0">
                        <c:v>Koko maa, vieraskieliset, %</c:v>
                      </c:pt>
                    </c:strCache>
                  </c:strRef>
                </c:tx>
                <c:spPr>
                  <a:ln w="28575" cap="rnd">
                    <a:solidFill>
                      <a:schemeClr val="bg1">
                        <a:lumMod val="75000"/>
                      </a:schemeClr>
                    </a:solidFill>
                    <a:round/>
                  </a:ln>
                  <a:effectLst/>
                </c:spPr>
                <c:marker>
                  <c:symbol val="none"/>
                </c:marker>
                <c:cat>
                  <c:strRef>
                    <c:extLst>
                      <c:ext uri="{02D57815-91ED-43cb-92C2-25804820EDAC}">
                        <c15:formulaRef>
                          <c15:sqref>'[Ulkomaalaiset ja vieraskieliset Kuopiossa .xlsx]2000-2020'!$A$6:$A$43</c15:sqref>
                        </c15:formulaRef>
                      </c:ext>
                    </c:extLst>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extLst>
                      <c:ext uri="{02D57815-91ED-43cb-92C2-25804820EDAC}">
                        <c15:formulaRef>
                          <c15:sqref>'[Ulkomaalaiset ja vieraskieliset Kuopiossa .xlsx]2000-2020'!$I$6:$I$43</c15:sqref>
                        </c15:formulaRef>
                      </c:ext>
                    </c:extLst>
                    <c:numCache>
                      <c:formatCode>General</c:formatCode>
                      <c:ptCount val="19"/>
                      <c:pt idx="0">
                        <c:v>1.8</c:v>
                      </c:pt>
                      <c:pt idx="1">
                        <c:v>1.9</c:v>
                      </c:pt>
                      <c:pt idx="2">
                        <c:v>2.1</c:v>
                      </c:pt>
                      <c:pt idx="3">
                        <c:v>2.2999999999999998</c:v>
                      </c:pt>
                      <c:pt idx="4">
                        <c:v>2.4</c:v>
                      </c:pt>
                      <c:pt idx="5">
                        <c:v>2.5</c:v>
                      </c:pt>
                      <c:pt idx="6">
                        <c:v>2.8</c:v>
                      </c:pt>
                      <c:pt idx="7">
                        <c:v>3</c:v>
                      </c:pt>
                      <c:pt idx="8">
                        <c:v>3.3</c:v>
                      </c:pt>
                      <c:pt idx="9">
                        <c:v>3.6</c:v>
                      </c:pt>
                      <c:pt idx="10">
                        <c:v>3.9</c:v>
                      </c:pt>
                      <c:pt idx="11">
                        <c:v>4.2</c:v>
                      </c:pt>
                      <c:pt idx="12">
                        <c:v>4.5</c:v>
                      </c:pt>
                      <c:pt idx="13">
                        <c:v>4.9000000000000004</c:v>
                      </c:pt>
                      <c:pt idx="14">
                        <c:v>5.3</c:v>
                      </c:pt>
                      <c:pt idx="15" formatCode="0.0">
                        <c:v>5.7</c:v>
                      </c:pt>
                      <c:pt idx="16" formatCode="0.0">
                        <c:v>6</c:v>
                      </c:pt>
                      <c:pt idx="17" formatCode="0.0">
                        <c:v>6.4</c:v>
                      </c:pt>
                      <c:pt idx="18" formatCode="0.0">
                        <c:v>6.8</c:v>
                      </c:pt>
                    </c:numCache>
                  </c:numRef>
                </c:val>
                <c:smooth val="0"/>
                <c:extLst>
                  <c:ext xmlns:c16="http://schemas.microsoft.com/office/drawing/2014/chart" uri="{C3380CC4-5D6E-409C-BE32-E72D297353CC}">
                    <c16:uniqueId val="{00000001-D1D0-4EA4-A3DA-69FDF06DA24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'[Ulkomaalaiset ja vieraskieliset Kuopiossa .xlsx]2000-2020'!$S$5</c15:sqref>
                        </c15:formulaRef>
                      </c:ext>
                    </c:extLst>
                    <c:strCache>
                      <c:ptCount val="1"/>
                      <c:pt idx="0">
                        <c:v>KUOPIO, Vieraskieliset, % </c:v>
                      </c:pt>
                    </c:strCache>
                  </c:strRef>
                </c:tx>
                <c:spPr>
                  <a:ln w="28575" cap="rnd">
                    <a:solidFill>
                      <a:srgbClr val="2923BC"/>
                    </a:solidFill>
                    <a:round/>
                  </a:ln>
                  <a:effectLst/>
                </c:spPr>
                <c:marker>
                  <c:symbol val="none"/>
                </c:marker>
                <c:cat>
                  <c:strRef>
                    <c:extLst xmlns:c15="http://schemas.microsoft.com/office/drawing/2012/chart">
                      <c:ext xmlns:c15="http://schemas.microsoft.com/office/drawing/2012/chart" uri="{02D57815-91ED-43cb-92C2-25804820EDAC}">
                        <c15:formulaRef>
                          <c15:sqref>'[Ulkomaalaiset ja vieraskieliset Kuopiossa .xlsx]2000-2020'!$A$6:$A$43</c15:sqref>
                        </c15:formulaRef>
                      </c:ext>
                    </c:extLst>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extLst xmlns:c15="http://schemas.microsoft.com/office/drawing/2012/chart">
                      <c:ext xmlns:c15="http://schemas.microsoft.com/office/drawing/2012/chart" uri="{02D57815-91ED-43cb-92C2-25804820EDAC}">
                        <c15:formulaRef>
                          <c15:sqref>'[Ulkomaalaiset ja vieraskieliset Kuopiossa .xlsx]2000-2020'!$S$6:$S$43</c15:sqref>
                        </c15:formulaRef>
                      </c:ext>
                    </c:extLst>
                    <c:numCache>
                      <c:formatCode>General</c:formatCode>
                      <c:ptCount val="19"/>
                      <c:pt idx="0">
                        <c:v>1.3</c:v>
                      </c:pt>
                      <c:pt idx="1">
                        <c:v>1.2</c:v>
                      </c:pt>
                      <c:pt idx="2">
                        <c:v>1.3</c:v>
                      </c:pt>
                      <c:pt idx="3">
                        <c:v>1.3</c:v>
                      </c:pt>
                      <c:pt idx="4">
                        <c:v>1.3</c:v>
                      </c:pt>
                      <c:pt idx="5">
                        <c:v>1.3</c:v>
                      </c:pt>
                      <c:pt idx="6">
                        <c:v>1.4</c:v>
                      </c:pt>
                      <c:pt idx="7">
                        <c:v>1.6</c:v>
                      </c:pt>
                      <c:pt idx="8">
                        <c:v>1.7</c:v>
                      </c:pt>
                      <c:pt idx="9">
                        <c:v>1.9</c:v>
                      </c:pt>
                      <c:pt idx="10">
                        <c:v>2.1</c:v>
                      </c:pt>
                      <c:pt idx="11">
                        <c:v>2.2000000000000002</c:v>
                      </c:pt>
                      <c:pt idx="12">
                        <c:v>2.5</c:v>
                      </c:pt>
                      <c:pt idx="13">
                        <c:v>2.7</c:v>
                      </c:pt>
                      <c:pt idx="14">
                        <c:v>2.9</c:v>
                      </c:pt>
                      <c:pt idx="15">
                        <c:v>3.2</c:v>
                      </c:pt>
                      <c:pt idx="16">
                        <c:v>3.4</c:v>
                      </c:pt>
                      <c:pt idx="17" formatCode="0.0">
                        <c:v>3.6</c:v>
                      </c:pt>
                      <c:pt idx="18" formatCode="0.0">
                        <c:v>3.8</c:v>
                      </c:pt>
                    </c:numCache>
                  </c:numRef>
                </c:val>
                <c:smooth val="0"/>
                <c:extLst xmlns:c15="http://schemas.microsoft.com/office/drawing/2012/chart">
                  <c:ext xmlns:c16="http://schemas.microsoft.com/office/drawing/2014/chart" uri="{C3380CC4-5D6E-409C-BE32-E72D297353CC}">
                    <c16:uniqueId val="{00000003-D1D0-4EA4-A3DA-69FDF06DA24A}"/>
                  </c:ext>
                </c:extLst>
              </c15:ser>
            </c15:filteredLineSeries>
          </c:ext>
        </c:extLst>
      </c:lineChart>
      <c:catAx>
        <c:axId val="5301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6920"/>
        <c:crosses val="autoZero"/>
        <c:auto val="1"/>
        <c:lblAlgn val="ctr"/>
        <c:lblOffset val="100"/>
        <c:tickLblSkip val="1"/>
        <c:tickMarkSkip val="5"/>
        <c:noMultiLvlLbl val="0"/>
      </c:catAx>
      <c:valAx>
        <c:axId val="5301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i-FI"/>
          </a:p>
        </c:txPr>
        <c:crossAx val="5301073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baseline="0"/>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320769862821079E-2"/>
          <c:y val="0.14748917205448495"/>
          <c:w val="0.88841019875472738"/>
          <c:h val="0.75630156407807392"/>
        </c:manualLayout>
      </c:layout>
      <c:barChart>
        <c:barDir val="col"/>
        <c:grouping val="clustered"/>
        <c:varyColors val="0"/>
        <c:ser>
          <c:idx val="3"/>
          <c:order val="3"/>
          <c:tx>
            <c:strRef>
              <c:f>'[Ulkomaalaiset ja vieraskieliset Kuopiossa .xlsx]2000-2020'!$T$5</c:f>
              <c:strCache>
                <c:ptCount val="1"/>
                <c:pt idx="0">
                  <c:v>KUOPIO, ulkomaan kansalaiset, % </c:v>
                </c:pt>
              </c:strCache>
            </c:strRef>
          </c:tx>
          <c:spPr>
            <a:solidFill>
              <a:srgbClr val="5A71DF"/>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19-43E4-AB60-0258B8FB69DC}"/>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19-43E4-AB60-0258B8FB69DC}"/>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19-43E4-AB60-0258B8FB69DC}"/>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19-43E4-AB60-0258B8FB69DC}"/>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19-43E4-AB60-0258B8FB69DC}"/>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19-43E4-AB60-0258B8FB69DC}"/>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19-43E4-AB60-0258B8FB69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lumMod val="75000"/>
                      </a:schemeClr>
                    </a:solidFill>
                    <a:latin typeface="Corbel" panose="020B0503020204020204" pitchFamily="34" charset="0"/>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'[Ulkomaalaiset ja vieraskieliset Kuopiossa .xlsx]2000-2020'!$A$31:$A$49</c:f>
              <c:strCach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strCache>
            </c:strRef>
          </c:cat>
          <c:val>
            <c:numRef>
              <c:f>'[Ulkomaalaiset ja vieraskieliset Kuopiossa .xlsx]2000-2020'!$T$31:$T$49</c:f>
              <c:numCache>
                <c:formatCode>0.0</c:formatCode>
                <c:ptCount val="19"/>
                <c:pt idx="0">
                  <c:v>1</c:v>
                </c:pt>
                <c:pt idx="1">
                  <c:v>1.2</c:v>
                </c:pt>
                <c:pt idx="2">
                  <c:v>1.3</c:v>
                </c:pt>
                <c:pt idx="3">
                  <c:v>1.4</c:v>
                </c:pt>
                <c:pt idx="4">
                  <c:v>1.5</c:v>
                </c:pt>
                <c:pt idx="5">
                  <c:v>1.6</c:v>
                </c:pt>
                <c:pt idx="6">
                  <c:v>1.8</c:v>
                </c:pt>
                <c:pt idx="7">
                  <c:v>2</c:v>
                </c:pt>
                <c:pt idx="8">
                  <c:v>2.1</c:v>
                </c:pt>
                <c:pt idx="9">
                  <c:v>2.2000000000000002</c:v>
                </c:pt>
                <c:pt idx="10">
                  <c:v>2.4</c:v>
                </c:pt>
                <c:pt idx="11">
                  <c:v>2.5</c:v>
                </c:pt>
                <c:pt idx="12">
                  <c:v>2.5</c:v>
                </c:pt>
                <c:pt idx="13">
                  <c:v>2.6</c:v>
                </c:pt>
                <c:pt idx="14">
                  <c:v>2.7</c:v>
                </c:pt>
                <c:pt idx="15">
                  <c:v>2.7</c:v>
                </c:pt>
                <c:pt idx="16">
                  <c:v>2.9</c:v>
                </c:pt>
                <c:pt idx="17">
                  <c:v>3.2008091750004075</c:v>
                </c:pt>
                <c:pt idx="18">
                  <c:v>3.9</c:v>
                </c:pt>
              </c:numCache>
            </c:numRef>
          </c:val>
          <c:extLst>
            <c:ext xmlns:c16="http://schemas.microsoft.com/office/drawing/2014/chart" uri="{C3380CC4-5D6E-409C-BE32-E72D297353CC}">
              <c16:uniqueId val="{00000007-2419-43E4-AB60-0258B8FB69DC}"/>
            </c:ext>
          </c:extLst>
        </c:ser>
        <c:dLbls>
          <c:showLegendKey val="0"/>
          <c:showVal val="0"/>
          <c:showCatName val="0"/>
          <c:showSerName val="0"/>
          <c:showPercent val="0"/>
          <c:showBubbleSize val="0"/>
        </c:dLbls>
        <c:gapWidth val="85"/>
        <c:axId val="530107312"/>
        <c:axId val="530106920"/>
      </c:barChart>
      <c:lineChart>
        <c:grouping val="standard"/>
        <c:varyColors val="0"/>
        <c:ser>
          <c:idx val="1"/>
          <c:order val="1"/>
          <c:tx>
            <c:strRef>
              <c:f>'[Ulkomaalaiset ja vieraskieliset Kuopiossa .xlsx]2000-2020'!$J$5</c:f>
              <c:strCache>
                <c:ptCount val="1"/>
                <c:pt idx="0">
                  <c:v>Koko maa, ulkomaan kansalaiset, % </c:v>
                </c:pt>
              </c:strCache>
            </c:strRef>
          </c:tx>
          <c:spPr>
            <a:ln w="28575" cap="rnd">
              <a:solidFill>
                <a:srgbClr val="000000"/>
              </a:solidFill>
              <a:round/>
            </a:ln>
            <a:effectLst/>
          </c:spPr>
          <c:marker>
            <c:symbol val="none"/>
          </c:marker>
          <c:dLbls>
            <c:dLbl>
              <c:idx val="2"/>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2.7397916133909069E-2"/>
                      <c:h val="1.0412644879555871E-2"/>
                    </c:manualLayout>
                  </c15:layout>
                </c:ext>
                <c:ext xmlns:c16="http://schemas.microsoft.com/office/drawing/2014/chart" uri="{C3380CC4-5D6E-409C-BE32-E72D297353CC}">
                  <c16:uniqueId val="{00000008-2419-43E4-AB60-0258B8FB69DC}"/>
                </c:ext>
              </c:extLst>
            </c:dLbl>
            <c:dLbl>
              <c:idx val="18"/>
              <c:layout>
                <c:manualLayout>
                  <c:x val="-2.0029817165395595E-2"/>
                  <c:y val="-6.0471925045763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19-43E4-AB60-0258B8FB69DC}"/>
                </c:ext>
              </c:extLst>
            </c:dLbl>
            <c:dLbl>
              <c:idx val="21"/>
              <c:layout>
                <c:manualLayout>
                  <c:x val="-2.1460508721077808E-2"/>
                  <c:y val="-4.5825820985820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19-43E4-AB60-0258B8FB69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'[Ulkomaalaiset ja vieraskieliset Kuopiossa .xlsx]2000-2020'!$A$31:$A$49</c:f>
              <c:strCach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strCache>
            </c:strRef>
          </c:cat>
          <c:val>
            <c:numRef>
              <c:f>'[Ulkomaalaiset ja vieraskieliset Kuopiossa .xlsx]2000-2020'!$J$31:$J$49</c:f>
              <c:numCache>
                <c:formatCode>General</c:formatCode>
                <c:ptCount val="19"/>
                <c:pt idx="0">
                  <c:v>2.2000000000000002</c:v>
                </c:pt>
                <c:pt idx="1">
                  <c:v>2.2999999999999998</c:v>
                </c:pt>
                <c:pt idx="2">
                  <c:v>2.5</c:v>
                </c:pt>
                <c:pt idx="3">
                  <c:v>2.7</c:v>
                </c:pt>
                <c:pt idx="4">
                  <c:v>2.9</c:v>
                </c:pt>
                <c:pt idx="5">
                  <c:v>3.1</c:v>
                </c:pt>
                <c:pt idx="6">
                  <c:v>3.4</c:v>
                </c:pt>
                <c:pt idx="7">
                  <c:v>3.6</c:v>
                </c:pt>
                <c:pt idx="8">
                  <c:v>3.8</c:v>
                </c:pt>
                <c:pt idx="9" formatCode="0.0">
                  <c:v>4</c:v>
                </c:pt>
                <c:pt idx="10" formatCode="0.0">
                  <c:v>4.2</c:v>
                </c:pt>
                <c:pt idx="11" formatCode="0.0">
                  <c:v>4.4000000000000004</c:v>
                </c:pt>
                <c:pt idx="12" formatCode="0.0">
                  <c:v>4.5</c:v>
                </c:pt>
                <c:pt idx="13" formatCode="0.0">
                  <c:v>4.7</c:v>
                </c:pt>
                <c:pt idx="14" formatCode="0.0">
                  <c:v>4.8</c:v>
                </c:pt>
                <c:pt idx="15" formatCode="0.0">
                  <c:v>5</c:v>
                </c:pt>
                <c:pt idx="16" formatCode="0.0">
                  <c:v>5.3</c:v>
                </c:pt>
                <c:pt idx="17" formatCode="0.0">
                  <c:v>5.8175367588250833</c:v>
                </c:pt>
                <c:pt idx="18" formatCode="0.0">
                  <c:v>6.7</c:v>
                </c:pt>
              </c:numCache>
            </c:numRef>
          </c:val>
          <c:smooth val="0"/>
          <c:extLst>
            <c:ext xmlns:c16="http://schemas.microsoft.com/office/drawing/2014/chart" uri="{C3380CC4-5D6E-409C-BE32-E72D297353CC}">
              <c16:uniqueId val="{0000000B-2419-43E4-AB60-0258B8FB69DC}"/>
            </c:ext>
          </c:extLst>
        </c:ser>
        <c:dLbls>
          <c:showLegendKey val="0"/>
          <c:showVal val="0"/>
          <c:showCatName val="0"/>
          <c:showSerName val="0"/>
          <c:showPercent val="0"/>
          <c:showBubbleSize val="0"/>
        </c:dLbls>
        <c:marker val="1"/>
        <c:smooth val="0"/>
        <c:axId val="530107312"/>
        <c:axId val="530106920"/>
        <c:extLst>
          <c:ext xmlns:c15="http://schemas.microsoft.com/office/drawing/2012/chart" uri="{02D57815-91ED-43cb-92C2-25804820EDAC}">
            <c15:filteredLineSeries>
              <c15:ser>
                <c:idx val="0"/>
                <c:order val="0"/>
                <c:tx>
                  <c:strRef>
                    <c:extLst>
                      <c:ext uri="{02D57815-91ED-43cb-92C2-25804820EDAC}">
                        <c15:formulaRef>
                          <c15:sqref>'[Ulkomaalaiset ja vieraskieliset Kuopiossa .xlsx]2000-2020'!$I$5</c15:sqref>
                        </c15:formulaRef>
                      </c:ext>
                    </c:extLst>
                    <c:strCache>
                      <c:ptCount val="1"/>
                      <c:pt idx="0">
                        <c:v>Koko maa, vieraskieliset, %</c:v>
                      </c:pt>
                    </c:strCache>
                  </c:strRef>
                </c:tx>
                <c:spPr>
                  <a:ln w="28575" cap="rnd" cmpd="thickThin">
                    <a:solidFill>
                      <a:srgbClr val="0F0F0F">
                        <a:lumMod val="75000"/>
                        <a:lumOff val="25000"/>
                      </a:srgbClr>
                    </a:solidFill>
                    <a:prstDash val="solid"/>
                    <a:round/>
                  </a:ln>
                  <a:effectLst/>
                </c:spPr>
                <c:marker>
                  <c:symbol val="none"/>
                </c:marker>
                <c:dLbls>
                  <c:dLbl>
                    <c:idx val="17"/>
                    <c:showLegendKey val="0"/>
                    <c:showVal val="1"/>
                    <c:showCatName val="0"/>
                    <c:showSerName val="0"/>
                    <c:showPercent val="0"/>
                    <c:showBubbleSize val="0"/>
                    <c:extLst>
                      <c:ext uri="{CE6537A1-D6FC-4f65-9D91-7224C49458BB}"/>
                      <c:ext xmlns:c16="http://schemas.microsoft.com/office/drawing/2014/chart" uri="{C3380CC4-5D6E-409C-BE32-E72D297353CC}">
                        <c16:uniqueId val="{0000000C-2419-43E4-AB60-0258B8FB69D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'[Ulkomaalaiset ja vieraskieliset Kuopiossa .xlsx]2000-2020'!$A$31:$A$49</c15:sqref>
                        </c15:formulaRef>
                      </c:ext>
                    </c:extLst>
                    <c:strCach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strCache>
                  </c:strRef>
                </c:cat>
                <c:val>
                  <c:numRef>
                    <c:extLst>
                      <c:ext uri="{02D57815-91ED-43cb-92C2-25804820EDAC}">
                        <c15:formulaRef>
                          <c15:sqref>'[Ulkomaalaiset ja vieraskieliset Kuopiossa .xlsx]2000-2020'!$I$6:$I$47</c15:sqref>
                        </c15:formulaRef>
                      </c:ext>
                    </c:extLst>
                    <c:numCache>
                      <c:formatCode>General</c:formatCode>
                      <c:ptCount val="23"/>
                      <c:pt idx="0">
                        <c:v>1.8</c:v>
                      </c:pt>
                      <c:pt idx="1">
                        <c:v>1.9</c:v>
                      </c:pt>
                      <c:pt idx="2">
                        <c:v>2.1</c:v>
                      </c:pt>
                      <c:pt idx="3">
                        <c:v>2.2999999999999998</c:v>
                      </c:pt>
                      <c:pt idx="4">
                        <c:v>2.4</c:v>
                      </c:pt>
                      <c:pt idx="5">
                        <c:v>2.5</c:v>
                      </c:pt>
                      <c:pt idx="6">
                        <c:v>2.8</c:v>
                      </c:pt>
                      <c:pt idx="7">
                        <c:v>3</c:v>
                      </c:pt>
                      <c:pt idx="8">
                        <c:v>3.3</c:v>
                      </c:pt>
                      <c:pt idx="9">
                        <c:v>3.6</c:v>
                      </c:pt>
                      <c:pt idx="10">
                        <c:v>3.9</c:v>
                      </c:pt>
                      <c:pt idx="11">
                        <c:v>4.2</c:v>
                      </c:pt>
                      <c:pt idx="12">
                        <c:v>4.5</c:v>
                      </c:pt>
                      <c:pt idx="13">
                        <c:v>4.9000000000000004</c:v>
                      </c:pt>
                      <c:pt idx="14">
                        <c:v>5.3</c:v>
                      </c:pt>
                      <c:pt idx="15" formatCode="0.0">
                        <c:v>5.7</c:v>
                      </c:pt>
                      <c:pt idx="16" formatCode="0.0">
                        <c:v>6</c:v>
                      </c:pt>
                      <c:pt idx="17" formatCode="0.0">
                        <c:v>6.4</c:v>
                      </c:pt>
                      <c:pt idx="18" formatCode="0.0">
                        <c:v>6.8</c:v>
                      </c:pt>
                      <c:pt idx="19" formatCode="0.0">
                        <c:v>7.1</c:v>
                      </c:pt>
                      <c:pt idx="20" formatCode="0.0">
                        <c:v>7.5</c:v>
                      </c:pt>
                      <c:pt idx="21" formatCode="0.0">
                        <c:v>7.8</c:v>
                      </c:pt>
                      <c:pt idx="22" formatCode="0.0">
                        <c:v>8.3000000000000007</c:v>
                      </c:pt>
                    </c:numCache>
                  </c:numRef>
                </c:val>
                <c:smooth val="0"/>
                <c:extLst>
                  <c:ext xmlns:c16="http://schemas.microsoft.com/office/drawing/2014/chart" uri="{C3380CC4-5D6E-409C-BE32-E72D297353CC}">
                    <c16:uniqueId val="{0000000D-2419-43E4-AB60-0258B8FB69D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'[Ulkomaalaiset ja vieraskieliset Kuopiossa .xlsx]2000-2020'!$S$5</c15:sqref>
                        </c15:formulaRef>
                      </c:ext>
                    </c:extLst>
                    <c:strCache>
                      <c:ptCount val="1"/>
                      <c:pt idx="0">
                        <c:v>KUOPIO, Vieraskieliset, % </c:v>
                      </c:pt>
                    </c:strCache>
                  </c:strRef>
                </c:tx>
                <c:spPr>
                  <a:ln w="28575" cap="rnd">
                    <a:solidFill>
                      <a:srgbClr val="2923BC"/>
                    </a:solidFill>
                    <a:prstDash val="sysDash"/>
                    <a:round/>
                  </a:ln>
                  <a:effectLst/>
                </c:spPr>
                <c:marker>
                  <c:symbol val="none"/>
                </c:marker>
                <c:dLbls>
                  <c:dLbl>
                    <c:idx val="16"/>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2419-43E4-AB60-0258B8FB69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orbel" panose="020B0503020204020204" pitchFamily="34" charset="0"/>
                          <a:ea typeface="+mn-ea"/>
                          <a:cs typeface="+mn-cs"/>
                        </a:defRPr>
                      </a:pPr>
                      <a:endParaRPr lang="fi-FI"/>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'[Ulkomaalaiset ja vieraskieliset Kuopiossa .xlsx]2000-2020'!$A$31:$A$49</c15:sqref>
                        </c15:formulaRef>
                      </c:ext>
                    </c:extLst>
                    <c:strCach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strCache>
                  </c:strRef>
                </c:cat>
                <c:val>
                  <c:numRef>
                    <c:extLst xmlns:c15="http://schemas.microsoft.com/office/drawing/2012/chart">
                      <c:ext xmlns:c15="http://schemas.microsoft.com/office/drawing/2012/chart" uri="{02D57815-91ED-43cb-92C2-25804820EDAC}">
                        <c15:formulaRef>
                          <c15:sqref>'[Ulkomaalaiset ja vieraskieliset Kuopiossa .xlsx]2000-2020'!$S$6:$S$47</c15:sqref>
                        </c15:formulaRef>
                      </c:ext>
                    </c:extLst>
                    <c:numCache>
                      <c:formatCode>General</c:formatCode>
                      <c:ptCount val="23"/>
                      <c:pt idx="0">
                        <c:v>1.3</c:v>
                      </c:pt>
                      <c:pt idx="1">
                        <c:v>1.2</c:v>
                      </c:pt>
                      <c:pt idx="2">
                        <c:v>1.3</c:v>
                      </c:pt>
                      <c:pt idx="3">
                        <c:v>1.3</c:v>
                      </c:pt>
                      <c:pt idx="4">
                        <c:v>1.3</c:v>
                      </c:pt>
                      <c:pt idx="5">
                        <c:v>1.3</c:v>
                      </c:pt>
                      <c:pt idx="6">
                        <c:v>1.4</c:v>
                      </c:pt>
                      <c:pt idx="7">
                        <c:v>1.6</c:v>
                      </c:pt>
                      <c:pt idx="8">
                        <c:v>1.7</c:v>
                      </c:pt>
                      <c:pt idx="9">
                        <c:v>1.9</c:v>
                      </c:pt>
                      <c:pt idx="10">
                        <c:v>2.1</c:v>
                      </c:pt>
                      <c:pt idx="11">
                        <c:v>2.2000000000000002</c:v>
                      </c:pt>
                      <c:pt idx="12">
                        <c:v>2.5</c:v>
                      </c:pt>
                      <c:pt idx="13">
                        <c:v>2.7</c:v>
                      </c:pt>
                      <c:pt idx="14">
                        <c:v>2.9</c:v>
                      </c:pt>
                      <c:pt idx="15">
                        <c:v>3.2</c:v>
                      </c:pt>
                      <c:pt idx="16">
                        <c:v>3.4</c:v>
                      </c:pt>
                      <c:pt idx="17" formatCode="0.0">
                        <c:v>3.6</c:v>
                      </c:pt>
                      <c:pt idx="18" formatCode="0.0">
                        <c:v>3.8</c:v>
                      </c:pt>
                      <c:pt idx="19" formatCode="0.0">
                        <c:v>3.9</c:v>
                      </c:pt>
                      <c:pt idx="20" formatCode="0.0">
                        <c:v>4.0999999999999996</c:v>
                      </c:pt>
                      <c:pt idx="21" formatCode="0.0">
                        <c:v>4.2</c:v>
                      </c:pt>
                      <c:pt idx="22" formatCode="0.0">
                        <c:v>4.5999999999999996</c:v>
                      </c:pt>
                    </c:numCache>
                  </c:numRef>
                </c:val>
                <c:smooth val="0"/>
                <c:extLst xmlns:c15="http://schemas.microsoft.com/office/drawing/2012/chart">
                  <c:ext xmlns:c16="http://schemas.microsoft.com/office/drawing/2014/chart" uri="{C3380CC4-5D6E-409C-BE32-E72D297353CC}">
                    <c16:uniqueId val="{0000000F-2419-43E4-AB60-0258B8FB69DC}"/>
                  </c:ext>
                </c:extLst>
              </c15:ser>
            </c15:filteredLineSeries>
          </c:ext>
        </c:extLst>
      </c:lineChart>
      <c:catAx>
        <c:axId val="5301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orbel" panose="020B0503020204020204" pitchFamily="34" charset="0"/>
                <a:ea typeface="+mn-ea"/>
                <a:cs typeface="+mn-cs"/>
              </a:defRPr>
            </a:pPr>
            <a:endParaRPr lang="fi-FI"/>
          </a:p>
        </c:txPr>
        <c:crossAx val="530106920"/>
        <c:crosses val="autoZero"/>
        <c:auto val="1"/>
        <c:lblAlgn val="ctr"/>
        <c:lblOffset val="100"/>
        <c:tickLblSkip val="2"/>
        <c:tickMarkSkip val="5"/>
        <c:noMultiLvlLbl val="0"/>
      </c:catAx>
      <c:valAx>
        <c:axId val="5301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endParaRPr lang="fi-FI"/>
          </a:p>
        </c:txPr>
        <c:crossAx val="530107312"/>
        <c:crosses val="autoZero"/>
        <c:crossBetween val="between"/>
      </c:valAx>
      <c:spPr>
        <a:noFill/>
        <a:ln>
          <a:noFill/>
        </a:ln>
        <a:effectLst/>
      </c:spPr>
    </c:plotArea>
    <c:legend>
      <c:legendPos val="t"/>
      <c:layout>
        <c:manualLayout>
          <c:xMode val="edge"/>
          <c:yMode val="edge"/>
          <c:x val="4.9999943673205462E-2"/>
          <c:y val="5.5055640420601524E-4"/>
          <c:w val="0.90429210174421548"/>
          <c:h val="0.15620594618772426"/>
        </c:manualLayout>
      </c:layout>
      <c:overlay val="1"/>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orbel" panose="020B0503020204020204" pitchFamily="34" charset="0"/>
              <a:ea typeface="+mn-ea"/>
              <a:cs typeface="+mn-cs"/>
            </a:defRPr>
          </a:pPr>
          <a:endParaRPr lang="fi-FI"/>
        </a:p>
      </c:txPr>
    </c:legend>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sz="1400" baseline="0">
          <a:latin typeface="Corbel" panose="020B0503020204020204" pitchFamily="34" charset="0"/>
        </a:defRPr>
      </a:pPr>
      <a:endParaRPr lang="fi-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362784155220928E-2"/>
          <c:y val="0.13237131785644879"/>
          <c:w val="0.88064899231997051"/>
          <c:h val="0.76378094759387505"/>
        </c:manualLayout>
      </c:layout>
      <c:barChart>
        <c:barDir val="col"/>
        <c:grouping val="clustered"/>
        <c:varyColors val="0"/>
        <c:ser>
          <c:idx val="2"/>
          <c:order val="2"/>
          <c:tx>
            <c:strRef>
              <c:f>'[Ulkomaalaiset ja vieraskieliset Kuopiossa .xlsx]2000-2020'!$S$5</c:f>
              <c:strCache>
                <c:ptCount val="1"/>
                <c:pt idx="0">
                  <c:v>KUOPIO, Vieraskieliset, % </c:v>
                </c:pt>
              </c:strCache>
            </c:strRef>
          </c:tx>
          <c:spPr>
            <a:solidFill>
              <a:srgbClr val="E56A54"/>
            </a:solidFill>
            <a:ln>
              <a:noFill/>
              <a:prstDash val="sysDash"/>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92-4C5F-B7C5-24BD35196ED3}"/>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92-4C5F-B7C5-24BD35196ED3}"/>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DE-4FCF-9307-9BB8011C5F25}"/>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892-4C5F-B7C5-24BD35196ED3}"/>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92-4C5F-B7C5-24BD35196ED3}"/>
                </c:ext>
              </c:extLst>
            </c:dLbl>
            <c:dLbl>
              <c:idx val="22"/>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7892-4C5F-B7C5-24BD35196ED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fi-FI"/>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'[Ulkomaalaiset ja vieraskieliset Kuopiossa .xlsx]2000-2020'!$A$31:$A$49</c:f>
              <c:strCach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strCache>
            </c:strRef>
          </c:cat>
          <c:val>
            <c:numRef>
              <c:f>'[Ulkomaalaiset ja vieraskieliset Kuopiossa .xlsx]2000-2020'!$S$31:$S$49</c:f>
              <c:numCache>
                <c:formatCode>General</c:formatCode>
                <c:ptCount val="19"/>
                <c:pt idx="0">
                  <c:v>1.4</c:v>
                </c:pt>
                <c:pt idx="1">
                  <c:v>1.6</c:v>
                </c:pt>
                <c:pt idx="2">
                  <c:v>1.7</c:v>
                </c:pt>
                <c:pt idx="3">
                  <c:v>1.9</c:v>
                </c:pt>
                <c:pt idx="4">
                  <c:v>2.1</c:v>
                </c:pt>
                <c:pt idx="5">
                  <c:v>2.2000000000000002</c:v>
                </c:pt>
                <c:pt idx="6">
                  <c:v>2.5</c:v>
                </c:pt>
                <c:pt idx="7">
                  <c:v>2.7</c:v>
                </c:pt>
                <c:pt idx="8">
                  <c:v>2.9</c:v>
                </c:pt>
                <c:pt idx="9">
                  <c:v>3.2</c:v>
                </c:pt>
                <c:pt idx="10">
                  <c:v>3.4</c:v>
                </c:pt>
                <c:pt idx="11" formatCode="0.0">
                  <c:v>3.6</c:v>
                </c:pt>
                <c:pt idx="12" formatCode="0.0">
                  <c:v>3.8</c:v>
                </c:pt>
                <c:pt idx="13" formatCode="0.0">
                  <c:v>3.9</c:v>
                </c:pt>
                <c:pt idx="14" formatCode="0.0">
                  <c:v>4.0999999999999996</c:v>
                </c:pt>
                <c:pt idx="15" formatCode="0.0">
                  <c:v>4.2</c:v>
                </c:pt>
                <c:pt idx="16" formatCode="0.0">
                  <c:v>4.5999999999999996</c:v>
                </c:pt>
                <c:pt idx="17" formatCode="0.0">
                  <c:v>4.9129647454198411</c:v>
                </c:pt>
                <c:pt idx="18" formatCode="0.0">
                  <c:v>5.7</c:v>
                </c:pt>
              </c:numCache>
            </c:numRef>
          </c:val>
          <c:extLst xmlns:c15="http://schemas.microsoft.com/office/drawing/2012/chart">
            <c:ext xmlns:c16="http://schemas.microsoft.com/office/drawing/2014/chart" uri="{C3380CC4-5D6E-409C-BE32-E72D297353CC}">
              <c16:uniqueId val="{00000004-7892-4C5F-B7C5-24BD35196ED3}"/>
            </c:ext>
          </c:extLst>
        </c:ser>
        <c:dLbls>
          <c:showLegendKey val="0"/>
          <c:showVal val="0"/>
          <c:showCatName val="0"/>
          <c:showSerName val="0"/>
          <c:showPercent val="0"/>
          <c:showBubbleSize val="0"/>
        </c:dLbls>
        <c:gapWidth val="85"/>
        <c:axId val="530107312"/>
        <c:axId val="530106920"/>
        <c:extLst>
          <c:ext xmlns:c15="http://schemas.microsoft.com/office/drawing/2012/chart" uri="{02D57815-91ED-43cb-92C2-25804820EDAC}">
            <c15:filteredBarSeries>
              <c15:ser>
                <c:idx val="3"/>
                <c:order val="3"/>
                <c:tx>
                  <c:strRef>
                    <c:extLst>
                      <c:ext uri="{02D57815-91ED-43cb-92C2-25804820EDAC}">
                        <c15:formulaRef>
                          <c15:sqref>'[Ulkomaalaiset ja vieraskieliset Kuopiossa .xlsx]2000-2020'!$T$5</c15:sqref>
                        </c15:formulaRef>
                      </c:ext>
                    </c:extLst>
                    <c:strCache>
                      <c:ptCount val="1"/>
                      <c:pt idx="0">
                        <c:v>KUOPIO, ulkomaan kansalaiset, % </c:v>
                      </c:pt>
                    </c:strCache>
                  </c:strRef>
                </c:tx>
                <c:spPr>
                  <a:solidFill>
                    <a:srgbClr val="2923BC"/>
                  </a:solidFill>
                  <a:ln>
                    <a:noFill/>
                  </a:ln>
                  <a:effectLst/>
                </c:spPr>
                <c:invertIfNegative val="0"/>
                <c:dLbls>
                  <c:dLbl>
                    <c:idx val="22"/>
                    <c:showLegendKey val="0"/>
                    <c:showVal val="1"/>
                    <c:showCatName val="0"/>
                    <c:showSerName val="0"/>
                    <c:showPercent val="0"/>
                    <c:showBubbleSize val="0"/>
                    <c:extLst>
                      <c:ext uri="{CE6537A1-D6FC-4f65-9D91-7224C49458BB}"/>
                      <c:ext xmlns:c16="http://schemas.microsoft.com/office/drawing/2014/chart" uri="{C3380CC4-5D6E-409C-BE32-E72D297353CC}">
                        <c16:uniqueId val="{0000000A-7892-4C5F-B7C5-24BD35196ED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923BC"/>
                          </a:solidFill>
                          <a:latin typeface="Corbel" panose="020B0503020204020204" pitchFamily="34" charset="0"/>
                          <a:ea typeface="+mn-ea"/>
                          <a:cs typeface="+mn-cs"/>
                        </a:defRPr>
                      </a:pPr>
                      <a:endParaRPr lang="fi-FI"/>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'[Ulkomaalaiset ja vieraskieliset Kuopiossa .xlsx]2000-2020'!$A$31:$A$49</c15:sqref>
                        </c15:formulaRef>
                      </c:ext>
                    </c:extLst>
                    <c:strCach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strCache>
                  </c:strRef>
                </c:cat>
                <c:val>
                  <c:numRef>
                    <c:extLst>
                      <c:ext uri="{02D57815-91ED-43cb-92C2-25804820EDAC}">
                        <c15:formulaRef>
                          <c15:sqref>'[Ulkomaalaiset ja vieraskieliset Kuopiossa .xlsx]2000-2020'!$T$6:$T$47</c15:sqref>
                        </c15:formulaRef>
                      </c:ext>
                    </c:extLst>
                    <c:numCache>
                      <c:formatCode>0.0</c:formatCode>
                      <c:ptCount val="23"/>
                      <c:pt idx="0">
                        <c:v>1.1000000000000001</c:v>
                      </c:pt>
                      <c:pt idx="1">
                        <c:v>1.1000000000000001</c:v>
                      </c:pt>
                      <c:pt idx="2">
                        <c:v>1.1000000000000001</c:v>
                      </c:pt>
                      <c:pt idx="3">
                        <c:v>1.1000000000000001</c:v>
                      </c:pt>
                      <c:pt idx="4">
                        <c:v>1.1000000000000001</c:v>
                      </c:pt>
                      <c:pt idx="5">
                        <c:v>1</c:v>
                      </c:pt>
                      <c:pt idx="6">
                        <c:v>1</c:v>
                      </c:pt>
                      <c:pt idx="7">
                        <c:v>1.2</c:v>
                      </c:pt>
                      <c:pt idx="8">
                        <c:v>1.3</c:v>
                      </c:pt>
                      <c:pt idx="9">
                        <c:v>1.4</c:v>
                      </c:pt>
                      <c:pt idx="10">
                        <c:v>1.5</c:v>
                      </c:pt>
                      <c:pt idx="11">
                        <c:v>1.6</c:v>
                      </c:pt>
                      <c:pt idx="12">
                        <c:v>1.8</c:v>
                      </c:pt>
                      <c:pt idx="13">
                        <c:v>2</c:v>
                      </c:pt>
                      <c:pt idx="14">
                        <c:v>2.1</c:v>
                      </c:pt>
                      <c:pt idx="15">
                        <c:v>2.2000000000000002</c:v>
                      </c:pt>
                      <c:pt idx="16">
                        <c:v>2.4</c:v>
                      </c:pt>
                      <c:pt idx="17">
                        <c:v>2.5</c:v>
                      </c:pt>
                      <c:pt idx="18">
                        <c:v>2.5</c:v>
                      </c:pt>
                      <c:pt idx="19">
                        <c:v>2.6</c:v>
                      </c:pt>
                      <c:pt idx="20">
                        <c:v>2.7</c:v>
                      </c:pt>
                      <c:pt idx="21">
                        <c:v>2.7</c:v>
                      </c:pt>
                      <c:pt idx="22">
                        <c:v>2.9</c:v>
                      </c:pt>
                    </c:numCache>
                  </c:numRef>
                </c:val>
                <c:extLst>
                  <c:ext xmlns:c16="http://schemas.microsoft.com/office/drawing/2014/chart" uri="{C3380CC4-5D6E-409C-BE32-E72D297353CC}">
                    <c16:uniqueId val="{0000000B-7892-4C5F-B7C5-24BD35196ED3}"/>
                  </c:ext>
                </c:extLst>
              </c15:ser>
            </c15:filteredBarSeries>
          </c:ext>
        </c:extLst>
      </c:barChart>
      <c:lineChart>
        <c:grouping val="standard"/>
        <c:varyColors val="0"/>
        <c:ser>
          <c:idx val="0"/>
          <c:order val="0"/>
          <c:tx>
            <c:strRef>
              <c:f>'[Ulkomaalaiset ja vieraskieliset Kuopiossa .xlsx]2000-2020'!$I$5</c:f>
              <c:strCache>
                <c:ptCount val="1"/>
                <c:pt idx="0">
                  <c:v>Koko maa, vieraskieliset, %</c:v>
                </c:pt>
              </c:strCache>
              <c:extLst xmlns:c15="http://schemas.microsoft.com/office/drawing/2012/chart"/>
            </c:strRef>
          </c:tx>
          <c:spPr>
            <a:ln w="28575" cap="rnd" cmpd="thickThin">
              <a:solidFill>
                <a:srgbClr val="0F0F0F"/>
              </a:solidFill>
              <a:prstDash val="solid"/>
              <a:round/>
            </a:ln>
            <a:effectLst/>
          </c:spPr>
          <c:marker>
            <c:symbol val="none"/>
          </c:marker>
          <c:dLbls>
            <c:dLbl>
              <c:idx val="18"/>
              <c:layout>
                <c:manualLayout>
                  <c:x val="-2.0473016495171463E-2"/>
                  <c:y val="-3.023596252288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892-4C5F-B7C5-24BD35196ED3}"/>
                </c:ext>
              </c:extLst>
            </c:dLbl>
            <c:dLbl>
              <c:idx val="22"/>
              <c:layout>
                <c:manualLayout>
                  <c:x val="-1.2876305232646559E-2"/>
                  <c:y val="-3.05505473238803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92-4C5F-B7C5-24BD35196ED3}"/>
                </c:ext>
              </c:extLst>
            </c:dLbl>
            <c:dLbl>
              <c:idx val="23"/>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7892-4C5F-B7C5-24BD35196ED3}"/>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fi-FI"/>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0"/>
              </c:ext>
            </c:extLst>
          </c:dLbls>
          <c:val>
            <c:numRef>
              <c:f>'[Ulkomaalaiset ja vieraskieliset Kuopiossa .xlsx]2000-2020'!$I$31:$I$49</c:f>
              <c:numCache>
                <c:formatCode>General</c:formatCode>
                <c:ptCount val="19"/>
                <c:pt idx="0">
                  <c:v>2.8</c:v>
                </c:pt>
                <c:pt idx="1">
                  <c:v>3</c:v>
                </c:pt>
                <c:pt idx="2">
                  <c:v>3.3</c:v>
                </c:pt>
                <c:pt idx="3">
                  <c:v>3.6</c:v>
                </c:pt>
                <c:pt idx="4">
                  <c:v>3.9</c:v>
                </c:pt>
                <c:pt idx="5">
                  <c:v>4.2</c:v>
                </c:pt>
                <c:pt idx="6">
                  <c:v>4.5</c:v>
                </c:pt>
                <c:pt idx="7">
                  <c:v>4.9000000000000004</c:v>
                </c:pt>
                <c:pt idx="8">
                  <c:v>5.3</c:v>
                </c:pt>
                <c:pt idx="9" formatCode="0.0">
                  <c:v>5.7</c:v>
                </c:pt>
                <c:pt idx="10" formatCode="0.0">
                  <c:v>6</c:v>
                </c:pt>
                <c:pt idx="11" formatCode="0.0">
                  <c:v>6.4</c:v>
                </c:pt>
                <c:pt idx="12" formatCode="0.0">
                  <c:v>6.8</c:v>
                </c:pt>
                <c:pt idx="13" formatCode="0.0">
                  <c:v>7.1</c:v>
                </c:pt>
                <c:pt idx="14" formatCode="0.0">
                  <c:v>7.5</c:v>
                </c:pt>
                <c:pt idx="15" formatCode="0.0">
                  <c:v>7.8</c:v>
                </c:pt>
                <c:pt idx="16" formatCode="0.0">
                  <c:v>8.3000000000000007</c:v>
                </c:pt>
                <c:pt idx="17" formatCode="0.0">
                  <c:v>8.9143543189485204</c:v>
                </c:pt>
                <c:pt idx="18" formatCode="0.0">
                  <c:v>10</c:v>
                </c:pt>
              </c:numCache>
            </c:numRef>
          </c:val>
          <c:smooth val="0"/>
          <c:extLst xmlns:c15="http://schemas.microsoft.com/office/drawing/2012/chart">
            <c:ext xmlns:c16="http://schemas.microsoft.com/office/drawing/2014/chart" uri="{C3380CC4-5D6E-409C-BE32-E72D297353CC}">
              <c16:uniqueId val="{00000007-7892-4C5F-B7C5-24BD35196ED3}"/>
            </c:ext>
          </c:extLst>
        </c:ser>
        <c:dLbls>
          <c:showLegendKey val="0"/>
          <c:showVal val="0"/>
          <c:showCatName val="0"/>
          <c:showSerName val="0"/>
          <c:showPercent val="0"/>
          <c:showBubbleSize val="0"/>
        </c:dLbls>
        <c:marker val="1"/>
        <c:smooth val="0"/>
        <c:axId val="530107312"/>
        <c:axId val="530106920"/>
        <c:extLst>
          <c:ext xmlns:c15="http://schemas.microsoft.com/office/drawing/2012/chart" uri="{02D57815-91ED-43cb-92C2-25804820EDAC}">
            <c15:filteredLineSeries>
              <c15:ser>
                <c:idx val="1"/>
                <c:order val="1"/>
                <c:tx>
                  <c:strRef>
                    <c:extLst>
                      <c:ext uri="{02D57815-91ED-43cb-92C2-25804820EDAC}">
                        <c15:formulaRef>
                          <c15:sqref>'[Ulkomaalaiset ja vieraskieliset Kuopiossa .xlsx]2000-2020'!$J$5</c15:sqref>
                        </c15:formulaRef>
                      </c:ext>
                    </c:extLst>
                    <c:strCache>
                      <c:ptCount val="1"/>
                      <c:pt idx="0">
                        <c:v>Koko maa, ulkomaan kansalaiset, % </c:v>
                      </c:pt>
                    </c:strCache>
                  </c:strRef>
                </c:tx>
                <c:spPr>
                  <a:ln w="28575" cap="rnd">
                    <a:solidFill>
                      <a:schemeClr val="accent2"/>
                    </a:solidFill>
                    <a:round/>
                  </a:ln>
                  <a:effectLst/>
                </c:spPr>
                <c:marker>
                  <c:symbol val="none"/>
                </c:marker>
                <c:dLbls>
                  <c:dLbl>
                    <c:idx val="22"/>
                    <c:showLegendKey val="0"/>
                    <c:showVal val="1"/>
                    <c:showCatName val="0"/>
                    <c:showSerName val="0"/>
                    <c:showPercent val="0"/>
                    <c:showBubbleSize val="0"/>
                    <c:extLst>
                      <c:ext uri="{CE6537A1-D6FC-4f65-9D91-7224C49458BB}"/>
                      <c:ext xmlns:c16="http://schemas.microsoft.com/office/drawing/2014/chart" uri="{C3380CC4-5D6E-409C-BE32-E72D297353CC}">
                        <c16:uniqueId val="{00000008-7892-4C5F-B7C5-24BD35196ED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rbel" panose="020B0503020204020204" pitchFamily="34" charset="0"/>
                          <a:ea typeface="+mn-ea"/>
                          <a:cs typeface="+mn-cs"/>
                        </a:defRPr>
                      </a:pPr>
                      <a:endParaRPr lang="fi-FI"/>
                    </a:p>
                  </c:txPr>
                  <c:showLegendKey val="0"/>
                  <c:showVal val="0"/>
                  <c:showCatName val="0"/>
                  <c:showSerName val="0"/>
                  <c:showPercent val="0"/>
                  <c:showBubbleSize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'[Ulkomaalaiset ja vieraskieliset Kuopiossa .xlsx]2000-2020'!$J$6:$J$47</c15:sqref>
                        </c15:formulaRef>
                      </c:ext>
                    </c:extLst>
                    <c:numCache>
                      <c:formatCode>General</c:formatCode>
                      <c:ptCount val="23"/>
                      <c:pt idx="0">
                        <c:v>1.7</c:v>
                      </c:pt>
                      <c:pt idx="1">
                        <c:v>1.8</c:v>
                      </c:pt>
                      <c:pt idx="2">
                        <c:v>1.9</c:v>
                      </c:pt>
                      <c:pt idx="3" formatCode="0.0">
                        <c:v>2</c:v>
                      </c:pt>
                      <c:pt idx="4">
                        <c:v>2.1</c:v>
                      </c:pt>
                      <c:pt idx="5">
                        <c:v>2.1</c:v>
                      </c:pt>
                      <c:pt idx="6">
                        <c:v>2.2000000000000002</c:v>
                      </c:pt>
                      <c:pt idx="7">
                        <c:v>2.2999999999999998</c:v>
                      </c:pt>
                      <c:pt idx="8">
                        <c:v>2.5</c:v>
                      </c:pt>
                      <c:pt idx="9">
                        <c:v>2.7</c:v>
                      </c:pt>
                      <c:pt idx="10">
                        <c:v>2.9</c:v>
                      </c:pt>
                      <c:pt idx="11">
                        <c:v>3.1</c:v>
                      </c:pt>
                      <c:pt idx="12">
                        <c:v>3.4</c:v>
                      </c:pt>
                      <c:pt idx="13">
                        <c:v>3.6</c:v>
                      </c:pt>
                      <c:pt idx="14">
                        <c:v>3.8</c:v>
                      </c:pt>
                      <c:pt idx="15" formatCode="0.0">
                        <c:v>4</c:v>
                      </c:pt>
                      <c:pt idx="16" formatCode="0.0">
                        <c:v>4.2</c:v>
                      </c:pt>
                      <c:pt idx="17" formatCode="0.0">
                        <c:v>4.4000000000000004</c:v>
                      </c:pt>
                      <c:pt idx="18" formatCode="0.0">
                        <c:v>4.5</c:v>
                      </c:pt>
                      <c:pt idx="19" formatCode="0.0">
                        <c:v>4.7</c:v>
                      </c:pt>
                      <c:pt idx="20" formatCode="0.0">
                        <c:v>4.8</c:v>
                      </c:pt>
                      <c:pt idx="21" formatCode="0.0">
                        <c:v>5</c:v>
                      </c:pt>
                      <c:pt idx="22" formatCode="0.0">
                        <c:v>5.3</c:v>
                      </c:pt>
                    </c:numCache>
                  </c:numRef>
                </c:val>
                <c:smooth val="0"/>
                <c:extLst>
                  <c:ext xmlns:c16="http://schemas.microsoft.com/office/drawing/2014/chart" uri="{C3380CC4-5D6E-409C-BE32-E72D297353CC}">
                    <c16:uniqueId val="{00000009-7892-4C5F-B7C5-24BD35196ED3}"/>
                  </c:ext>
                </c:extLst>
              </c15:ser>
            </c15:filteredLineSeries>
          </c:ext>
        </c:extLst>
      </c:lineChart>
      <c:catAx>
        <c:axId val="5301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fi-FI"/>
          </a:p>
        </c:txPr>
        <c:crossAx val="530106920"/>
        <c:crosses val="autoZero"/>
        <c:auto val="1"/>
        <c:lblAlgn val="ctr"/>
        <c:lblOffset val="100"/>
        <c:tickLblSkip val="2"/>
        <c:tickMarkSkip val="5"/>
        <c:noMultiLvlLbl val="0"/>
      </c:catAx>
      <c:valAx>
        <c:axId val="530106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endParaRPr lang="fi-FI"/>
          </a:p>
        </c:txPr>
        <c:crossAx val="530107312"/>
        <c:crosses val="autoZero"/>
        <c:crossBetween val="between"/>
      </c:valAx>
      <c:spPr>
        <a:noFill/>
        <a:ln>
          <a:noFill/>
        </a:ln>
        <a:effectLst/>
      </c:spPr>
    </c:plotArea>
    <c:legend>
      <c:legendPos val="t"/>
      <c:layout>
        <c:manualLayout>
          <c:xMode val="edge"/>
          <c:yMode val="edge"/>
          <c:x val="6.1698855054037022E-2"/>
          <c:y val="5.5055640420601524E-4"/>
          <c:w val="0.9"/>
          <c:h val="0.12079951503420741"/>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fi-FI"/>
        </a:p>
      </c:txPr>
    </c:legend>
    <c:plotVisOnly val="1"/>
    <c:dispBlanksAs val="gap"/>
    <c:showDLblsOverMax val="0"/>
  </c:chart>
  <c:spPr>
    <a:solidFill>
      <a:schemeClr val="bg1"/>
    </a:solidFill>
    <a:ln w="9525" cap="flat" cmpd="sng" algn="ctr">
      <a:solidFill>
        <a:schemeClr val="bg1">
          <a:lumMod val="85000"/>
        </a:schemeClr>
      </a:solidFill>
      <a:round/>
    </a:ln>
    <a:effectLst/>
  </c:spPr>
  <c:txPr>
    <a:bodyPr/>
    <a:lstStyle/>
    <a:p>
      <a:pPr>
        <a:defRPr sz="1400" baseline="0">
          <a:latin typeface="Corbel" panose="020B0503020204020204" pitchFamily="34" charset="0"/>
        </a:defRPr>
      </a:pPr>
      <a:endParaRPr lang="fi-F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768175645182043E-2"/>
          <c:y val="0.12729198220469021"/>
          <c:w val="0.89890841990265513"/>
          <c:h val="0.56119103744625221"/>
        </c:manualLayout>
      </c:layout>
      <c:barChart>
        <c:barDir val="col"/>
        <c:grouping val="clustered"/>
        <c:varyColors val="0"/>
        <c:ser>
          <c:idx val="1"/>
          <c:order val="1"/>
          <c:tx>
            <c:strRef>
              <c:f>'[Ulkomaalaiset vertailukaupungeissa.xlsx]011_11ra_2018'!$H$3</c:f>
              <c:strCache>
                <c:ptCount val="1"/>
                <c:pt idx="0">
                  <c:v>2022</c:v>
                </c:pt>
              </c:strCache>
            </c:strRef>
          </c:tx>
          <c:spPr>
            <a:solidFill>
              <a:schemeClr val="accent1"/>
            </a:solidFill>
            <a:ln>
              <a:noFill/>
            </a:ln>
            <a:effectLst/>
          </c:spPr>
          <c:invertIfNegative val="0"/>
          <c:dPt>
            <c:idx val="6"/>
            <c:invertIfNegative val="0"/>
            <c:bubble3D val="0"/>
            <c:spPr>
              <a:solidFill>
                <a:srgbClr val="FFFFFF">
                  <a:lumMod val="75000"/>
                </a:srgbClr>
              </a:solidFill>
              <a:ln>
                <a:noFill/>
              </a:ln>
              <a:effectLst/>
            </c:spPr>
            <c:extLst>
              <c:ext xmlns:c16="http://schemas.microsoft.com/office/drawing/2014/chart" uri="{C3380CC4-5D6E-409C-BE32-E72D297353CC}">
                <c16:uniqueId val="{00000003-8E42-43B4-A872-99525C2F7C0D}"/>
              </c:ext>
            </c:extLst>
          </c:dPt>
          <c:dPt>
            <c:idx val="14"/>
            <c:invertIfNegative val="0"/>
            <c:bubble3D val="0"/>
            <c:spPr>
              <a:solidFill>
                <a:srgbClr val="F277C6"/>
              </a:solidFill>
              <a:ln>
                <a:noFill/>
              </a:ln>
              <a:effectLst/>
            </c:spPr>
            <c:extLst>
              <c:ext xmlns:c16="http://schemas.microsoft.com/office/drawing/2014/chart" uri="{C3380CC4-5D6E-409C-BE32-E72D297353CC}">
                <c16:uniqueId val="{00000002-8E42-43B4-A872-99525C2F7C0D}"/>
              </c:ext>
            </c:extLst>
          </c:dPt>
          <c:dLbls>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'[Ulkomaalaiset vertailukaupungeissa.xlsx]011_11ra_2018'!$A$4:$A$19</c:f>
              <c:strCache>
                <c:ptCount val="16"/>
                <c:pt idx="0">
                  <c:v>Vantaa</c:v>
                </c:pt>
                <c:pt idx="1">
                  <c:v>Espoo</c:v>
                </c:pt>
                <c:pt idx="2">
                  <c:v>Helsinki</c:v>
                </c:pt>
                <c:pt idx="3">
                  <c:v>Turku</c:v>
                </c:pt>
                <c:pt idx="4">
                  <c:v>Vaasa</c:v>
                </c:pt>
                <c:pt idx="5">
                  <c:v>Tampere</c:v>
                </c:pt>
                <c:pt idx="6">
                  <c:v>Koko maa </c:v>
                </c:pt>
                <c:pt idx="7">
                  <c:v>Lappeenranta</c:v>
                </c:pt>
                <c:pt idx="8">
                  <c:v>Lahti</c:v>
                </c:pt>
                <c:pt idx="9">
                  <c:v>Joensuu</c:v>
                </c:pt>
                <c:pt idx="10">
                  <c:v>Hämeenlinna</c:v>
                </c:pt>
                <c:pt idx="11">
                  <c:v>Jyväskylä</c:v>
                </c:pt>
                <c:pt idx="12">
                  <c:v>Oulu</c:v>
                </c:pt>
                <c:pt idx="13">
                  <c:v>Pori</c:v>
                </c:pt>
                <c:pt idx="14">
                  <c:v>Kuopio</c:v>
                </c:pt>
                <c:pt idx="15">
                  <c:v>Kouvola</c:v>
                </c:pt>
              </c:strCache>
            </c:strRef>
          </c:cat>
          <c:val>
            <c:numRef>
              <c:f>'[Ulkomaalaiset vertailukaupungeissa.xlsx]011_11ra_2018'!$I$4:$I$19</c:f>
              <c:numCache>
                <c:formatCode>General</c:formatCode>
                <c:ptCount val="16"/>
                <c:pt idx="0">
                  <c:v>17.100000000000001</c:v>
                </c:pt>
                <c:pt idx="1">
                  <c:v>15.7</c:v>
                </c:pt>
                <c:pt idx="2">
                  <c:v>11.9</c:v>
                </c:pt>
                <c:pt idx="3">
                  <c:v>9.4</c:v>
                </c:pt>
                <c:pt idx="4">
                  <c:v>8.5</c:v>
                </c:pt>
                <c:pt idx="5">
                  <c:v>6.8</c:v>
                </c:pt>
                <c:pt idx="6">
                  <c:v>6.7</c:v>
                </c:pt>
                <c:pt idx="7">
                  <c:v>6.3</c:v>
                </c:pt>
                <c:pt idx="8">
                  <c:v>6</c:v>
                </c:pt>
                <c:pt idx="9">
                  <c:v>5.2</c:v>
                </c:pt>
                <c:pt idx="10">
                  <c:v>4.8</c:v>
                </c:pt>
                <c:pt idx="11">
                  <c:v>4.5</c:v>
                </c:pt>
                <c:pt idx="12">
                  <c:v>4.4000000000000004</c:v>
                </c:pt>
                <c:pt idx="13">
                  <c:v>4</c:v>
                </c:pt>
                <c:pt idx="14">
                  <c:v>3.9</c:v>
                </c:pt>
                <c:pt idx="15">
                  <c:v>3.3</c:v>
                </c:pt>
              </c:numCache>
            </c:numRef>
          </c:val>
          <c:extLst>
            <c:ext xmlns:c16="http://schemas.microsoft.com/office/drawing/2014/chart" uri="{C3380CC4-5D6E-409C-BE32-E72D297353CC}">
              <c16:uniqueId val="{00000000-8E42-43B4-A872-99525C2F7C0D}"/>
            </c:ext>
          </c:extLst>
        </c:ser>
        <c:dLbls>
          <c:showLegendKey val="0"/>
          <c:showVal val="0"/>
          <c:showCatName val="0"/>
          <c:showSerName val="0"/>
          <c:showPercent val="0"/>
          <c:showBubbleSize val="0"/>
        </c:dLbls>
        <c:gapWidth val="94"/>
        <c:axId val="465268472"/>
        <c:axId val="465269456"/>
        <c:extLst>
          <c:ext xmlns:c15="http://schemas.microsoft.com/office/drawing/2012/chart" uri="{02D57815-91ED-43cb-92C2-25804820EDAC}">
            <c15:filteredBarSeries>
              <c15:ser>
                <c:idx val="0"/>
                <c:order val="0"/>
                <c:tx>
                  <c:strRef>
                    <c:extLst>
                      <c:ext uri="{02D57815-91ED-43cb-92C2-25804820EDAC}">
                        <c15:formulaRef>
                          <c15:sqref>'[Ulkomaalaiset vertailukaupungeissa.xlsx]011_11ra_2018'!$C$3</c15:sqref>
                        </c15:formulaRef>
                      </c:ext>
                    </c:extLst>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600" b="0" i="0" u="none" strike="noStrike" kern="1200" baseline="0">
                          <a:solidFill>
                            <a:schemeClr val="tx1"/>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'[Ulkomaalaiset vertailukaupungeissa.xlsx]011_11ra_2018'!$A$4:$A$19</c15:sqref>
                        </c15:formulaRef>
                      </c:ext>
                    </c:extLst>
                    <c:strCache>
                      <c:ptCount val="16"/>
                      <c:pt idx="0">
                        <c:v>Vantaa</c:v>
                      </c:pt>
                      <c:pt idx="1">
                        <c:v>Espoo</c:v>
                      </c:pt>
                      <c:pt idx="2">
                        <c:v>Helsinki</c:v>
                      </c:pt>
                      <c:pt idx="3">
                        <c:v>Turku</c:v>
                      </c:pt>
                      <c:pt idx="4">
                        <c:v>Vaasa</c:v>
                      </c:pt>
                      <c:pt idx="5">
                        <c:v>Tampere</c:v>
                      </c:pt>
                      <c:pt idx="6">
                        <c:v>Koko maa </c:v>
                      </c:pt>
                      <c:pt idx="7">
                        <c:v>Lappeenranta</c:v>
                      </c:pt>
                      <c:pt idx="8">
                        <c:v>Lahti</c:v>
                      </c:pt>
                      <c:pt idx="9">
                        <c:v>Joensuu</c:v>
                      </c:pt>
                      <c:pt idx="10">
                        <c:v>Hämeenlinna</c:v>
                      </c:pt>
                      <c:pt idx="11">
                        <c:v>Jyväskylä</c:v>
                      </c:pt>
                      <c:pt idx="12">
                        <c:v>Oulu</c:v>
                      </c:pt>
                      <c:pt idx="13">
                        <c:v>Pori</c:v>
                      </c:pt>
                      <c:pt idx="14">
                        <c:v>Kuopio</c:v>
                      </c:pt>
                      <c:pt idx="15">
                        <c:v>Kouvola</c:v>
                      </c:pt>
                    </c:strCache>
                  </c:strRef>
                </c:cat>
                <c:val>
                  <c:numRef>
                    <c:extLst>
                      <c:ext uri="{02D57815-91ED-43cb-92C2-25804820EDAC}">
                        <c15:formulaRef>
                          <c15:sqref>'[Ulkomaalaiset vertailukaupungeissa.xlsx]011_11ra_2018'!$C$4:$C$20</c15:sqref>
                        </c15:formulaRef>
                      </c:ext>
                    </c:extLst>
                    <c:numCache>
                      <c:formatCode>0.0</c:formatCode>
                      <c:ptCount val="17"/>
                      <c:pt idx="0">
                        <c:v>13.4</c:v>
                      </c:pt>
                      <c:pt idx="1">
                        <c:v>12.2</c:v>
                      </c:pt>
                      <c:pt idx="2">
                        <c:v>9.9</c:v>
                      </c:pt>
                      <c:pt idx="3">
                        <c:v>7</c:v>
                      </c:pt>
                      <c:pt idx="4">
                        <c:v>6.1</c:v>
                      </c:pt>
                      <c:pt idx="5">
                        <c:v>4.9000000000000004</c:v>
                      </c:pt>
                      <c:pt idx="6">
                        <c:v>5</c:v>
                      </c:pt>
                      <c:pt idx="7">
                        <c:v>4.5999999999999996</c:v>
                      </c:pt>
                      <c:pt idx="8">
                        <c:v>4.7</c:v>
                      </c:pt>
                      <c:pt idx="9">
                        <c:v>3.3</c:v>
                      </c:pt>
                      <c:pt idx="10">
                        <c:v>3.6</c:v>
                      </c:pt>
                      <c:pt idx="11">
                        <c:v>3.4</c:v>
                      </c:pt>
                      <c:pt idx="12">
                        <c:v>3.2</c:v>
                      </c:pt>
                      <c:pt idx="13">
                        <c:v>2.7</c:v>
                      </c:pt>
                      <c:pt idx="14">
                        <c:v>2.7</c:v>
                      </c:pt>
                      <c:pt idx="15">
                        <c:v>2.7</c:v>
                      </c:pt>
                    </c:numCache>
                  </c:numRef>
                </c:val>
                <c:extLst>
                  <c:ext xmlns:c16="http://schemas.microsoft.com/office/drawing/2014/chart" uri="{C3380CC4-5D6E-409C-BE32-E72D297353CC}">
                    <c16:uniqueId val="{00000001-8E42-43B4-A872-99525C2F7C0D}"/>
                  </c:ext>
                </c:extLst>
              </c15:ser>
            </c15:filteredBarSeries>
          </c:ext>
        </c:extLst>
      </c:barChart>
      <c:catAx>
        <c:axId val="46526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solidFill>
                <a:latin typeface="Corbel" panose="020B0503020204020204" pitchFamily="34" charset="0"/>
                <a:ea typeface="+mn-ea"/>
                <a:cs typeface="+mn-cs"/>
              </a:defRPr>
            </a:pPr>
            <a:endParaRPr lang="fi-FI"/>
          </a:p>
        </c:txPr>
        <c:crossAx val="465269456"/>
        <c:crosses val="autoZero"/>
        <c:auto val="1"/>
        <c:lblAlgn val="ctr"/>
        <c:lblOffset val="100"/>
        <c:noMultiLvlLbl val="0"/>
      </c:catAx>
      <c:valAx>
        <c:axId val="465269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Corbel" panose="020B0503020204020204" pitchFamily="34" charset="0"/>
                <a:ea typeface="+mn-ea"/>
                <a:cs typeface="+mn-cs"/>
              </a:defRPr>
            </a:pPr>
            <a:endParaRPr lang="fi-FI"/>
          </a:p>
        </c:txPr>
        <c:crossAx val="465268472"/>
        <c:crosses val="autoZero"/>
        <c:crossBetween val="between"/>
      </c:valAx>
      <c:spPr>
        <a:noFill/>
        <a:ln>
          <a:noFill/>
        </a:ln>
        <a:effectLst/>
      </c:spPr>
    </c:plotArea>
    <c:plotVisOnly val="1"/>
    <c:dispBlanksAs val="gap"/>
    <c:showDLblsOverMax val="0"/>
  </c:chart>
  <c:spPr>
    <a:noFill/>
    <a:ln>
      <a:noFill/>
    </a:ln>
    <a:effectLst/>
  </c:spPr>
  <c:txPr>
    <a:bodyPr/>
    <a:lstStyle/>
    <a:p>
      <a:pPr>
        <a:defRPr lang="en-US" sz="1600" b="0" i="0" u="none" strike="noStrike" kern="1200" baseline="0">
          <a:solidFill>
            <a:schemeClr val="tx1"/>
          </a:solidFill>
          <a:latin typeface="Corbel" panose="020B0503020204020204" pitchFamily="34" charset="0"/>
          <a:ea typeface="+mn-ea"/>
          <a:cs typeface="+mn-cs"/>
        </a:defRPr>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942681820254795E-2"/>
          <c:y val="6.7718191377497378E-2"/>
          <c:w val="0.94661473936488916"/>
          <c:h val="0.58482260695331068"/>
        </c:manualLayout>
      </c:layout>
      <c:barChart>
        <c:barDir val="col"/>
        <c:grouping val="clustered"/>
        <c:varyColors val="0"/>
        <c:ser>
          <c:idx val="0"/>
          <c:order val="0"/>
          <c:tx>
            <c:strRef>
              <c:f>Taul1!$E$2</c:f>
              <c:strCache>
                <c:ptCount val="1"/>
                <c:pt idx="0">
                  <c:v>2024</c:v>
                </c:pt>
              </c:strCache>
            </c:strRef>
          </c:tx>
          <c:spPr>
            <a:solidFill>
              <a:schemeClr val="bg1">
                <a:lumMod val="75000"/>
              </a:schemeClr>
            </a:solidFill>
            <a:ln>
              <a:noFill/>
            </a:ln>
            <a:effectLst/>
          </c:spPr>
          <c:invertIfNegative val="0"/>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C916-43C9-8A33-55730A442F08}"/>
              </c:ext>
            </c:extLst>
          </c:dPt>
          <c:dPt>
            <c:idx val="3"/>
            <c:invertIfNegative val="0"/>
            <c:bubble3D val="0"/>
            <c:spPr>
              <a:solidFill>
                <a:schemeClr val="tx2"/>
              </a:solidFill>
              <a:ln>
                <a:noFill/>
              </a:ln>
              <a:effectLst/>
            </c:spPr>
            <c:extLst>
              <c:ext xmlns:c16="http://schemas.microsoft.com/office/drawing/2014/chart" uri="{C3380CC4-5D6E-409C-BE32-E72D297353CC}">
                <c16:uniqueId val="{00000003-C916-43C9-8A33-55730A442F0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5-C916-43C9-8A33-55730A442F0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16-43C9-8A33-55730A442F0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16-43C9-8A33-55730A442F0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16-43C9-8A33-55730A442F08}"/>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16-43C9-8A33-55730A442F0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Taul1!$B$3:$B$18</c:f>
              <c:strCache>
                <c:ptCount val="16"/>
                <c:pt idx="0">
                  <c:v>Vaasa</c:v>
                </c:pt>
                <c:pt idx="1">
                  <c:v>Espoo</c:v>
                </c:pt>
                <c:pt idx="2">
                  <c:v>Hämeenlinna</c:v>
                </c:pt>
                <c:pt idx="3">
                  <c:v>KOKO MAA</c:v>
                </c:pt>
                <c:pt idx="4">
                  <c:v>Kuopio</c:v>
                </c:pt>
                <c:pt idx="5">
                  <c:v>Helsinki</c:v>
                </c:pt>
                <c:pt idx="6">
                  <c:v>Kouvola</c:v>
                </c:pt>
                <c:pt idx="7">
                  <c:v>Lappeenranta</c:v>
                </c:pt>
                <c:pt idx="8">
                  <c:v>Vantaa</c:v>
                </c:pt>
                <c:pt idx="9">
                  <c:v>Pori</c:v>
                </c:pt>
                <c:pt idx="10">
                  <c:v>Tampere</c:v>
                </c:pt>
                <c:pt idx="11">
                  <c:v>Oulu</c:v>
                </c:pt>
                <c:pt idx="12">
                  <c:v>Turku</c:v>
                </c:pt>
                <c:pt idx="13">
                  <c:v>Jyväskylä</c:v>
                </c:pt>
                <c:pt idx="14">
                  <c:v>Joensuu</c:v>
                </c:pt>
                <c:pt idx="15">
                  <c:v>Lahti</c:v>
                </c:pt>
              </c:strCache>
            </c:strRef>
          </c:cat>
          <c:val>
            <c:numRef>
              <c:f>Taul1!$E$3:$E$18</c:f>
              <c:numCache>
                <c:formatCode>0.0</c:formatCode>
                <c:ptCount val="16"/>
                <c:pt idx="0">
                  <c:v>8.3000000000000007</c:v>
                </c:pt>
                <c:pt idx="1">
                  <c:v>10</c:v>
                </c:pt>
                <c:pt idx="2">
                  <c:v>10.7</c:v>
                </c:pt>
                <c:pt idx="3">
                  <c:v>10.8</c:v>
                </c:pt>
                <c:pt idx="4">
                  <c:v>11.1</c:v>
                </c:pt>
                <c:pt idx="5">
                  <c:v>11.6</c:v>
                </c:pt>
                <c:pt idx="6">
                  <c:v>11.8</c:v>
                </c:pt>
                <c:pt idx="7">
                  <c:v>12.1</c:v>
                </c:pt>
                <c:pt idx="8">
                  <c:v>12.5</c:v>
                </c:pt>
                <c:pt idx="9">
                  <c:v>12.6</c:v>
                </c:pt>
                <c:pt idx="10">
                  <c:v>12.8</c:v>
                </c:pt>
                <c:pt idx="11">
                  <c:v>13</c:v>
                </c:pt>
                <c:pt idx="12">
                  <c:v>13.1</c:v>
                </c:pt>
                <c:pt idx="13">
                  <c:v>13.9</c:v>
                </c:pt>
                <c:pt idx="14">
                  <c:v>14.3</c:v>
                </c:pt>
                <c:pt idx="15">
                  <c:v>14.3</c:v>
                </c:pt>
              </c:numCache>
            </c:numRef>
          </c:val>
          <c:extLst>
            <c:ext xmlns:c16="http://schemas.microsoft.com/office/drawing/2014/chart" uri="{C3380CC4-5D6E-409C-BE32-E72D297353CC}">
              <c16:uniqueId val="{00000008-C916-43C9-8A33-55730A442F08}"/>
            </c:ext>
          </c:extLst>
        </c:ser>
        <c:dLbls>
          <c:showLegendKey val="0"/>
          <c:showVal val="0"/>
          <c:showCatName val="0"/>
          <c:showSerName val="0"/>
          <c:showPercent val="0"/>
          <c:showBubbleSize val="0"/>
        </c:dLbls>
        <c:gapWidth val="60"/>
        <c:overlap val="-79"/>
        <c:axId val="507470408"/>
        <c:axId val="651540680"/>
      </c:barChart>
      <c:catAx>
        <c:axId val="50747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fi-FI"/>
          </a:p>
        </c:txPr>
        <c:crossAx val="651540680"/>
        <c:crosses val="autoZero"/>
        <c:auto val="1"/>
        <c:lblAlgn val="ctr"/>
        <c:lblOffset val="100"/>
        <c:noMultiLvlLbl val="0"/>
      </c:catAx>
      <c:valAx>
        <c:axId val="65154068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50747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lumMod val="85000"/>
        </a:srgbClr>
      </a:solidFill>
    </a:ln>
    <a:effectLst/>
  </c:spPr>
  <c:txPr>
    <a:bodyPr/>
    <a:lstStyle/>
    <a:p>
      <a:pPr>
        <a:defRPr sz="1600">
          <a:latin typeface="+mn-lt"/>
          <a:cs typeface="Arial" panose="020B0604020202020204" pitchFamily="34" charset="0"/>
        </a:defRPr>
      </a:pPr>
      <a:endParaRPr lang="fi-FI"/>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279672146090017E-2"/>
          <c:y val="0.12911529162889088"/>
          <c:w val="0.87276130116964123"/>
          <c:h val="0.78468545381283372"/>
        </c:manualLayout>
      </c:layout>
      <c:barChart>
        <c:barDir val="col"/>
        <c:grouping val="clustered"/>
        <c:varyColors val="0"/>
        <c:ser>
          <c:idx val="0"/>
          <c:order val="0"/>
          <c:tx>
            <c:strRef>
              <c:f>ENN.KUVA!$B$8</c:f>
              <c:strCache>
                <c:ptCount val="1"/>
                <c:pt idx="0">
                  <c:v>Myönnetyt luvat</c:v>
                </c:pt>
              </c:strCache>
            </c:strRef>
          </c:tx>
          <c:spPr>
            <a:solidFill>
              <a:schemeClr val="bg1">
                <a:lumMod val="75000"/>
              </a:schemeClr>
            </a:solidFill>
            <a:ln w="12700">
              <a:noFill/>
            </a:ln>
            <a:scene3d>
              <a:camera prst="orthographicFront"/>
              <a:lightRig rig="threePt" dir="t"/>
            </a:scene3d>
          </c:spPr>
          <c:invertIfNegative val="0"/>
          <c:dPt>
            <c:idx val="26"/>
            <c:invertIfNegative val="0"/>
            <c:bubble3D val="0"/>
            <c:extLst>
              <c:ext xmlns:c16="http://schemas.microsoft.com/office/drawing/2014/chart" uri="{C3380CC4-5D6E-409C-BE32-E72D297353CC}">
                <c16:uniqueId val="{00000000-91E8-4DD5-9BC6-45117135DA78}"/>
              </c:ext>
            </c:extLst>
          </c:dPt>
          <c:dPt>
            <c:idx val="27"/>
            <c:invertIfNegative val="0"/>
            <c:bubble3D val="0"/>
            <c:extLst>
              <c:ext xmlns:c16="http://schemas.microsoft.com/office/drawing/2014/chart" uri="{C3380CC4-5D6E-409C-BE32-E72D297353CC}">
                <c16:uniqueId val="{00000001-91E8-4DD5-9BC6-45117135DA78}"/>
              </c:ext>
            </c:extLst>
          </c:dPt>
          <c:dLbls>
            <c:dLbl>
              <c:idx val="25"/>
              <c:layout>
                <c:manualLayout>
                  <c:x val="-5.010438413361168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E8-4DD5-9BC6-45117135DA78}"/>
                </c:ext>
              </c:extLst>
            </c:dLbl>
            <c:spPr>
              <a:noFill/>
              <a:ln>
                <a:noFill/>
              </a:ln>
              <a:effectLst/>
            </c:spPr>
            <c:txPr>
              <a:bodyPr wrap="square" lIns="38100" tIns="19050" rIns="38100" bIns="19050" anchor="ctr">
                <a:spAutoFit/>
              </a:bodyPr>
              <a:lstStyle/>
              <a:p>
                <a:pPr>
                  <a:defRPr sz="1400" b="0">
                    <a:latin typeface="Corbel" panose="020B0503020204020204" pitchFamily="34" charset="0"/>
                    <a:ea typeface="Verdana" panose="020B0604030504040204" pitchFamily="34" charset="0"/>
                    <a:cs typeface="Arial" panose="020B060402020202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ENN.KUVA!$M$4:$Q$4</c:f>
              <c:strCache>
                <c:ptCount val="5"/>
                <c:pt idx="0">
                  <c:v>2020</c:v>
                </c:pt>
                <c:pt idx="1">
                  <c:v>2021</c:v>
                </c:pt>
                <c:pt idx="2">
                  <c:v>2022</c:v>
                </c:pt>
                <c:pt idx="3">
                  <c:v>2023</c:v>
                </c:pt>
                <c:pt idx="4">
                  <c:v>2024</c:v>
                </c:pt>
              </c:strCache>
              <c:extLst/>
            </c:strRef>
          </c:cat>
          <c:val>
            <c:numRef>
              <c:f>ENN.KUVA!$M$8:$Q$8</c:f>
              <c:numCache>
                <c:formatCode>0</c:formatCode>
                <c:ptCount val="5"/>
                <c:pt idx="0">
                  <c:v>1152</c:v>
                </c:pt>
                <c:pt idx="1">
                  <c:v>1443</c:v>
                </c:pt>
                <c:pt idx="2">
                  <c:v>1220</c:v>
                </c:pt>
                <c:pt idx="3" formatCode="#\ ##0_ ;\-#\ ##0\ ">
                  <c:v>667</c:v>
                </c:pt>
                <c:pt idx="4" formatCode="#\ ##0_ ;\-#\ ##0\ ">
                  <c:v>165</c:v>
                </c:pt>
              </c:numCache>
              <c:extLst/>
            </c:numRef>
          </c:val>
          <c:extLst>
            <c:ext xmlns:c16="http://schemas.microsoft.com/office/drawing/2014/chart" uri="{C3380CC4-5D6E-409C-BE32-E72D297353CC}">
              <c16:uniqueId val="{00000003-91E8-4DD5-9BC6-45117135DA78}"/>
            </c:ext>
          </c:extLst>
        </c:ser>
        <c:ser>
          <c:idx val="1"/>
          <c:order val="1"/>
          <c:tx>
            <c:strRef>
              <c:f>ENN.KUVA!$B$25</c:f>
              <c:strCache>
                <c:ptCount val="1"/>
                <c:pt idx="0">
                  <c:v>Valmistuneet asunnot</c:v>
                </c:pt>
              </c:strCache>
            </c:strRef>
          </c:tx>
          <c:spPr>
            <a:solidFill>
              <a:schemeClr val="accent1"/>
            </a:solidFill>
            <a:ln w="12700">
              <a:noFill/>
            </a:ln>
            <a:scene3d>
              <a:camera prst="orthographicFront"/>
              <a:lightRig rig="threePt" dir="t"/>
            </a:scene3d>
            <a:sp3d prstMaterial="matte"/>
          </c:spPr>
          <c:invertIfNegative val="0"/>
          <c:dPt>
            <c:idx val="5"/>
            <c:invertIfNegative val="0"/>
            <c:bubble3D val="0"/>
            <c:extLst>
              <c:ext xmlns:c16="http://schemas.microsoft.com/office/drawing/2014/chart" uri="{C3380CC4-5D6E-409C-BE32-E72D297353CC}">
                <c16:uniqueId val="{00000004-91E8-4DD5-9BC6-45117135DA78}"/>
              </c:ext>
            </c:extLst>
          </c:dPt>
          <c:dPt>
            <c:idx val="6"/>
            <c:invertIfNegative val="0"/>
            <c:bubble3D val="0"/>
            <c:spPr>
              <a:pattFill prst="dkHorz">
                <a:fgClr>
                  <a:schemeClr val="accent1"/>
                </a:fgClr>
                <a:bgClr>
                  <a:schemeClr val="bg1"/>
                </a:bgClr>
              </a:pattFill>
              <a:ln w="12700">
                <a:noFill/>
              </a:ln>
              <a:scene3d>
                <a:camera prst="orthographicFront"/>
                <a:lightRig rig="threePt" dir="t"/>
              </a:scene3d>
              <a:sp3d prstMaterial="matte"/>
            </c:spPr>
            <c:extLst>
              <c:ext xmlns:c16="http://schemas.microsoft.com/office/drawing/2014/chart" uri="{C3380CC4-5D6E-409C-BE32-E72D297353CC}">
                <c16:uniqueId val="{00000006-91E8-4DD5-9BC6-45117135DA78}"/>
              </c:ext>
            </c:extLst>
          </c:dPt>
          <c:dPt>
            <c:idx val="7"/>
            <c:invertIfNegative val="0"/>
            <c:bubble3D val="0"/>
            <c:extLst>
              <c:ext xmlns:c16="http://schemas.microsoft.com/office/drawing/2014/chart" uri="{C3380CC4-5D6E-409C-BE32-E72D297353CC}">
                <c16:uniqueId val="{00000007-91E8-4DD5-9BC6-45117135DA78}"/>
              </c:ext>
            </c:extLst>
          </c:dPt>
          <c:dPt>
            <c:idx val="9"/>
            <c:invertIfNegative val="0"/>
            <c:bubble3D val="0"/>
            <c:extLst>
              <c:ext xmlns:c16="http://schemas.microsoft.com/office/drawing/2014/chart" uri="{C3380CC4-5D6E-409C-BE32-E72D297353CC}">
                <c16:uniqueId val="{00000008-91E8-4DD5-9BC6-45117135DA78}"/>
              </c:ext>
            </c:extLst>
          </c:dPt>
          <c:dPt>
            <c:idx val="12"/>
            <c:invertIfNegative val="0"/>
            <c:bubble3D val="0"/>
            <c:extLst>
              <c:ext xmlns:c16="http://schemas.microsoft.com/office/drawing/2014/chart" uri="{C3380CC4-5D6E-409C-BE32-E72D297353CC}">
                <c16:uniqueId val="{00000009-91E8-4DD5-9BC6-45117135DA78}"/>
              </c:ext>
            </c:extLst>
          </c:dPt>
          <c:dPt>
            <c:idx val="18"/>
            <c:invertIfNegative val="0"/>
            <c:bubble3D val="0"/>
            <c:extLst>
              <c:ext xmlns:c16="http://schemas.microsoft.com/office/drawing/2014/chart" uri="{C3380CC4-5D6E-409C-BE32-E72D297353CC}">
                <c16:uniqueId val="{0000000A-91E8-4DD5-9BC6-45117135DA78}"/>
              </c:ext>
            </c:extLst>
          </c:dPt>
          <c:dPt>
            <c:idx val="20"/>
            <c:invertIfNegative val="0"/>
            <c:bubble3D val="0"/>
            <c:extLst>
              <c:ext xmlns:c16="http://schemas.microsoft.com/office/drawing/2014/chart" uri="{C3380CC4-5D6E-409C-BE32-E72D297353CC}">
                <c16:uniqueId val="{0000000B-91E8-4DD5-9BC6-45117135DA78}"/>
              </c:ext>
            </c:extLst>
          </c:dPt>
          <c:dPt>
            <c:idx val="21"/>
            <c:invertIfNegative val="0"/>
            <c:bubble3D val="0"/>
            <c:extLst>
              <c:ext xmlns:c16="http://schemas.microsoft.com/office/drawing/2014/chart" uri="{C3380CC4-5D6E-409C-BE32-E72D297353CC}">
                <c16:uniqueId val="{0000000C-91E8-4DD5-9BC6-45117135DA78}"/>
              </c:ext>
            </c:extLst>
          </c:dPt>
          <c:dPt>
            <c:idx val="26"/>
            <c:invertIfNegative val="0"/>
            <c:bubble3D val="0"/>
            <c:extLst>
              <c:ext xmlns:c16="http://schemas.microsoft.com/office/drawing/2014/chart" uri="{C3380CC4-5D6E-409C-BE32-E72D297353CC}">
                <c16:uniqueId val="{0000000D-91E8-4DD5-9BC6-45117135DA78}"/>
              </c:ext>
            </c:extLst>
          </c:dPt>
          <c:dPt>
            <c:idx val="27"/>
            <c:invertIfNegative val="0"/>
            <c:bubble3D val="0"/>
            <c:extLst>
              <c:ext xmlns:c16="http://schemas.microsoft.com/office/drawing/2014/chart" uri="{C3380CC4-5D6E-409C-BE32-E72D297353CC}">
                <c16:uniqueId val="{0000000E-91E8-4DD5-9BC6-45117135DA78}"/>
              </c:ext>
            </c:extLst>
          </c:dPt>
          <c:dPt>
            <c:idx val="28"/>
            <c:invertIfNegative val="0"/>
            <c:bubble3D val="0"/>
            <c:extLst>
              <c:ext xmlns:c16="http://schemas.microsoft.com/office/drawing/2014/chart" uri="{C3380CC4-5D6E-409C-BE32-E72D297353CC}">
                <c16:uniqueId val="{0000000F-91E8-4DD5-9BC6-45117135DA78}"/>
              </c:ext>
            </c:extLst>
          </c:dPt>
          <c:dPt>
            <c:idx val="29"/>
            <c:invertIfNegative val="0"/>
            <c:bubble3D val="0"/>
            <c:extLst>
              <c:ext xmlns:c16="http://schemas.microsoft.com/office/drawing/2014/chart" uri="{C3380CC4-5D6E-409C-BE32-E72D297353CC}">
                <c16:uniqueId val="{00000010-91E8-4DD5-9BC6-45117135DA78}"/>
              </c:ext>
            </c:extLst>
          </c:dPt>
          <c:dLbls>
            <c:dLbl>
              <c:idx val="25"/>
              <c:layout>
                <c:manualLayout>
                  <c:x val="5.0104384133611689E-3"/>
                  <c:y val="5.46075202725044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1E8-4DD5-9BC6-45117135DA78}"/>
                </c:ext>
              </c:extLst>
            </c:dLbl>
            <c:spPr>
              <a:noFill/>
              <a:ln>
                <a:noFill/>
              </a:ln>
              <a:effectLst/>
            </c:spPr>
            <c:txPr>
              <a:bodyPr wrap="square" lIns="38100" tIns="19050" rIns="38100" bIns="19050" anchor="ctr">
                <a:spAutoFit/>
              </a:bodyPr>
              <a:lstStyle/>
              <a:p>
                <a:pPr>
                  <a:defRPr sz="1400">
                    <a:latin typeface="Corbel" panose="020B0503020204020204" pitchFamily="34" charset="0"/>
                    <a:ea typeface="Verdana" panose="020B060403050404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ENN.KUVA!$M$4:$Q$4</c:f>
              <c:strCache>
                <c:ptCount val="5"/>
                <c:pt idx="0">
                  <c:v>2020</c:v>
                </c:pt>
                <c:pt idx="1">
                  <c:v>2021</c:v>
                </c:pt>
                <c:pt idx="2">
                  <c:v>2022</c:v>
                </c:pt>
                <c:pt idx="3">
                  <c:v>2023</c:v>
                </c:pt>
                <c:pt idx="4">
                  <c:v>2024</c:v>
                </c:pt>
              </c:strCache>
              <c:extLst/>
            </c:strRef>
          </c:cat>
          <c:val>
            <c:numRef>
              <c:f>ENN.KUVA!$M$25:$Q$25</c:f>
              <c:numCache>
                <c:formatCode>0</c:formatCode>
                <c:ptCount val="5"/>
                <c:pt idx="0">
                  <c:v>1329</c:v>
                </c:pt>
                <c:pt idx="1">
                  <c:v>1208</c:v>
                </c:pt>
                <c:pt idx="2">
                  <c:v>1428</c:v>
                </c:pt>
                <c:pt idx="3">
                  <c:v>1198</c:v>
                </c:pt>
                <c:pt idx="4">
                  <c:v>538</c:v>
                </c:pt>
              </c:numCache>
              <c:extLst/>
            </c:numRef>
          </c:val>
          <c:extLst>
            <c:ext xmlns:c16="http://schemas.microsoft.com/office/drawing/2014/chart" uri="{C3380CC4-5D6E-409C-BE32-E72D297353CC}">
              <c16:uniqueId val="{00000012-91E8-4DD5-9BC6-45117135DA78}"/>
            </c:ext>
          </c:extLst>
        </c:ser>
        <c:dLbls>
          <c:showLegendKey val="0"/>
          <c:showVal val="0"/>
          <c:showCatName val="0"/>
          <c:showSerName val="0"/>
          <c:showPercent val="0"/>
          <c:showBubbleSize val="0"/>
        </c:dLbls>
        <c:gapWidth val="117"/>
        <c:overlap val="-44"/>
        <c:axId val="718077704"/>
        <c:axId val="718078096"/>
      </c:barChart>
      <c:catAx>
        <c:axId val="718077704"/>
        <c:scaling>
          <c:orientation val="minMax"/>
        </c:scaling>
        <c:delete val="0"/>
        <c:axPos val="b"/>
        <c:numFmt formatCode="General" sourceLinked="1"/>
        <c:majorTickMark val="none"/>
        <c:minorTickMark val="none"/>
        <c:tickLblPos val="nextTo"/>
        <c:txPr>
          <a:bodyPr rot="0"/>
          <a:lstStyle/>
          <a:p>
            <a:pPr>
              <a:defRPr sz="1400">
                <a:latin typeface="Corbel" panose="020B0503020204020204" pitchFamily="34" charset="0"/>
                <a:ea typeface="Verdana" panose="020B0604030504040204" pitchFamily="34" charset="0"/>
                <a:cs typeface="Arial" panose="020B0604020202020204" pitchFamily="34" charset="0"/>
              </a:defRPr>
            </a:pPr>
            <a:endParaRPr lang="fi-FI"/>
          </a:p>
        </c:txPr>
        <c:crossAx val="718078096"/>
        <c:crosses val="autoZero"/>
        <c:auto val="1"/>
        <c:lblAlgn val="ctr"/>
        <c:lblOffset val="10"/>
        <c:noMultiLvlLbl val="0"/>
      </c:catAx>
      <c:valAx>
        <c:axId val="718078096"/>
        <c:scaling>
          <c:orientation val="minMax"/>
        </c:scaling>
        <c:delete val="0"/>
        <c:axPos val="l"/>
        <c:majorGridlines>
          <c:spPr>
            <a:ln w="1905">
              <a:solidFill>
                <a:schemeClr val="bg1">
                  <a:lumMod val="85000"/>
                </a:schemeClr>
              </a:solidFill>
            </a:ln>
          </c:spPr>
        </c:majorGridlines>
        <c:numFmt formatCode="0" sourceLinked="1"/>
        <c:majorTickMark val="none"/>
        <c:minorTickMark val="none"/>
        <c:tickLblPos val="nextTo"/>
        <c:txPr>
          <a:bodyPr/>
          <a:lstStyle/>
          <a:p>
            <a:pPr>
              <a:defRPr sz="1100">
                <a:latin typeface="Arial" panose="020B0604020202020204" pitchFamily="34" charset="0"/>
                <a:ea typeface="Verdana" panose="020B0604030504040204" pitchFamily="34" charset="0"/>
                <a:cs typeface="Arial" panose="020B0604020202020204" pitchFamily="34" charset="0"/>
              </a:defRPr>
            </a:pPr>
            <a:endParaRPr lang="fi-FI"/>
          </a:p>
        </c:txPr>
        <c:crossAx val="718077704"/>
        <c:crosses val="autoZero"/>
        <c:crossBetween val="between"/>
      </c:valAx>
      <c:spPr>
        <a:noFill/>
        <a:ln>
          <a:noFill/>
        </a:ln>
      </c:spPr>
    </c:plotArea>
    <c:legend>
      <c:legendPos val="b"/>
      <c:layout>
        <c:manualLayout>
          <c:xMode val="edge"/>
          <c:yMode val="edge"/>
          <c:x val="0.15393860287908173"/>
          <c:y val="3.504910849199154E-2"/>
          <c:w val="0.6387741990671657"/>
          <c:h val="7.5221869648433581E-2"/>
        </c:manualLayout>
      </c:layout>
      <c:overlay val="0"/>
      <c:spPr>
        <a:solidFill>
          <a:schemeClr val="bg1"/>
        </a:solidFill>
        <a:ln>
          <a:noFill/>
        </a:ln>
      </c:spPr>
      <c:txPr>
        <a:bodyPr/>
        <a:lstStyle/>
        <a:p>
          <a:pPr>
            <a:defRPr sz="1400" b="1">
              <a:latin typeface="Corbel" panose="020B0503020204020204" pitchFamily="34" charset="0"/>
              <a:ea typeface="Verdana" panose="020B0604030504040204" pitchFamily="34" charset="0"/>
              <a:cs typeface="Arial" panose="020B0604020202020204" pitchFamily="34" charset="0"/>
            </a:defRPr>
          </a:pPr>
          <a:endParaRPr lang="fi-FI"/>
        </a:p>
      </c:txPr>
    </c:legend>
    <c:plotVisOnly val="1"/>
    <c:dispBlanksAs val="gap"/>
    <c:showDLblsOverMax val="0"/>
  </c:chart>
  <c:spPr>
    <a:ln w="12700">
      <a:solidFill>
        <a:schemeClr val="bg1">
          <a:lumMod val="85000"/>
        </a:schemeClr>
      </a:solidFill>
    </a:ln>
  </c:spPr>
  <c:txPr>
    <a:bodyPr/>
    <a:lstStyle/>
    <a:p>
      <a:pPr>
        <a:defRPr>
          <a:latin typeface="Arial" panose="020B0604020202020204" pitchFamily="34" charset="0"/>
          <a:cs typeface="Arial" panose="020B0604020202020204" pitchFamily="34" charset="0"/>
        </a:defRPr>
      </a:pPr>
      <a:endParaRPr lang="fi-FI"/>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ysClr val="windowText" lastClr="000000"/>
                </a:solidFill>
                <a:latin typeface="+mn-lt"/>
                <a:ea typeface="+mn-ea"/>
                <a:cs typeface="+mn-cs"/>
              </a:defRPr>
            </a:pPr>
            <a:r>
              <a:rPr lang="fi-FI" dirty="0">
                <a:solidFill>
                  <a:sysClr val="windowText" lastClr="000000"/>
                </a:solidFill>
              </a:rPr>
              <a:t>Valmistuneet asunnot  1961 - 2024</a:t>
            </a:r>
          </a:p>
        </c:rich>
      </c:tx>
      <c:layout>
        <c:manualLayout>
          <c:xMode val="edge"/>
          <c:yMode val="edge"/>
          <c:x val="4.0822723318657703E-2"/>
          <c:y val="2.2221577360922968E-2"/>
        </c:manualLayout>
      </c:layout>
      <c:overlay val="0"/>
      <c:spPr>
        <a:noFill/>
        <a:ln>
          <a:noFill/>
        </a:ln>
        <a:effectLst/>
      </c:spPr>
      <c:txPr>
        <a:bodyPr rot="0" spcFirstLastPara="1" vertOverflow="ellipsis" vert="horz" wrap="square" anchor="ctr" anchorCtr="1"/>
        <a:lstStyle/>
        <a:p>
          <a:pPr>
            <a:defRPr sz="1400" b="0" i="0" u="none" strike="noStrike" kern="1200" cap="none" spc="20" baseline="0">
              <a:solidFill>
                <a:sysClr val="windowText" lastClr="000000"/>
              </a:solidFill>
              <a:latin typeface="+mn-lt"/>
              <a:ea typeface="+mn-ea"/>
              <a:cs typeface="+mn-cs"/>
            </a:defRPr>
          </a:pPr>
          <a:endParaRPr lang="fi-FI"/>
        </a:p>
      </c:txPr>
    </c:title>
    <c:autoTitleDeleted val="0"/>
    <c:plotArea>
      <c:layout/>
      <c:lineChart>
        <c:grouping val="standard"/>
        <c:varyColors val="0"/>
        <c:ser>
          <c:idx val="0"/>
          <c:order val="0"/>
          <c:spPr>
            <a:ln w="34925" cap="rnd" cmpd="sng" algn="ctr">
              <a:solidFill>
                <a:schemeClr val="accent1"/>
              </a:solidFill>
              <a:round/>
            </a:ln>
            <a:effectLst/>
          </c:spPr>
          <c:marker>
            <c:symbol val="none"/>
          </c:marker>
          <c:cat>
            <c:strRef>
              <c:f>'1968-1981'!$C$3:$BN$3</c:f>
              <c:strCache>
                <c:ptCount val="6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strCache>
            </c:strRef>
          </c:cat>
          <c:val>
            <c:numRef>
              <c:f>'1968-1981'!$C$195:$BN$195</c:f>
              <c:numCache>
                <c:formatCode>General</c:formatCode>
                <c:ptCount val="64"/>
                <c:pt idx="0">
                  <c:v>695</c:v>
                </c:pt>
                <c:pt idx="1">
                  <c:v>883</c:v>
                </c:pt>
                <c:pt idx="2">
                  <c:v>1033</c:v>
                </c:pt>
                <c:pt idx="3">
                  <c:v>470</c:v>
                </c:pt>
                <c:pt idx="4">
                  <c:v>741</c:v>
                </c:pt>
                <c:pt idx="5">
                  <c:v>961</c:v>
                </c:pt>
                <c:pt idx="6">
                  <c:v>553</c:v>
                </c:pt>
                <c:pt idx="7">
                  <c:v>686</c:v>
                </c:pt>
                <c:pt idx="8">
                  <c:v>934</c:v>
                </c:pt>
                <c:pt idx="9">
                  <c:v>845</c:v>
                </c:pt>
                <c:pt idx="10">
                  <c:v>815</c:v>
                </c:pt>
                <c:pt idx="11">
                  <c:v>1257</c:v>
                </c:pt>
                <c:pt idx="12">
                  <c:v>1228</c:v>
                </c:pt>
                <c:pt idx="13">
                  <c:v>1291</c:v>
                </c:pt>
                <c:pt idx="14">
                  <c:v>1137</c:v>
                </c:pt>
                <c:pt idx="15">
                  <c:v>1021</c:v>
                </c:pt>
                <c:pt idx="16">
                  <c:v>1095</c:v>
                </c:pt>
                <c:pt idx="17">
                  <c:v>830</c:v>
                </c:pt>
                <c:pt idx="18">
                  <c:v>911</c:v>
                </c:pt>
                <c:pt idx="19">
                  <c:v>990</c:v>
                </c:pt>
                <c:pt idx="20">
                  <c:v>1085</c:v>
                </c:pt>
                <c:pt idx="21">
                  <c:v>1018</c:v>
                </c:pt>
                <c:pt idx="22">
                  <c:v>924</c:v>
                </c:pt>
                <c:pt idx="23">
                  <c:v>1033</c:v>
                </c:pt>
                <c:pt idx="24">
                  <c:v>945</c:v>
                </c:pt>
                <c:pt idx="25">
                  <c:v>951</c:v>
                </c:pt>
                <c:pt idx="26">
                  <c:v>1145</c:v>
                </c:pt>
                <c:pt idx="27">
                  <c:v>964</c:v>
                </c:pt>
                <c:pt idx="28">
                  <c:v>1098</c:v>
                </c:pt>
                <c:pt idx="29">
                  <c:v>967</c:v>
                </c:pt>
                <c:pt idx="30">
                  <c:v>1240</c:v>
                </c:pt>
                <c:pt idx="31">
                  <c:v>904</c:v>
                </c:pt>
                <c:pt idx="32">
                  <c:v>999</c:v>
                </c:pt>
                <c:pt idx="33">
                  <c:v>413</c:v>
                </c:pt>
                <c:pt idx="34">
                  <c:v>421</c:v>
                </c:pt>
                <c:pt idx="35">
                  <c:v>332</c:v>
                </c:pt>
                <c:pt idx="36">
                  <c:v>365</c:v>
                </c:pt>
                <c:pt idx="37">
                  <c:v>513</c:v>
                </c:pt>
                <c:pt idx="38">
                  <c:v>655</c:v>
                </c:pt>
                <c:pt idx="39">
                  <c:v>659</c:v>
                </c:pt>
                <c:pt idx="40">
                  <c:v>657</c:v>
                </c:pt>
                <c:pt idx="41">
                  <c:v>516</c:v>
                </c:pt>
                <c:pt idx="42">
                  <c:v>476</c:v>
                </c:pt>
                <c:pt idx="43">
                  <c:v>429</c:v>
                </c:pt>
                <c:pt idx="44">
                  <c:v>604</c:v>
                </c:pt>
                <c:pt idx="45">
                  <c:v>409</c:v>
                </c:pt>
                <c:pt idx="46">
                  <c:v>636</c:v>
                </c:pt>
                <c:pt idx="47">
                  <c:v>514</c:v>
                </c:pt>
                <c:pt idx="48">
                  <c:v>494</c:v>
                </c:pt>
                <c:pt idx="49">
                  <c:v>502</c:v>
                </c:pt>
                <c:pt idx="50">
                  <c:v>869</c:v>
                </c:pt>
                <c:pt idx="51">
                  <c:v>834</c:v>
                </c:pt>
                <c:pt idx="52">
                  <c:v>972</c:v>
                </c:pt>
                <c:pt idx="53">
                  <c:v>858</c:v>
                </c:pt>
                <c:pt idx="54">
                  <c:v>982</c:v>
                </c:pt>
                <c:pt idx="55">
                  <c:v>882</c:v>
                </c:pt>
                <c:pt idx="56">
                  <c:v>1057</c:v>
                </c:pt>
                <c:pt idx="57">
                  <c:v>1803</c:v>
                </c:pt>
                <c:pt idx="58">
                  <c:v>950</c:v>
                </c:pt>
                <c:pt idx="59">
                  <c:v>1329</c:v>
                </c:pt>
                <c:pt idx="60">
                  <c:v>1208</c:v>
                </c:pt>
                <c:pt idx="61">
                  <c:v>1428</c:v>
                </c:pt>
                <c:pt idx="62">
                  <c:v>1198</c:v>
                </c:pt>
                <c:pt idx="63">
                  <c:v>538</c:v>
                </c:pt>
              </c:numCache>
            </c:numRef>
          </c:val>
          <c:smooth val="0"/>
          <c:extLst>
            <c:ext xmlns:c16="http://schemas.microsoft.com/office/drawing/2014/chart" uri="{C3380CC4-5D6E-409C-BE32-E72D297353CC}">
              <c16:uniqueId val="{00000000-8EAE-4752-A1DD-0DED7105C7C3}"/>
            </c:ext>
          </c:extLst>
        </c:ser>
        <c:dLbls>
          <c:showLegendKey val="0"/>
          <c:showVal val="0"/>
          <c:showCatName val="0"/>
          <c:showSerName val="0"/>
          <c:showPercent val="0"/>
          <c:showBubbleSize val="0"/>
        </c:dLbls>
        <c:dropLines>
          <c:spPr>
            <a:ln w="9525" cap="flat" cmpd="sng" algn="ctr">
              <a:solidFill>
                <a:srgbClr val="5A71DF">
                  <a:shade val="95000"/>
                  <a:satMod val="105000"/>
                </a:srgbClr>
              </a:solidFill>
              <a:prstDash val="solid"/>
              <a:round/>
            </a:ln>
            <a:effectLst/>
          </c:spPr>
        </c:dropLines>
        <c:smooth val="0"/>
        <c:axId val="542646272"/>
        <c:axId val="542646664"/>
      </c:lineChart>
      <c:catAx>
        <c:axId val="54264627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n-lt"/>
                <a:ea typeface="+mn-ea"/>
                <a:cs typeface="+mn-cs"/>
              </a:defRPr>
            </a:pPr>
            <a:endParaRPr lang="fi-FI"/>
          </a:p>
        </c:txPr>
        <c:crossAx val="542646664"/>
        <c:crosses val="autoZero"/>
        <c:auto val="1"/>
        <c:lblAlgn val="ctr"/>
        <c:lblOffset val="100"/>
        <c:tickLblSkip val="5"/>
        <c:noMultiLvlLbl val="0"/>
      </c:catAx>
      <c:valAx>
        <c:axId val="542646664"/>
        <c:scaling>
          <c:orientation val="minMax"/>
        </c:scaling>
        <c:delete val="0"/>
        <c:axPos val="l"/>
        <c:majorGridlines>
          <c:spPr>
            <a:ln>
              <a:solidFill>
                <a:schemeClr val="dk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fi-FI"/>
          </a:p>
        </c:txPr>
        <c:crossAx val="542646272"/>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fi-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312850428580147E-2"/>
          <c:y val="0.17600929777737095"/>
          <c:w val="0.91332391590586059"/>
          <c:h val="0.38873849904453478"/>
        </c:manualLayout>
      </c:layout>
      <c:barChart>
        <c:barDir val="col"/>
        <c:grouping val="clustered"/>
        <c:varyColors val="0"/>
        <c:ser>
          <c:idx val="0"/>
          <c:order val="0"/>
          <c:spPr>
            <a:solidFill>
              <a:schemeClr val="accent1">
                <a:shade val="58000"/>
              </a:schemeClr>
            </a:solidFill>
            <a:ln>
              <a:noFill/>
            </a:ln>
            <a:effectLst/>
          </c:spPr>
          <c:invertIfNegative val="0"/>
          <c:cat>
            <c:strRef>
              <c:f>'2024'!$E$3:$E$12</c:f>
              <c:strCache>
                <c:ptCount val="10"/>
                <c:pt idx="0">
                  <c:v>Keskusta</c:v>
                </c:pt>
                <c:pt idx="1">
                  <c:v>Pirtti</c:v>
                </c:pt>
                <c:pt idx="2">
                  <c:v>Lehtoniemi-Keilankanta</c:v>
                </c:pt>
                <c:pt idx="3">
                  <c:v>Litmanen</c:v>
                </c:pt>
                <c:pt idx="4">
                  <c:v>Savilahti</c:v>
                </c:pt>
                <c:pt idx="5">
                  <c:v>Haapaniemi</c:v>
                </c:pt>
                <c:pt idx="6">
                  <c:v>Itkonniemi-Männistö-Linnanpelto</c:v>
                </c:pt>
                <c:pt idx="7">
                  <c:v>Hiltulanlahti</c:v>
                </c:pt>
                <c:pt idx="8">
                  <c:v>Neulamäki</c:v>
                </c:pt>
                <c:pt idx="9">
                  <c:v>Rönö ja lähisaaret</c:v>
                </c:pt>
              </c:strCache>
            </c:strRef>
          </c:cat>
          <c:val>
            <c:numRef>
              <c:f>'2024'!$F$3:$F$12</c:f>
              <c:numCache>
                <c:formatCode>General</c:formatCode>
                <c:ptCount val="10"/>
              </c:numCache>
            </c:numRef>
          </c:val>
          <c:extLst>
            <c:ext xmlns:c16="http://schemas.microsoft.com/office/drawing/2014/chart" uri="{C3380CC4-5D6E-409C-BE32-E72D297353CC}">
              <c16:uniqueId val="{00000000-7373-49CE-A163-CA03A0443B9A}"/>
            </c:ext>
          </c:extLst>
        </c:ser>
        <c:ser>
          <c:idx val="1"/>
          <c:order val="1"/>
          <c:spPr>
            <a:solidFill>
              <a:schemeClr val="accent1">
                <a:shade val="86000"/>
              </a:schemeClr>
            </a:solidFill>
            <a:ln>
              <a:noFill/>
            </a:ln>
            <a:effectLst/>
          </c:spPr>
          <c:invertIfNegative val="0"/>
          <c:cat>
            <c:strRef>
              <c:f>'2024'!$E$3:$E$12</c:f>
              <c:strCache>
                <c:ptCount val="10"/>
                <c:pt idx="0">
                  <c:v>Keskusta</c:v>
                </c:pt>
                <c:pt idx="1">
                  <c:v>Pirtti</c:v>
                </c:pt>
                <c:pt idx="2">
                  <c:v>Lehtoniemi-Keilankanta</c:v>
                </c:pt>
                <c:pt idx="3">
                  <c:v>Litmanen</c:v>
                </c:pt>
                <c:pt idx="4">
                  <c:v>Savilahti</c:v>
                </c:pt>
                <c:pt idx="5">
                  <c:v>Haapaniemi</c:v>
                </c:pt>
                <c:pt idx="6">
                  <c:v>Itkonniemi-Männistö-Linnanpelto</c:v>
                </c:pt>
                <c:pt idx="7">
                  <c:v>Hiltulanlahti</c:v>
                </c:pt>
                <c:pt idx="8">
                  <c:v>Neulamäki</c:v>
                </c:pt>
                <c:pt idx="9">
                  <c:v>Rönö ja lähisaaret</c:v>
                </c:pt>
              </c:strCache>
            </c:strRef>
          </c:cat>
          <c:val>
            <c:numRef>
              <c:f>'2024'!$G$3:$G$12</c:f>
              <c:numCache>
                <c:formatCode>General</c:formatCode>
                <c:ptCount val="10"/>
              </c:numCache>
            </c:numRef>
          </c:val>
          <c:extLst>
            <c:ext xmlns:c16="http://schemas.microsoft.com/office/drawing/2014/chart" uri="{C3380CC4-5D6E-409C-BE32-E72D297353CC}">
              <c16:uniqueId val="{00000001-7373-49CE-A163-CA03A0443B9A}"/>
            </c:ext>
          </c:extLst>
        </c:ser>
        <c:ser>
          <c:idx val="2"/>
          <c:order val="2"/>
          <c:spPr>
            <a:solidFill>
              <a:schemeClr val="accent1">
                <a:tint val="86000"/>
              </a:schemeClr>
            </a:solidFill>
            <a:ln>
              <a:noFill/>
            </a:ln>
            <a:effectLst/>
          </c:spPr>
          <c:invertIfNegative val="0"/>
          <c:cat>
            <c:strRef>
              <c:f>'2024'!$E$3:$E$12</c:f>
              <c:strCache>
                <c:ptCount val="10"/>
                <c:pt idx="0">
                  <c:v>Keskusta</c:v>
                </c:pt>
                <c:pt idx="1">
                  <c:v>Pirtti</c:v>
                </c:pt>
                <c:pt idx="2">
                  <c:v>Lehtoniemi-Keilankanta</c:v>
                </c:pt>
                <c:pt idx="3">
                  <c:v>Litmanen</c:v>
                </c:pt>
                <c:pt idx="4">
                  <c:v>Savilahti</c:v>
                </c:pt>
                <c:pt idx="5">
                  <c:v>Haapaniemi</c:v>
                </c:pt>
                <c:pt idx="6">
                  <c:v>Itkonniemi-Männistö-Linnanpelto</c:v>
                </c:pt>
                <c:pt idx="7">
                  <c:v>Hiltulanlahti</c:v>
                </c:pt>
                <c:pt idx="8">
                  <c:v>Neulamäki</c:v>
                </c:pt>
                <c:pt idx="9">
                  <c:v>Rönö ja lähisaaret</c:v>
                </c:pt>
              </c:strCache>
            </c:strRef>
          </c:cat>
          <c:val>
            <c:numRef>
              <c:f>'2024'!$H$3:$H$12</c:f>
              <c:numCache>
                <c:formatCode>General</c:formatCode>
                <c:ptCount val="10"/>
              </c:numCache>
            </c:numRef>
          </c:val>
          <c:extLst>
            <c:ext xmlns:c16="http://schemas.microsoft.com/office/drawing/2014/chart" uri="{C3380CC4-5D6E-409C-BE32-E72D297353CC}">
              <c16:uniqueId val="{00000002-7373-49CE-A163-CA03A0443B9A}"/>
            </c:ext>
          </c:extLst>
        </c:ser>
        <c:ser>
          <c:idx val="3"/>
          <c:order val="3"/>
          <c:spPr>
            <a:solidFill>
              <a:srgbClr val="5971D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'2024'!$E$3:$E$12</c:f>
              <c:strCache>
                <c:ptCount val="10"/>
                <c:pt idx="0">
                  <c:v>Keskusta</c:v>
                </c:pt>
                <c:pt idx="1">
                  <c:v>Pirtti</c:v>
                </c:pt>
                <c:pt idx="2">
                  <c:v>Lehtoniemi-Keilankanta</c:v>
                </c:pt>
                <c:pt idx="3">
                  <c:v>Litmanen</c:v>
                </c:pt>
                <c:pt idx="4">
                  <c:v>Savilahti</c:v>
                </c:pt>
                <c:pt idx="5">
                  <c:v>Haapaniemi</c:v>
                </c:pt>
                <c:pt idx="6">
                  <c:v>Itkonniemi-Männistö-Linnanpelto</c:v>
                </c:pt>
                <c:pt idx="7">
                  <c:v>Hiltulanlahti</c:v>
                </c:pt>
                <c:pt idx="8">
                  <c:v>Neulamäki</c:v>
                </c:pt>
                <c:pt idx="9">
                  <c:v>Rönö ja lähisaaret</c:v>
                </c:pt>
              </c:strCache>
            </c:strRef>
          </c:cat>
          <c:val>
            <c:numRef>
              <c:f>'2024'!$I$3:$I$12</c:f>
              <c:numCache>
                <c:formatCode>General</c:formatCode>
                <c:ptCount val="10"/>
                <c:pt idx="0">
                  <c:v>91</c:v>
                </c:pt>
                <c:pt idx="1">
                  <c:v>84</c:v>
                </c:pt>
                <c:pt idx="2">
                  <c:v>73</c:v>
                </c:pt>
                <c:pt idx="3">
                  <c:v>54</c:v>
                </c:pt>
                <c:pt idx="4">
                  <c:v>46</c:v>
                </c:pt>
                <c:pt idx="5">
                  <c:v>45</c:v>
                </c:pt>
                <c:pt idx="6">
                  <c:v>42</c:v>
                </c:pt>
                <c:pt idx="7">
                  <c:v>34</c:v>
                </c:pt>
                <c:pt idx="8">
                  <c:v>19</c:v>
                </c:pt>
                <c:pt idx="9">
                  <c:v>9</c:v>
                </c:pt>
              </c:numCache>
            </c:numRef>
          </c:val>
          <c:extLst>
            <c:ext xmlns:c16="http://schemas.microsoft.com/office/drawing/2014/chart" uri="{C3380CC4-5D6E-409C-BE32-E72D297353CC}">
              <c16:uniqueId val="{00000003-7373-49CE-A163-CA03A0443B9A}"/>
            </c:ext>
          </c:extLst>
        </c:ser>
        <c:dLbls>
          <c:showLegendKey val="0"/>
          <c:showVal val="0"/>
          <c:showCatName val="0"/>
          <c:showSerName val="0"/>
          <c:showPercent val="0"/>
          <c:showBubbleSize val="0"/>
        </c:dLbls>
        <c:gapWidth val="0"/>
        <c:overlap val="53"/>
        <c:axId val="801863112"/>
        <c:axId val="801858072"/>
      </c:barChart>
      <c:catAx>
        <c:axId val="801863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801858072"/>
        <c:crosses val="autoZero"/>
        <c:auto val="1"/>
        <c:lblAlgn val="ctr"/>
        <c:lblOffset val="100"/>
        <c:noMultiLvlLbl val="0"/>
      </c:catAx>
      <c:valAx>
        <c:axId val="801858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186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lumMod val="85000"/>
        </a:srgbClr>
      </a:solid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60980666059162"/>
          <c:y val="0.17296908181261927"/>
          <c:w val="0.46651482896183522"/>
          <c:h val="0.72262894575819747"/>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FF-4941-A016-9A01A31507D5}"/>
              </c:ext>
            </c:extLst>
          </c:dPt>
          <c:dPt>
            <c:idx val="1"/>
            <c:bubble3D val="0"/>
            <c:spPr>
              <a:solidFill>
                <a:srgbClr val="E27EDB"/>
              </a:solidFill>
              <a:ln w="19050">
                <a:solidFill>
                  <a:schemeClr val="lt1"/>
                </a:solidFill>
              </a:ln>
              <a:effectLst/>
            </c:spPr>
            <c:extLst>
              <c:ext xmlns:c16="http://schemas.microsoft.com/office/drawing/2014/chart" uri="{C3380CC4-5D6E-409C-BE32-E72D297353CC}">
                <c16:uniqueId val="{00000003-3DFF-4941-A016-9A01A31507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FF-4941-A016-9A01A31507D5}"/>
              </c:ext>
            </c:extLst>
          </c:dPt>
          <c:dLbls>
            <c:dLbl>
              <c:idx val="0"/>
              <c:layout>
                <c:manualLayout>
                  <c:x val="0.26808939789270586"/>
                  <c:y val="-0.22733416117769867"/>
                </c:manualLayout>
              </c:layout>
              <c:showLegendKey val="0"/>
              <c:showVal val="1"/>
              <c:showCatName val="1"/>
              <c:showSerName val="0"/>
              <c:showPercent val="1"/>
              <c:showBubbleSize val="0"/>
              <c:separator>
</c:separator>
              <c:extLst>
                <c:ext xmlns:c15="http://schemas.microsoft.com/office/drawing/2012/chart" uri="{CE6537A1-D6FC-4f65-9D91-7224C49458BB}">
                  <c15:layout>
                    <c:manualLayout>
                      <c:w val="0.24283876280949962"/>
                      <c:h val="0.25803483165006175"/>
                    </c:manualLayout>
                  </c15:layout>
                </c:ext>
                <c:ext xmlns:c16="http://schemas.microsoft.com/office/drawing/2014/chart" uri="{C3380CC4-5D6E-409C-BE32-E72D297353CC}">
                  <c16:uniqueId val="{00000001-3DFF-4941-A016-9A01A31507D5}"/>
                </c:ext>
              </c:extLst>
            </c:dLbl>
            <c:dLbl>
              <c:idx val="1"/>
              <c:layout>
                <c:manualLayout>
                  <c:x val="-0.18703132601892683"/>
                  <c:y val="-6.8471884353090706E-2"/>
                </c:manualLayout>
              </c:layout>
              <c:showLegendKey val="0"/>
              <c:showVal val="1"/>
              <c:showCatName val="1"/>
              <c:showSerName val="0"/>
              <c:showPercent val="1"/>
              <c:showBubbleSize val="0"/>
              <c:separator>
</c:separator>
              <c:extLst>
                <c:ext xmlns:c15="http://schemas.microsoft.com/office/drawing/2012/chart" uri="{CE6537A1-D6FC-4f65-9D91-7224C49458BB}">
                  <c15:layout>
                    <c:manualLayout>
                      <c:w val="0.27006805051114996"/>
                      <c:h val="0.31983157033979759"/>
                    </c:manualLayout>
                  </c15:layout>
                </c:ext>
                <c:ext xmlns:c16="http://schemas.microsoft.com/office/drawing/2014/chart" uri="{C3380CC4-5D6E-409C-BE32-E72D297353CC}">
                  <c16:uniqueId val="{00000003-3DFF-4941-A016-9A01A31507D5}"/>
                </c:ext>
              </c:extLst>
            </c:dLbl>
            <c:dLbl>
              <c:idx val="2"/>
              <c:layout>
                <c:manualLayout>
                  <c:x val="2.0087965693611768E-2"/>
                  <c:y val="-0.10668814262918572"/>
                </c:manualLayout>
              </c:layout>
              <c:tx>
                <c:rich>
                  <a:bodyPr/>
                  <a:lstStyle/>
                  <a:p>
                    <a:fld id="{F18F5766-B6FE-4C5E-8A99-ED72CED06745}" type="CATEGORYNAME">
                      <a:rPr lang="en-US"/>
                      <a:pPr/>
                      <a:t>[LUOKAN NIMI]</a:t>
                    </a:fld>
                    <a:r>
                      <a:rPr lang="en-US" baseline="0" dirty="0"/>
                      <a:t>
1343,</a:t>
                    </a:r>
                    <a:fld id="{BA46B2C4-E22B-483F-BC65-CF7C8717E17E}" type="PERCENTAGE">
                      <a:rPr lang="en-US" baseline="0" smtClean="0"/>
                      <a:pPr/>
                      <a:t>[PROSENTTI]</a:t>
                    </a:fld>
                    <a:endParaRPr lang="en-US" baseline="0" dirty="0"/>
                  </a:p>
                </c:rich>
              </c:tx>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DFF-4941-A016-9A01A31507D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'Taajama, haja-asutus'!$B$20:$B$22</c:f>
              <c:strCache>
                <c:ptCount val="3"/>
                <c:pt idx="0">
                  <c:v>Taajama-alueet</c:v>
                </c:pt>
                <c:pt idx="1">
                  <c:v>Haja-asutusalueet</c:v>
                </c:pt>
                <c:pt idx="2">
                  <c:v>Tuntematon</c:v>
                </c:pt>
              </c:strCache>
            </c:strRef>
          </c:cat>
          <c:val>
            <c:numRef>
              <c:f>'Taajama, haja-asutus'!$F$20:$F$22</c:f>
              <c:numCache>
                <c:formatCode>_-* #\ ##0_-;\-* #\ ##0_-;_-* "-"??_-;_-@_-</c:formatCode>
                <c:ptCount val="3"/>
                <c:pt idx="0">
                  <c:v>105764</c:v>
                </c:pt>
                <c:pt idx="1">
                  <c:v>15487</c:v>
                </c:pt>
                <c:pt idx="2">
                  <c:v>1343</c:v>
                </c:pt>
              </c:numCache>
            </c:numRef>
          </c:val>
          <c:extLst>
            <c:ext xmlns:c16="http://schemas.microsoft.com/office/drawing/2014/chart" uri="{C3380CC4-5D6E-409C-BE32-E72D297353CC}">
              <c16:uniqueId val="{00000006-3DFF-4941-A016-9A01A31507D5}"/>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a:pPr>
      <a:endParaRPr lang="fi-FI"/>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567783292491282"/>
          <c:y val="0.24392616914788484"/>
          <c:w val="0.53598271780008533"/>
          <c:h val="0.6867956687600284"/>
        </c:manualLayout>
      </c:layout>
      <c:doughnutChart>
        <c:varyColors val="1"/>
        <c:ser>
          <c:idx val="0"/>
          <c:order val="0"/>
          <c:dPt>
            <c:idx val="0"/>
            <c:bubble3D val="0"/>
            <c:spPr>
              <a:solidFill>
                <a:srgbClr val="E961A5">
                  <a:lumMod val="75000"/>
                </a:srgbClr>
              </a:solidFill>
              <a:ln w="19050">
                <a:solidFill>
                  <a:schemeClr val="lt1"/>
                </a:solidFill>
              </a:ln>
              <a:effectLst/>
            </c:spPr>
            <c:extLst>
              <c:ext xmlns:c16="http://schemas.microsoft.com/office/drawing/2014/chart" uri="{C3380CC4-5D6E-409C-BE32-E72D297353CC}">
                <c16:uniqueId val="{00000001-6890-4B75-9449-06592F16E3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890-4B75-9449-06592F16E36C}"/>
              </c:ext>
            </c:extLst>
          </c:dPt>
          <c:dPt>
            <c:idx val="2"/>
            <c:bubble3D val="0"/>
            <c:spPr>
              <a:solidFill>
                <a:srgbClr val="ADB4C5"/>
              </a:solidFill>
              <a:ln w="19050">
                <a:solidFill>
                  <a:schemeClr val="lt1"/>
                </a:solidFill>
              </a:ln>
              <a:effectLst/>
            </c:spPr>
            <c:extLst>
              <c:ext xmlns:c16="http://schemas.microsoft.com/office/drawing/2014/chart" uri="{C3380CC4-5D6E-409C-BE32-E72D297353CC}">
                <c16:uniqueId val="{00000005-6890-4B75-9449-06592F16E3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890-4B75-9449-06592F16E36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890-4B75-9449-06592F16E36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890-4B75-9449-06592F16E36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890-4B75-9449-06592F16E36C}"/>
              </c:ext>
            </c:extLst>
          </c:dPt>
          <c:dLbls>
            <c:dLbl>
              <c:idx val="0"/>
              <c:layout>
                <c:manualLayout>
                  <c:x val="9.0787475540036508E-2"/>
                  <c:y val="-5.2362176185994633E-2"/>
                </c:manualLayout>
              </c:layout>
              <c:tx>
                <c:rich>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Corbel" panose="020B0503020204020204" pitchFamily="34" charset="0"/>
                        <a:ea typeface="+mn-ea"/>
                        <a:cs typeface="+mn-cs"/>
                      </a:defRPr>
                    </a:pPr>
                    <a:fld id="{1A18D65B-8262-4F9F-AFD4-75DB7C312AA4}" type="CATEGORYNAME">
                      <a:rPr lang="en-US" sz="1600" b="1"/>
                      <a:pPr>
                        <a:defRPr sz="1600" b="1">
                          <a:solidFill>
                            <a:sysClr val="windowText" lastClr="000000"/>
                          </a:solidFill>
                          <a:latin typeface="Corbel" panose="020B0503020204020204" pitchFamily="34" charset="0"/>
                        </a:defRPr>
                      </a:pPr>
                      <a:t>[LUOKAN NIMI]</a:t>
                    </a:fld>
                    <a:r>
                      <a:rPr lang="en-US" sz="1600" b="1" baseline="0" dirty="0"/>
                      <a:t>; </a:t>
                    </a:r>
                    <a:br>
                      <a:rPr lang="en-US" sz="1600" b="1" baseline="0" dirty="0"/>
                    </a:br>
                    <a:fld id="{CB6652C4-5379-4DD8-94D3-15D139106CCA}" type="VALUE">
                      <a:rPr lang="en-US" sz="1600" b="1" baseline="0" smtClean="0"/>
                      <a:pPr>
                        <a:defRPr sz="1600" b="1">
                          <a:solidFill>
                            <a:sysClr val="windowText" lastClr="000000"/>
                          </a:solidFill>
                          <a:latin typeface="Corbel" panose="020B0503020204020204" pitchFamily="34" charset="0"/>
                        </a:defRPr>
                      </a:pPr>
                      <a:t>[ARVO]</a:t>
                    </a:fld>
                    <a:r>
                      <a:rPr lang="en-US" sz="1600" b="1" baseline="0" dirty="0"/>
                      <a:t>; </a:t>
                    </a:r>
                    <a:fld id="{91C7BCBA-1DF5-4A1D-A436-C7C9CF44D690}" type="PERCENTAGE">
                      <a:rPr lang="en-US" sz="1600" b="1" baseline="0"/>
                      <a:pPr>
                        <a:defRPr sz="1600" b="1">
                          <a:solidFill>
                            <a:sysClr val="windowText" lastClr="000000"/>
                          </a:solidFill>
                          <a:latin typeface="Corbel" panose="020B0503020204020204" pitchFamily="34" charset="0"/>
                        </a:defRPr>
                      </a:pPr>
                      <a:t>[PROSENTTI]</a:t>
                    </a:fld>
                    <a:endParaRPr lang="en-US" sz="1600" b="1" baseline="0" dirty="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1"/>
              <c:showSerName val="0"/>
              <c:showPercent val="1"/>
              <c:showBubbleSize val="0"/>
              <c:extLst>
                <c:ext xmlns:c15="http://schemas.microsoft.com/office/drawing/2012/chart" uri="{CE6537A1-D6FC-4f65-9D91-7224C49458BB}">
                  <c15:layout>
                    <c:manualLayout>
                      <c:w val="0.23015102265447032"/>
                      <c:h val="0.16186232893487887"/>
                    </c:manualLayout>
                  </c15:layout>
                  <c15:dlblFieldTable/>
                  <c15:showDataLabelsRange val="0"/>
                </c:ext>
                <c:ext xmlns:c16="http://schemas.microsoft.com/office/drawing/2014/chart" uri="{C3380CC4-5D6E-409C-BE32-E72D297353CC}">
                  <c16:uniqueId val="{00000001-6890-4B75-9449-06592F16E36C}"/>
                </c:ext>
              </c:extLst>
            </c:dLbl>
            <c:dLbl>
              <c:idx val="1"/>
              <c:delete val="1"/>
              <c:extLst>
                <c:ext xmlns:c15="http://schemas.microsoft.com/office/drawing/2012/chart" uri="{CE6537A1-D6FC-4f65-9D91-7224C49458BB}"/>
                <c:ext xmlns:c16="http://schemas.microsoft.com/office/drawing/2014/chart" uri="{C3380CC4-5D6E-409C-BE32-E72D297353CC}">
                  <c16:uniqueId val="{00000003-6890-4B75-9449-06592F16E36C}"/>
                </c:ext>
              </c:extLst>
            </c:dLbl>
            <c:dLbl>
              <c:idx val="2"/>
              <c:layout>
                <c:manualLayout>
                  <c:x val="-0.14312438672708061"/>
                  <c:y val="3.7113031953289737E-2"/>
                </c:manualLayout>
              </c:layout>
              <c:tx>
                <c:rich>
                  <a:bodyPr/>
                  <a:lstStyle/>
                  <a:p>
                    <a:fld id="{A31DC38C-B6DD-41A8-81A2-FD0FE2388573}" type="CATEGORYNAME">
                      <a:rPr lang="fi-FI"/>
                      <a:pPr/>
                      <a:t>[LUOKAN NIMI]</a:t>
                    </a:fld>
                    <a:r>
                      <a:rPr lang="fi-FI" baseline="0" dirty="0"/>
                      <a:t>; </a:t>
                    </a:r>
                    <a:br>
                      <a:rPr lang="fi-FI" baseline="0" dirty="0"/>
                    </a:br>
                    <a:fld id="{1186844B-F873-4E31-B08C-6CF740130542}" type="VALUE">
                      <a:rPr lang="fi-FI" baseline="0" smtClean="0"/>
                      <a:pPr/>
                      <a:t>[ARVO]</a:t>
                    </a:fld>
                    <a:r>
                      <a:rPr lang="fi-FI" baseline="0" dirty="0"/>
                      <a:t>; </a:t>
                    </a:r>
                    <a:fld id="{5369F3F0-EF9F-4B27-BF50-1DBE0AF10468}" type="PERCENTAGE">
                      <a:rPr lang="fi-FI" baseline="0"/>
                      <a:pPr/>
                      <a:t>[PROSENTTI]</a:t>
                    </a:fld>
                    <a:endParaRPr lang="fi-FI" baseline="0" dirty="0"/>
                  </a:p>
                </c:rich>
              </c:tx>
              <c:showLegendKey val="0"/>
              <c:showVal val="1"/>
              <c:showCatName val="1"/>
              <c:showSerName val="0"/>
              <c:showPercent val="1"/>
              <c:showBubbleSize val="0"/>
              <c:extLst>
                <c:ext xmlns:c15="http://schemas.microsoft.com/office/drawing/2012/chart" uri="{CE6537A1-D6FC-4f65-9D91-7224C49458BB}">
                  <c15:layout>
                    <c:manualLayout>
                      <c:w val="0.2568915194233522"/>
                      <c:h val="0.15793669270498387"/>
                    </c:manualLayout>
                  </c15:layout>
                  <c15:dlblFieldTable/>
                  <c15:showDataLabelsRange val="0"/>
                </c:ext>
                <c:ext xmlns:c16="http://schemas.microsoft.com/office/drawing/2014/chart" uri="{C3380CC4-5D6E-409C-BE32-E72D297353CC}">
                  <c16:uniqueId val="{00000005-6890-4B75-9449-06592F16E36C}"/>
                </c:ext>
              </c:extLst>
            </c:dLbl>
            <c:dLbl>
              <c:idx val="3"/>
              <c:layout>
                <c:manualLayout>
                  <c:x val="-0.1039390616582181"/>
                  <c:y val="-0.10189037092436598"/>
                </c:manualLayout>
              </c:layout>
              <c:tx>
                <c:rich>
                  <a:bodyPr/>
                  <a:lstStyle/>
                  <a:p>
                    <a:fld id="{A33E0E49-9F68-42F5-8BED-5846D76EC5F5}" type="CATEGORYNAME">
                      <a:rPr lang="fi-FI"/>
                      <a:pPr/>
                      <a:t>[LUOKAN NIMI]</a:t>
                    </a:fld>
                    <a:r>
                      <a:rPr lang="fi-FI" baseline="0" dirty="0"/>
                      <a:t>;</a:t>
                    </a:r>
                    <a:br>
                      <a:rPr lang="fi-FI" baseline="0" dirty="0"/>
                    </a:br>
                    <a:r>
                      <a:rPr lang="fi-FI" baseline="0" dirty="0"/>
                      <a:t> </a:t>
                    </a:r>
                    <a:fld id="{B3D13B2C-287E-4749-BF91-2211D1015CBB}" type="VALUE">
                      <a:rPr lang="fi-FI" baseline="0"/>
                      <a:pPr/>
                      <a:t>[ARVO]</a:t>
                    </a:fld>
                    <a:r>
                      <a:rPr lang="fi-FI" baseline="0" dirty="0"/>
                      <a:t>; </a:t>
                    </a:r>
                    <a:fld id="{C29E2928-3C78-42BA-823A-CC53B08D9592}" type="PERCENTAGE">
                      <a:rPr lang="fi-FI" baseline="0"/>
                      <a:pPr/>
                      <a:t>[PROSENTTI]</a:t>
                    </a:fld>
                    <a:endParaRPr lang="fi-FI" baseline="0" dirty="0"/>
                  </a:p>
                </c:rich>
              </c:tx>
              <c:showLegendKey val="0"/>
              <c:showVal val="1"/>
              <c:showCatName val="1"/>
              <c:showSerName val="0"/>
              <c:showPercent val="1"/>
              <c:showBubbleSize val="0"/>
              <c:extLst>
                <c:ext xmlns:c15="http://schemas.microsoft.com/office/drawing/2012/chart" uri="{CE6537A1-D6FC-4f65-9D91-7224C49458BB}">
                  <c15:layout>
                    <c:manualLayout>
                      <c:w val="0.29799800725325504"/>
                      <c:h val="0.20801793330456711"/>
                    </c:manualLayout>
                  </c15:layout>
                  <c15:dlblFieldTable/>
                  <c15:showDataLabelsRange val="0"/>
                </c:ext>
                <c:ext xmlns:c16="http://schemas.microsoft.com/office/drawing/2014/chart" uri="{C3380CC4-5D6E-409C-BE32-E72D297353CC}">
                  <c16:uniqueId val="{00000007-6890-4B75-9449-06592F16E36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1"/>
            <c:showSerName val="0"/>
            <c:showPercent val="1"/>
            <c:showBubbleSize val="0"/>
            <c:showLeaderLines val="0"/>
            <c:extLst>
              <c:ext xmlns:c15="http://schemas.microsoft.com/office/drawing/2012/chart" uri="{CE6537A1-D6FC-4f65-9D91-7224C49458BB}"/>
            </c:extLst>
          </c:dLbls>
          <c:cat>
            <c:strRef>
              <c:f>'hallintamuodot '!$A$3:$A$9</c:f>
              <c:strCache>
                <c:ptCount val="7"/>
                <c:pt idx="0">
                  <c:v>Omistus</c:v>
                </c:pt>
                <c:pt idx="1">
                  <c:v>Vuokra, vapaarah.</c:v>
                </c:pt>
                <c:pt idx="2">
                  <c:v>ARA, vuokra, korkotuettu</c:v>
                </c:pt>
                <c:pt idx="3">
                  <c:v>ARA, asumisoikeus, korkotuettu</c:v>
                </c:pt>
                <c:pt idx="4">
                  <c:v>ARA, omaksi</c:v>
                </c:pt>
                <c:pt idx="5">
                  <c:v>ARA, erityisasuminen</c:v>
                </c:pt>
                <c:pt idx="6">
                  <c:v>Lakea Omaksi kohde</c:v>
                </c:pt>
              </c:strCache>
            </c:strRef>
          </c:cat>
          <c:val>
            <c:numRef>
              <c:f>'hallintamuodot '!$I$3:$I$9</c:f>
              <c:numCache>
                <c:formatCode>General</c:formatCode>
                <c:ptCount val="7"/>
                <c:pt idx="0">
                  <c:v>272</c:v>
                </c:pt>
                <c:pt idx="1">
                  <c:v>0</c:v>
                </c:pt>
                <c:pt idx="2">
                  <c:v>105</c:v>
                </c:pt>
                <c:pt idx="3">
                  <c:v>161</c:v>
                </c:pt>
              </c:numCache>
            </c:numRef>
          </c:val>
          <c:extLst>
            <c:ext xmlns:c16="http://schemas.microsoft.com/office/drawing/2014/chart" uri="{C3380CC4-5D6E-409C-BE32-E72D297353CC}">
              <c16:uniqueId val="{0000000E-6890-4B75-9449-06592F16E36C}"/>
            </c:ext>
          </c:extLst>
        </c:ser>
        <c:dLbls>
          <c:showLegendKey val="0"/>
          <c:showVal val="0"/>
          <c:showCatName val="0"/>
          <c:showSerName val="0"/>
          <c:showPercent val="1"/>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fi-FI"/>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9"/>
            <c:invertIfNegative val="0"/>
            <c:bubble3D val="0"/>
            <c:spPr>
              <a:solidFill>
                <a:srgbClr val="E27EDB"/>
              </a:solidFill>
              <a:ln>
                <a:noFill/>
              </a:ln>
              <a:effectLst/>
            </c:spPr>
            <c:extLst>
              <c:ext xmlns:c16="http://schemas.microsoft.com/office/drawing/2014/chart" uri="{C3380CC4-5D6E-409C-BE32-E72D297353CC}">
                <c16:uniqueId val="{00000001-92E1-4B44-8583-3863D3A07280}"/>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'001_116j_2023'!$A$306:$A$315</c:f>
              <c:strCache>
                <c:ptCount val="10"/>
                <c:pt idx="0">
                  <c:v>Salo</c:v>
                </c:pt>
                <c:pt idx="1">
                  <c:v>Raasepori</c:v>
                </c:pt>
                <c:pt idx="2">
                  <c:v>Kouvola</c:v>
                </c:pt>
                <c:pt idx="3">
                  <c:v>Kuusamo</c:v>
                </c:pt>
                <c:pt idx="4">
                  <c:v>Lohja</c:v>
                </c:pt>
                <c:pt idx="5">
                  <c:v>Hämeenlinna</c:v>
                </c:pt>
                <c:pt idx="6">
                  <c:v>Savonlinna</c:v>
                </c:pt>
                <c:pt idx="7">
                  <c:v>Parainen</c:v>
                </c:pt>
                <c:pt idx="8">
                  <c:v>Mikkeli</c:v>
                </c:pt>
                <c:pt idx="9">
                  <c:v>Kuopio</c:v>
                </c:pt>
              </c:strCache>
            </c:strRef>
          </c:cat>
          <c:val>
            <c:numRef>
              <c:f>'001_116j_2023'!$B$306:$B$315</c:f>
              <c:numCache>
                <c:formatCode>0</c:formatCode>
                <c:ptCount val="10"/>
                <c:pt idx="0">
                  <c:v>6403</c:v>
                </c:pt>
                <c:pt idx="1">
                  <c:v>6818</c:v>
                </c:pt>
                <c:pt idx="2">
                  <c:v>7504</c:v>
                </c:pt>
                <c:pt idx="3">
                  <c:v>7526</c:v>
                </c:pt>
                <c:pt idx="4">
                  <c:v>8136</c:v>
                </c:pt>
                <c:pt idx="5">
                  <c:v>8532</c:v>
                </c:pt>
                <c:pt idx="6">
                  <c:v>8725</c:v>
                </c:pt>
                <c:pt idx="7">
                  <c:v>9426</c:v>
                </c:pt>
                <c:pt idx="8">
                  <c:v>10026</c:v>
                </c:pt>
                <c:pt idx="9">
                  <c:v>10414</c:v>
                </c:pt>
              </c:numCache>
            </c:numRef>
          </c:val>
          <c:extLst>
            <c:ext xmlns:c16="http://schemas.microsoft.com/office/drawing/2014/chart" uri="{C3380CC4-5D6E-409C-BE32-E72D297353CC}">
              <c16:uniqueId val="{00000000-92E1-4B44-8583-3863D3A07280}"/>
            </c:ext>
          </c:extLst>
        </c:ser>
        <c:dLbls>
          <c:showLegendKey val="0"/>
          <c:showVal val="0"/>
          <c:showCatName val="0"/>
          <c:showSerName val="0"/>
          <c:showPercent val="0"/>
          <c:showBubbleSize val="0"/>
        </c:dLbls>
        <c:gapWidth val="59"/>
        <c:axId val="627400096"/>
        <c:axId val="627401896"/>
      </c:barChart>
      <c:catAx>
        <c:axId val="627400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fi-FI"/>
          </a:p>
        </c:txPr>
        <c:crossAx val="627401896"/>
        <c:crosses val="autoZero"/>
        <c:auto val="1"/>
        <c:lblAlgn val="ctr"/>
        <c:lblOffset val="100"/>
        <c:noMultiLvlLbl val="0"/>
      </c:catAx>
      <c:valAx>
        <c:axId val="627401896"/>
        <c:scaling>
          <c:orientation val="minMax"/>
        </c:scaling>
        <c:delete val="1"/>
        <c:axPos val="b"/>
        <c:numFmt formatCode="0" sourceLinked="1"/>
        <c:majorTickMark val="none"/>
        <c:minorTickMark val="none"/>
        <c:tickLblPos val="nextTo"/>
        <c:crossAx val="62740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orbel" panose="020B0503020204020204" pitchFamily="34" charset="0"/>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66434292359754"/>
          <c:y val="0.28715820420924543"/>
          <c:w val="0.27434113276729222"/>
          <c:h val="0.4682986115737224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12-4148-8C62-9DE2581D65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12-4148-8C62-9DE2581D65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12-4148-8C62-9DE2581D65B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12-4148-8C62-9DE2581D65B8}"/>
              </c:ext>
            </c:extLst>
          </c:dPt>
          <c:dPt>
            <c:idx val="4"/>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9-6D12-4148-8C62-9DE2581D65B8}"/>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6D12-4148-8C62-9DE2581D65B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D12-4148-8C62-9DE2581D65B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D12-4148-8C62-9DE2581D65B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D12-4148-8C62-9DE2581D65B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D12-4148-8C62-9DE2581D65B8}"/>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6D12-4148-8C62-9DE2581D65B8}"/>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6D12-4148-8C62-9DE2581D65B8}"/>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6D12-4148-8C62-9DE2581D65B8}"/>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6D12-4148-8C62-9DE2581D65B8}"/>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6D12-4148-8C62-9DE2581D65B8}"/>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6D12-4148-8C62-9DE2581D65B8}"/>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6D12-4148-8C62-9DE2581D65B8}"/>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6D12-4148-8C62-9DE2581D65B8}"/>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6D12-4148-8C62-9DE2581D65B8}"/>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6D12-4148-8C62-9DE2581D65B8}"/>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6D12-4148-8C62-9DE2581D65B8}"/>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6D12-4148-8C62-9DE2581D65B8}"/>
              </c:ext>
            </c:extLst>
          </c:dPt>
          <c:dLbls>
            <c:dLbl>
              <c:idx val="0"/>
              <c:layout>
                <c:manualLayout>
                  <c:x val="6.6242244252757682E-2"/>
                  <c:y val="-7.4642827007030246E-2"/>
                </c:manualLayout>
              </c:layout>
              <c:tx>
                <c:rich>
                  <a:bodyPr/>
                  <a:lstStyle/>
                  <a:p>
                    <a:fld id="{2F36C184-5BCD-43C4-987E-283F6D8FDEA4}" type="CATEGORYNAME">
                      <a:rPr lang="fi-FI"/>
                      <a:pPr/>
                      <a:t>[LUOKAN NIMI]</a:t>
                    </a:fld>
                    <a:r>
                      <a:rPr lang="fi-FI" baseline="0" dirty="0"/>
                      <a:t>; </a:t>
                    </a:r>
                    <a:br>
                      <a:rPr lang="fi-FI" baseline="0" dirty="0"/>
                    </a:br>
                    <a:r>
                      <a:rPr lang="fi-FI" baseline="0" dirty="0"/>
                      <a:t>13353; 24 %</a:t>
                    </a:r>
                  </a:p>
                </c:rich>
              </c:tx>
              <c:showLegendKey val="0"/>
              <c:showVal val="1"/>
              <c:showCatName val="1"/>
              <c:showSerName val="0"/>
              <c:showPercent val="1"/>
              <c:showBubbleSize val="0"/>
              <c:extLst>
                <c:ext xmlns:c15="http://schemas.microsoft.com/office/drawing/2012/chart" uri="{CE6537A1-D6FC-4f65-9D91-7224C49458BB}">
                  <c15:layout>
                    <c:manualLayout>
                      <c:w val="0.16377848688292784"/>
                      <c:h val="8.3231706865744992E-2"/>
                    </c:manualLayout>
                  </c15:layout>
                  <c15:dlblFieldTable/>
                  <c15:showDataLabelsRange val="0"/>
                </c:ext>
                <c:ext xmlns:c16="http://schemas.microsoft.com/office/drawing/2014/chart" uri="{C3380CC4-5D6E-409C-BE32-E72D297353CC}">
                  <c16:uniqueId val="{00000001-6D12-4148-8C62-9DE2581D65B8}"/>
                </c:ext>
              </c:extLst>
            </c:dLbl>
            <c:dLbl>
              <c:idx val="1"/>
              <c:layout>
                <c:manualLayout>
                  <c:x val="7.1857212297496351E-2"/>
                  <c:y val="1.3166882058524411E-2"/>
                </c:manualLayout>
              </c:layout>
              <c:tx>
                <c:rich>
                  <a:bodyPr/>
                  <a:lstStyle/>
                  <a:p>
                    <a:fld id="{0EFE0C21-DC55-4F66-96AB-DECB8CDE0784}" type="CATEGORYNAME">
                      <a:rPr lang="en-US"/>
                      <a:pPr/>
                      <a:t>[LUOKAN NIMI]</a:t>
                    </a:fld>
                    <a:r>
                      <a:rPr lang="en-US" baseline="0" dirty="0"/>
                      <a:t>; </a:t>
                    </a:r>
                  </a:p>
                  <a:p>
                    <a:r>
                      <a:rPr lang="en-US" baseline="0" dirty="0"/>
                      <a:t>5732; </a:t>
                    </a:r>
                    <a:fld id="{21BF7E37-A074-4EF2-BACD-3B0CDE447FA8}" type="PERCENTAGE">
                      <a:rPr lang="en-US" baseline="0"/>
                      <a:pPr/>
                      <a:t>[PROSENTTI]</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D12-4148-8C62-9DE2581D65B8}"/>
                </c:ext>
              </c:extLst>
            </c:dLbl>
            <c:dLbl>
              <c:idx val="2"/>
              <c:layout>
                <c:manualLayout>
                  <c:x val="6.8313883530129529E-2"/>
                  <c:y val="7.087258128266961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n-lt"/>
                        <a:ea typeface="+mn-ea"/>
                        <a:cs typeface="Arial" panose="020B0604020202020204" pitchFamily="34" charset="0"/>
                      </a:defRPr>
                    </a:pPr>
                    <a:r>
                      <a:rPr lang="en-US" dirty="0"/>
                      <a:t>Hallinto-ja</a:t>
                    </a:r>
                    <a:br>
                      <a:rPr lang="en-US" dirty="0"/>
                    </a:br>
                    <a:r>
                      <a:rPr lang="en-US" dirty="0"/>
                      <a:t>tukipalvelu</a:t>
                    </a:r>
                    <a:r>
                      <a:rPr lang="en-US" baseline="0" dirty="0"/>
                      <a:t>; </a:t>
                    </a:r>
                  </a:p>
                  <a:p>
                    <a:pPr>
                      <a:defRPr sz="1200">
                        <a:solidFill>
                          <a:sysClr val="windowText" lastClr="000000"/>
                        </a:solidFill>
                        <a:cs typeface="Arial" panose="020B0604020202020204" pitchFamily="34" charset="0"/>
                      </a:defRPr>
                    </a:pPr>
                    <a:r>
                      <a:rPr lang="en-US" baseline="0" dirty="0"/>
                      <a:t>5213; </a:t>
                    </a:r>
                    <a:fld id="{5C27131E-601C-46AF-A4AB-281343157841}" type="PERCENTAGE">
                      <a:rPr lang="en-US" baseline="0"/>
                      <a:pPr>
                        <a:defRPr sz="1200">
                          <a:solidFill>
                            <a:sysClr val="windowText" lastClr="000000"/>
                          </a:solidFill>
                          <a:cs typeface="Arial" panose="020B0604020202020204" pitchFamily="34" charset="0"/>
                        </a:defRPr>
                      </a:pPr>
                      <a:t>[PROSENTTI]</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ysClr val="windowText" lastClr="000000"/>
                      </a:solidFill>
                      <a:latin typeface="+mn-lt"/>
                      <a:ea typeface="+mn-ea"/>
                      <a:cs typeface="Arial" panose="020B0604020202020204" pitchFamily="34" charset="0"/>
                    </a:defRPr>
                  </a:pPr>
                  <a:endParaRPr lang="fi-FI"/>
                </a:p>
              </c:txPr>
              <c:showLegendKey val="0"/>
              <c:showVal val="1"/>
              <c:showCatName val="1"/>
              <c:showSerName val="0"/>
              <c:showPercent val="1"/>
              <c:showBubbleSize val="0"/>
              <c:extLst>
                <c:ext xmlns:c15="http://schemas.microsoft.com/office/drawing/2012/chart" uri="{CE6537A1-D6FC-4f65-9D91-7224C49458BB}">
                  <c15:layout>
                    <c:manualLayout>
                      <c:w val="0.12194504102648825"/>
                      <c:h val="0.10606324378657404"/>
                    </c:manualLayout>
                  </c15:layout>
                  <c15:dlblFieldTable/>
                  <c15:showDataLabelsRange val="0"/>
                </c:ext>
                <c:ext xmlns:c16="http://schemas.microsoft.com/office/drawing/2014/chart" uri="{C3380CC4-5D6E-409C-BE32-E72D297353CC}">
                  <c16:uniqueId val="{00000005-6D12-4148-8C62-9DE2581D65B8}"/>
                </c:ext>
              </c:extLst>
            </c:dLbl>
            <c:dLbl>
              <c:idx val="3"/>
              <c:layout>
                <c:manualLayout>
                  <c:x val="7.4325956240436078E-3"/>
                  <c:y val="9.3794493962366374E-2"/>
                </c:manualLayout>
              </c:layout>
              <c:tx>
                <c:rich>
                  <a:bodyPr/>
                  <a:lstStyle/>
                  <a:p>
                    <a:fld id="{A33CE743-66E9-4E11-AE45-7F1F931EE05A}" type="CATEGORYNAME">
                      <a:rPr lang="en-US"/>
                      <a:pPr/>
                      <a:t>[LUOKAN NIMI]</a:t>
                    </a:fld>
                    <a:r>
                      <a:rPr lang="en-US" baseline="0" dirty="0"/>
                      <a:t>; </a:t>
                    </a:r>
                    <a:br>
                      <a:rPr lang="en-US" baseline="0" dirty="0"/>
                    </a:br>
                    <a:r>
                      <a:rPr lang="en-US" baseline="0" dirty="0"/>
                      <a:t>4812; 9 %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D12-4148-8C62-9DE2581D65B8}"/>
                </c:ext>
              </c:extLst>
            </c:dLbl>
            <c:dLbl>
              <c:idx val="4"/>
              <c:layout>
                <c:manualLayout>
                  <c:x val="-3.9508141773043279E-2"/>
                  <c:y val="9.5120005092425908E-2"/>
                </c:manualLayout>
              </c:layout>
              <c:tx>
                <c:rich>
                  <a:bodyPr/>
                  <a:lstStyle/>
                  <a:p>
                    <a:fld id="{B2521723-1081-45F5-9A5E-365648F0D0C8}" type="CATEGORYNAME">
                      <a:rPr lang="en-US" dirty="0"/>
                      <a:pPr/>
                      <a:t>[LUOKAN NIMI]</a:t>
                    </a:fld>
                    <a:r>
                      <a:rPr lang="en-US" baseline="0" dirty="0"/>
                      <a:t>; </a:t>
                    </a:r>
                    <a:br>
                      <a:rPr lang="en-US" baseline="0" dirty="0"/>
                    </a:br>
                    <a:r>
                      <a:rPr lang="en-US" baseline="0" dirty="0"/>
                      <a:t>3794; 7 %</a:t>
                    </a:r>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D12-4148-8C62-9DE2581D65B8}"/>
                </c:ext>
              </c:extLst>
            </c:dLbl>
            <c:dLbl>
              <c:idx val="5"/>
              <c:layout>
                <c:manualLayout>
                  <c:x val="-7.5558723836209721E-2"/>
                  <c:y val="5.4350397401678428E-2"/>
                </c:manualLayout>
              </c:layout>
              <c:tx>
                <c:rich>
                  <a:bodyPr/>
                  <a:lstStyle/>
                  <a:p>
                    <a:r>
                      <a:rPr lang="fi-FI" dirty="0"/>
                      <a:t> Ammatt. tiett. </a:t>
                    </a:r>
                    <a:br>
                      <a:rPr lang="fi-FI" dirty="0"/>
                    </a:br>
                    <a:r>
                      <a:rPr lang="fi-FI" dirty="0"/>
                      <a:t>ja</a:t>
                    </a:r>
                    <a:r>
                      <a:rPr lang="fi-FI" baseline="0" dirty="0"/>
                      <a:t> tekninen toiminta;</a:t>
                    </a:r>
                    <a:br>
                      <a:rPr lang="fi-FI" baseline="0" dirty="0"/>
                    </a:br>
                    <a:r>
                      <a:rPr lang="fi-FI" baseline="0" dirty="0"/>
                      <a:t>3761 ; </a:t>
                    </a:r>
                    <a:fld id="{FAD41967-41B7-4F75-AB6F-FDB34D66367E}" type="PERCENTAGE">
                      <a:rPr lang="fi-FI" baseline="0" smtClean="0"/>
                      <a:pPr/>
                      <a:t>[PROSENTTI]</a:t>
                    </a:fld>
                    <a:endParaRPr lang="fi-FI"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D12-4148-8C62-9DE2581D65B8}"/>
                </c:ext>
              </c:extLst>
            </c:dLbl>
            <c:dLbl>
              <c:idx val="6"/>
              <c:layout>
                <c:manualLayout>
                  <c:x val="-7.4532443728690612E-2"/>
                  <c:y val="2.4169335009096789E-2"/>
                </c:manualLayout>
              </c:layout>
              <c:tx>
                <c:rich>
                  <a:bodyPr/>
                  <a:lstStyle/>
                  <a:p>
                    <a:fld id="{BBA0E438-3FE0-4556-AB71-BFAE85E9B439}" type="CATEGORYNAME">
                      <a:rPr lang="en-US" dirty="0"/>
                      <a:pPr/>
                      <a:t>[LUOKAN NIMI]</a:t>
                    </a:fld>
                    <a:r>
                      <a:rPr lang="en-US" baseline="0" dirty="0"/>
                      <a:t>; </a:t>
                    </a:r>
                    <a:br>
                      <a:rPr lang="en-US" baseline="0" dirty="0"/>
                    </a:br>
                    <a:r>
                      <a:rPr lang="en-US" baseline="0" dirty="0"/>
                      <a:t>3198; </a:t>
                    </a:r>
                    <a:fld id="{5EE60138-36B4-4F08-A5EB-0CC15D931810}" type="PERCENTAGE">
                      <a:rPr lang="en-US" baseline="0" dirty="0"/>
                      <a:pPr/>
                      <a:t>[PROSENTTI]</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D12-4148-8C62-9DE2581D65B8}"/>
                </c:ext>
              </c:extLst>
            </c:dLbl>
            <c:dLbl>
              <c:idx val="7"/>
              <c:delete val="1"/>
              <c:extLst>
                <c:ext xmlns:c15="http://schemas.microsoft.com/office/drawing/2012/chart" uri="{CE6537A1-D6FC-4f65-9D91-7224C49458BB}">
                  <c15:layout>
                    <c:manualLayout>
                      <c:w val="0.2342882703898124"/>
                      <c:h val="6.4939024390243891E-2"/>
                    </c:manualLayout>
                  </c15:layout>
                </c:ext>
                <c:ext xmlns:c16="http://schemas.microsoft.com/office/drawing/2014/chart" uri="{C3380CC4-5D6E-409C-BE32-E72D297353CC}">
                  <c16:uniqueId val="{0000000F-6D12-4148-8C62-9DE2581D65B8}"/>
                </c:ext>
              </c:extLst>
            </c:dLbl>
            <c:dLbl>
              <c:idx val="8"/>
              <c:delete val="1"/>
              <c:extLst>
                <c:ext xmlns:c15="http://schemas.microsoft.com/office/drawing/2012/chart" uri="{CE6537A1-D6FC-4f65-9D91-7224C49458BB}"/>
                <c:ext xmlns:c16="http://schemas.microsoft.com/office/drawing/2014/chart" uri="{C3380CC4-5D6E-409C-BE32-E72D297353CC}">
                  <c16:uniqueId val="{00000011-6D12-4148-8C62-9DE2581D65B8}"/>
                </c:ext>
              </c:extLst>
            </c:dLbl>
            <c:dLbl>
              <c:idx val="9"/>
              <c:delete val="1"/>
              <c:extLst>
                <c:ext xmlns:c15="http://schemas.microsoft.com/office/drawing/2012/chart" uri="{CE6537A1-D6FC-4f65-9D91-7224C49458BB}"/>
                <c:ext xmlns:c16="http://schemas.microsoft.com/office/drawing/2014/chart" uri="{C3380CC4-5D6E-409C-BE32-E72D297353CC}">
                  <c16:uniqueId val="{00000013-6D12-4148-8C62-9DE2581D65B8}"/>
                </c:ext>
              </c:extLst>
            </c:dLbl>
            <c:dLbl>
              <c:idx val="10"/>
              <c:delete val="1"/>
              <c:extLst>
                <c:ext xmlns:c15="http://schemas.microsoft.com/office/drawing/2012/chart" uri="{CE6537A1-D6FC-4f65-9D91-7224C49458BB}"/>
                <c:ext xmlns:c16="http://schemas.microsoft.com/office/drawing/2014/chart" uri="{C3380CC4-5D6E-409C-BE32-E72D297353CC}">
                  <c16:uniqueId val="{00000015-6D12-4148-8C62-9DE2581D65B8}"/>
                </c:ext>
              </c:extLst>
            </c:dLbl>
            <c:dLbl>
              <c:idx val="11"/>
              <c:delete val="1"/>
              <c:extLst>
                <c:ext xmlns:c15="http://schemas.microsoft.com/office/drawing/2012/chart" uri="{CE6537A1-D6FC-4f65-9D91-7224C49458BB}">
                  <c15:layout>
                    <c:manualLayout>
                      <c:w val="0.25531450495771363"/>
                      <c:h val="7.3069105691056901E-2"/>
                    </c:manualLayout>
                  </c15:layout>
                </c:ext>
                <c:ext xmlns:c16="http://schemas.microsoft.com/office/drawing/2014/chart" uri="{C3380CC4-5D6E-409C-BE32-E72D297353CC}">
                  <c16:uniqueId val="{00000017-6D12-4148-8C62-9DE2581D65B8}"/>
                </c:ext>
              </c:extLst>
            </c:dLbl>
            <c:dLbl>
              <c:idx val="12"/>
              <c:delete val="1"/>
              <c:extLst>
                <c:ext xmlns:c15="http://schemas.microsoft.com/office/drawing/2012/chart" uri="{CE6537A1-D6FC-4f65-9D91-7224C49458BB}">
                  <c15:layout>
                    <c:manualLayout>
                      <c:w val="0.23003472222222221"/>
                      <c:h val="7.774390243902439E-2"/>
                    </c:manualLayout>
                  </c15:layout>
                </c:ext>
                <c:ext xmlns:c16="http://schemas.microsoft.com/office/drawing/2014/chart" uri="{C3380CC4-5D6E-409C-BE32-E72D297353CC}">
                  <c16:uniqueId val="{00000019-6D12-4148-8C62-9DE2581D65B8}"/>
                </c:ext>
              </c:extLst>
            </c:dLbl>
            <c:dLbl>
              <c:idx val="13"/>
              <c:delete val="1"/>
              <c:extLst>
                <c:ext xmlns:c15="http://schemas.microsoft.com/office/drawing/2012/chart" uri="{CE6537A1-D6FC-4f65-9D91-7224C49458BB}">
                  <c15:layout>
                    <c:manualLayout>
                      <c:w val="0.23285108024691353"/>
                      <c:h val="6.5650406504065034E-2"/>
                    </c:manualLayout>
                  </c15:layout>
                </c:ext>
                <c:ext xmlns:c16="http://schemas.microsoft.com/office/drawing/2014/chart" uri="{C3380CC4-5D6E-409C-BE32-E72D297353CC}">
                  <c16:uniqueId val="{0000001B-6D12-4148-8C62-9DE2581D65B8}"/>
                </c:ext>
              </c:extLst>
            </c:dLbl>
            <c:dLbl>
              <c:idx val="14"/>
              <c:delete val="1"/>
              <c:extLst>
                <c:ext xmlns:c15="http://schemas.microsoft.com/office/drawing/2012/chart" uri="{CE6537A1-D6FC-4f65-9D91-7224C49458BB}"/>
                <c:ext xmlns:c16="http://schemas.microsoft.com/office/drawing/2014/chart" uri="{C3380CC4-5D6E-409C-BE32-E72D297353CC}">
                  <c16:uniqueId val="{0000001D-6D12-4148-8C62-9DE2581D65B8}"/>
                </c:ext>
              </c:extLst>
            </c:dLbl>
            <c:dLbl>
              <c:idx val="15"/>
              <c:delete val="1"/>
              <c:extLst>
                <c:ext xmlns:c15="http://schemas.microsoft.com/office/drawing/2012/chart" uri="{CE6537A1-D6FC-4f65-9D91-7224C49458BB}"/>
                <c:ext xmlns:c16="http://schemas.microsoft.com/office/drawing/2014/chart" uri="{C3380CC4-5D6E-409C-BE32-E72D297353CC}">
                  <c16:uniqueId val="{0000001F-6D12-4148-8C62-9DE2581D65B8}"/>
                </c:ext>
              </c:extLst>
            </c:dLbl>
            <c:dLbl>
              <c:idx val="16"/>
              <c:delete val="1"/>
              <c:extLst>
                <c:ext xmlns:c15="http://schemas.microsoft.com/office/drawing/2012/chart" uri="{CE6537A1-D6FC-4f65-9D91-7224C49458BB}"/>
                <c:ext xmlns:c16="http://schemas.microsoft.com/office/drawing/2014/chart" uri="{C3380CC4-5D6E-409C-BE32-E72D297353CC}">
                  <c16:uniqueId val="{00000021-6D12-4148-8C62-9DE2581D65B8}"/>
                </c:ext>
              </c:extLst>
            </c:dLbl>
            <c:dLbl>
              <c:idx val="17"/>
              <c:delete val="1"/>
              <c:extLst>
                <c:ext xmlns:c15="http://schemas.microsoft.com/office/drawing/2012/chart" uri="{CE6537A1-D6FC-4f65-9D91-7224C49458BB}"/>
                <c:ext xmlns:c16="http://schemas.microsoft.com/office/drawing/2014/chart" uri="{C3380CC4-5D6E-409C-BE32-E72D297353CC}">
                  <c16:uniqueId val="{00000023-6D12-4148-8C62-9DE2581D65B8}"/>
                </c:ext>
              </c:extLst>
            </c:dLbl>
            <c:dLbl>
              <c:idx val="18"/>
              <c:delete val="1"/>
              <c:extLst>
                <c:ext xmlns:c15="http://schemas.microsoft.com/office/drawing/2012/chart" uri="{CE6537A1-D6FC-4f65-9D91-7224C49458BB}"/>
                <c:ext xmlns:c16="http://schemas.microsoft.com/office/drawing/2014/chart" uri="{C3380CC4-5D6E-409C-BE32-E72D297353CC}">
                  <c16:uniqueId val="{00000025-6D12-4148-8C62-9DE2581D65B8}"/>
                </c:ext>
              </c:extLst>
            </c:dLbl>
            <c:dLbl>
              <c:idx val="19"/>
              <c:delete val="1"/>
              <c:extLst>
                <c:ext xmlns:c15="http://schemas.microsoft.com/office/drawing/2012/chart" uri="{CE6537A1-D6FC-4f65-9D91-7224C49458BB}"/>
                <c:ext xmlns:c16="http://schemas.microsoft.com/office/drawing/2014/chart" uri="{C3380CC4-5D6E-409C-BE32-E72D297353CC}">
                  <c16:uniqueId val="{00000027-6D12-4148-8C62-9DE2581D65B8}"/>
                </c:ext>
              </c:extLst>
            </c:dLbl>
            <c:dLbl>
              <c:idx val="20"/>
              <c:delete val="1"/>
              <c:extLst>
                <c:ext xmlns:c15="http://schemas.microsoft.com/office/drawing/2012/chart" uri="{CE6537A1-D6FC-4f65-9D91-7224C49458BB}"/>
                <c:ext xmlns:c16="http://schemas.microsoft.com/office/drawing/2014/chart" uri="{C3380CC4-5D6E-409C-BE32-E72D297353CC}">
                  <c16:uniqueId val="{00000029-6D12-4148-8C62-9DE2581D65B8}"/>
                </c:ext>
              </c:extLst>
            </c:dLbl>
            <c:dLbl>
              <c:idx val="21"/>
              <c:delete val="1"/>
              <c:extLst>
                <c:ext xmlns:c15="http://schemas.microsoft.com/office/drawing/2012/chart" uri="{CE6537A1-D6FC-4f65-9D91-7224C49458BB}"/>
                <c:ext xmlns:c16="http://schemas.microsoft.com/office/drawing/2014/chart" uri="{C3380CC4-5D6E-409C-BE32-E72D297353CC}">
                  <c16:uniqueId val="{0000002B-6D12-4148-8C62-9DE2581D65B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Arial" panose="020B0604020202020204" pitchFamily="34" charset="0"/>
                  </a:defRPr>
                </a:pPr>
                <a:endParaRPr lang="fi-FI"/>
              </a:p>
            </c:txPr>
            <c:showLegendKey val="0"/>
            <c:showVal val="1"/>
            <c:showCatName val="1"/>
            <c:showSerName val="0"/>
            <c:showPercent val="1"/>
            <c:showBubbleSize val="0"/>
            <c:showLeaderLines val="0"/>
            <c:extLst>
              <c:ext xmlns:c15="http://schemas.microsoft.com/office/drawing/2012/chart" uri="{CE6537A1-D6FC-4f65-9D91-7224C49458BB}"/>
            </c:extLst>
          </c:dLbls>
          <c:cat>
            <c:strRef>
              <c:f>'[Kaavio 3 Microsoft PowerPoint -sovelluksessa]Kuopion työpaikat 2021'!$D$6:$D$27</c:f>
              <c:strCache>
                <c:ptCount val="22"/>
                <c:pt idx="0">
                  <c:v>Terveys- ja sosiaalipalv.</c:v>
                </c:pt>
                <c:pt idx="1">
                  <c:v>Kauppa</c:v>
                </c:pt>
                <c:pt idx="2">
                  <c:v>Hallinto- ja tukipalvelutoiminta</c:v>
                </c:pt>
                <c:pt idx="3">
                  <c:v>Koulutus</c:v>
                </c:pt>
                <c:pt idx="4">
                  <c:v>Rakentaminen</c:v>
                </c:pt>
                <c:pt idx="5">
                  <c:v>Amm-, tiett. ja tek. toiminta</c:v>
                </c:pt>
                <c:pt idx="6">
                  <c:v>Teollisuus</c:v>
                </c:pt>
                <c:pt idx="7">
                  <c:v>Julkinen hallinto ja maanpuolustus</c:v>
                </c:pt>
                <c:pt idx="8">
                  <c:v>Kuljetus ja varastointi</c:v>
                </c:pt>
                <c:pt idx="9">
                  <c:v>Informaatio ja viestintä</c:v>
                </c:pt>
                <c:pt idx="10">
                  <c:v>Majoitus- ja ravitsemistoiminta</c:v>
                </c:pt>
                <c:pt idx="11">
                  <c:v>Maa-, metsä- ja kalatalous</c:v>
                </c:pt>
                <c:pt idx="12">
                  <c:v>Muu palvelutoiminta</c:v>
                </c:pt>
                <c:pt idx="13">
                  <c:v>Rahoitus- ja vakuutustoiminta</c:v>
                </c:pt>
                <c:pt idx="14">
                  <c:v>Taiteet, viihde ja virkistys</c:v>
                </c:pt>
                <c:pt idx="15">
                  <c:v>Kiinteistöalan toiminta</c:v>
                </c:pt>
                <c:pt idx="16">
                  <c:v>Toimiala tuntematon</c:v>
                </c:pt>
                <c:pt idx="17">
                  <c:v>Vesihuolto, viemäri- ja jätevesihuolto, jätehuolto ja muu ympäristön puhtaanapito</c:v>
                </c:pt>
                <c:pt idx="18">
                  <c:v>Kotitalouksien toiminta työnantajina</c:v>
                </c:pt>
                <c:pt idx="19">
                  <c:v>Sähkö-, kaasu- ja lämpöhuolto</c:v>
                </c:pt>
                <c:pt idx="20">
                  <c:v>Kaivostoiminta ja louhinta</c:v>
                </c:pt>
                <c:pt idx="21">
                  <c:v>Kansainvälisten organisaatioiden ja toimielinten toiminta</c:v>
                </c:pt>
              </c:strCache>
            </c:strRef>
          </c:cat>
          <c:val>
            <c:numRef>
              <c:f>'[Kaavio 3 Microsoft PowerPoint -sovelluksessa]Kuopion työpaikat 2021'!$L$6:$L$27</c:f>
              <c:numCache>
                <c:formatCode>0</c:formatCode>
                <c:ptCount val="22"/>
                <c:pt idx="0">
                  <c:v>12953</c:v>
                </c:pt>
                <c:pt idx="1">
                  <c:v>5779</c:v>
                </c:pt>
                <c:pt idx="2">
                  <c:v>5120</c:v>
                </c:pt>
                <c:pt idx="3">
                  <c:v>4637</c:v>
                </c:pt>
                <c:pt idx="4">
                  <c:v>4436</c:v>
                </c:pt>
                <c:pt idx="5">
                  <c:v>3891</c:v>
                </c:pt>
                <c:pt idx="6">
                  <c:v>3361</c:v>
                </c:pt>
                <c:pt idx="7">
                  <c:v>2479</c:v>
                </c:pt>
                <c:pt idx="8">
                  <c:v>2425</c:v>
                </c:pt>
                <c:pt idx="9">
                  <c:v>1979</c:v>
                </c:pt>
                <c:pt idx="10">
                  <c:v>1783</c:v>
                </c:pt>
                <c:pt idx="11">
                  <c:v>1333</c:v>
                </c:pt>
                <c:pt idx="12">
                  <c:v>1243</c:v>
                </c:pt>
                <c:pt idx="13">
                  <c:v>1048</c:v>
                </c:pt>
                <c:pt idx="14">
                  <c:v>1019</c:v>
                </c:pt>
                <c:pt idx="15">
                  <c:v>602</c:v>
                </c:pt>
                <c:pt idx="16">
                  <c:v>570</c:v>
                </c:pt>
                <c:pt idx="17">
                  <c:v>314</c:v>
                </c:pt>
                <c:pt idx="18">
                  <c:v>200</c:v>
                </c:pt>
                <c:pt idx="19">
                  <c:v>179</c:v>
                </c:pt>
                <c:pt idx="20">
                  <c:v>50</c:v>
                </c:pt>
                <c:pt idx="21">
                  <c:v>0</c:v>
                </c:pt>
              </c:numCache>
            </c:numRef>
          </c:val>
          <c:extLst>
            <c:ext xmlns:c16="http://schemas.microsoft.com/office/drawing/2014/chart" uri="{C3380CC4-5D6E-409C-BE32-E72D297353CC}">
              <c16:uniqueId val="{0000002C-6D12-4148-8C62-9DE2581D65B8}"/>
            </c:ext>
          </c:extLst>
        </c:ser>
        <c:dLbls>
          <c:showLegendKey val="0"/>
          <c:showVal val="0"/>
          <c:showCatName val="0"/>
          <c:showSerName val="0"/>
          <c:showPercent val="0"/>
          <c:showBubbleSize val="0"/>
          <c:showLeaderLines val="0"/>
        </c:dLbls>
        <c:firstSliceAng val="0"/>
        <c:holeSize val="50"/>
      </c:doughnutChart>
      <c:spPr>
        <a:noFill/>
        <a:ln w="25400">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mn-cs"/>
              </a:defRPr>
            </a:pPr>
            <a:r>
              <a:rPr lang="fi-FI" dirty="0">
                <a:solidFill>
                  <a:schemeClr val="tx1"/>
                </a:solidFill>
              </a:rPr>
              <a:t>Kuopion työpaikkojen</a:t>
            </a:r>
            <a:r>
              <a:rPr lang="fi-FI" baseline="0" dirty="0">
                <a:solidFill>
                  <a:schemeClr val="tx1"/>
                </a:solidFill>
              </a:rPr>
              <a:t> muutos</a:t>
            </a:r>
            <a:r>
              <a:rPr lang="fi-FI" dirty="0">
                <a:solidFill>
                  <a:schemeClr val="tx1"/>
                </a:solidFill>
              </a:rPr>
              <a:t>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mn-cs"/>
            </a:defRPr>
          </a:pPr>
          <a:endParaRPr lang="fi-FI"/>
        </a:p>
      </c:txPr>
    </c:title>
    <c:autoTitleDeleted val="0"/>
    <c:plotArea>
      <c:layout>
        <c:manualLayout>
          <c:layoutTarget val="inner"/>
          <c:xMode val="edge"/>
          <c:yMode val="edge"/>
          <c:x val="9.5831204711180923E-2"/>
          <c:y val="0.12060099433438713"/>
          <c:w val="0.9041687952888191"/>
          <c:h val="0.82933257546628325"/>
        </c:manualLayout>
      </c:layout>
      <c:barChart>
        <c:barDir val="bar"/>
        <c:grouping val="clustered"/>
        <c:varyColors val="0"/>
        <c:ser>
          <c:idx val="0"/>
          <c:order val="0"/>
          <c:spPr>
            <a:solidFill>
              <a:srgbClr val="EB99D9"/>
            </a:solidFill>
            <a:ln>
              <a:noFill/>
            </a:ln>
            <a:effectLst/>
          </c:spPr>
          <c:invertIfNegative val="0"/>
          <c:dLbls>
            <c:dLbl>
              <c:idx val="1"/>
              <c:layout>
                <c:manualLayout>
                  <c:x val="-0.1833333333333333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E9-4DA2-9974-9C2E14B9BDFC}"/>
                </c:ext>
              </c:extLst>
            </c:dLbl>
            <c:dLbl>
              <c:idx val="2"/>
              <c:layout>
                <c:manualLayout>
                  <c:x val="-0.15277777777777768"/>
                  <c:y val="-1.2374323279195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E9-4DA2-9974-9C2E14B9BDFC}"/>
                </c:ext>
              </c:extLst>
            </c:dLbl>
            <c:dLbl>
              <c:idx val="3"/>
              <c:layout>
                <c:manualLayout>
                  <c:x val="-0.12222222222222222"/>
                  <c:y val="-9.28074245939686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E9-4DA2-9974-9C2E14B9BD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'Kuopion työpaikat 2022'!$D$5:$D$27</c:f>
              <c:strCache>
                <c:ptCount val="21"/>
                <c:pt idx="0">
                  <c:v>Rakentaminen</c:v>
                </c:pt>
                <c:pt idx="1">
                  <c:v>Teollisuus</c:v>
                </c:pt>
                <c:pt idx="2">
                  <c:v>Amm-, tiett. ja tek. toiminta</c:v>
                </c:pt>
                <c:pt idx="3">
                  <c:v>Kiinteistöalan toiminta</c:v>
                </c:pt>
                <c:pt idx="4">
                  <c:v>Kauppa</c:v>
                </c:pt>
                <c:pt idx="5">
                  <c:v>Taiteet, viihde ja virkistys</c:v>
                </c:pt>
                <c:pt idx="6">
                  <c:v>Maa-, metsä- ja kalatalous</c:v>
                </c:pt>
                <c:pt idx="7">
                  <c:v>Kotitalouksien toiminta työnantajina</c:v>
                </c:pt>
                <c:pt idx="8">
                  <c:v>Kaivostoiminta ja louhinta</c:v>
                </c:pt>
                <c:pt idx="9">
                  <c:v>Vesihuolto, viemäri- ja jätevesihuolto, jätehuolto ja muu ympäristön puhtaanapito</c:v>
                </c:pt>
                <c:pt idx="10">
                  <c:v>Majoitus- ja ravitsemistoiminta</c:v>
                </c:pt>
                <c:pt idx="11">
                  <c:v>Sähkö-, kaasu- ja lämpöhuolto</c:v>
                </c:pt>
                <c:pt idx="12">
                  <c:v>Toimiala tuntematon</c:v>
                </c:pt>
                <c:pt idx="13">
                  <c:v>Rahoitus- ja vakuutustoiminta</c:v>
                </c:pt>
                <c:pt idx="14">
                  <c:v>Kuljetus ja varastointi</c:v>
                </c:pt>
                <c:pt idx="15">
                  <c:v>Muu palvelutoiminta</c:v>
                </c:pt>
                <c:pt idx="16">
                  <c:v>Hallinto- ja tukipalvelutoiminta</c:v>
                </c:pt>
                <c:pt idx="17">
                  <c:v>Julkinen hallinto ja maanpuolustus</c:v>
                </c:pt>
                <c:pt idx="18">
                  <c:v>Informaatio ja viestintä</c:v>
                </c:pt>
                <c:pt idx="19">
                  <c:v>Koulutus</c:v>
                </c:pt>
                <c:pt idx="20">
                  <c:v>Terveys- ja sosiaalipalv.</c:v>
                </c:pt>
              </c:strCache>
            </c:strRef>
          </c:cat>
          <c:val>
            <c:numRef>
              <c:f>'Kuopion työpaikat 2022'!$N$5:$N$27</c:f>
              <c:numCache>
                <c:formatCode>0</c:formatCode>
                <c:ptCount val="21"/>
                <c:pt idx="0">
                  <c:v>-642</c:v>
                </c:pt>
                <c:pt idx="1">
                  <c:v>-163</c:v>
                </c:pt>
                <c:pt idx="2">
                  <c:v>-130</c:v>
                </c:pt>
                <c:pt idx="3">
                  <c:v>-93</c:v>
                </c:pt>
                <c:pt idx="4">
                  <c:v>-47</c:v>
                </c:pt>
                <c:pt idx="5">
                  <c:v>-26</c:v>
                </c:pt>
                <c:pt idx="6">
                  <c:v>-24</c:v>
                </c:pt>
                <c:pt idx="7">
                  <c:v>-1</c:v>
                </c:pt>
                <c:pt idx="8">
                  <c:v>6</c:v>
                </c:pt>
                <c:pt idx="9">
                  <c:v>6</c:v>
                </c:pt>
                <c:pt idx="10">
                  <c:v>11</c:v>
                </c:pt>
                <c:pt idx="11">
                  <c:v>12</c:v>
                </c:pt>
                <c:pt idx="12">
                  <c:v>15</c:v>
                </c:pt>
                <c:pt idx="13">
                  <c:v>27</c:v>
                </c:pt>
                <c:pt idx="14">
                  <c:v>34</c:v>
                </c:pt>
                <c:pt idx="15">
                  <c:v>65</c:v>
                </c:pt>
                <c:pt idx="16">
                  <c:v>93</c:v>
                </c:pt>
                <c:pt idx="17">
                  <c:v>133</c:v>
                </c:pt>
                <c:pt idx="18">
                  <c:v>139</c:v>
                </c:pt>
                <c:pt idx="19">
                  <c:v>175</c:v>
                </c:pt>
                <c:pt idx="20">
                  <c:v>400</c:v>
                </c:pt>
              </c:numCache>
            </c:numRef>
          </c:val>
          <c:extLst>
            <c:ext xmlns:c16="http://schemas.microsoft.com/office/drawing/2014/chart" uri="{C3380CC4-5D6E-409C-BE32-E72D297353CC}">
              <c16:uniqueId val="{00000003-E2E9-4DA2-9974-9C2E14B9BDFC}"/>
            </c:ext>
          </c:extLst>
        </c:ser>
        <c:dLbls>
          <c:showLegendKey val="0"/>
          <c:showVal val="0"/>
          <c:showCatName val="0"/>
          <c:showSerName val="0"/>
          <c:showPercent val="0"/>
          <c:showBubbleSize val="0"/>
        </c:dLbls>
        <c:gapWidth val="95"/>
        <c:axId val="820304608"/>
        <c:axId val="820304248"/>
      </c:barChart>
      <c:catAx>
        <c:axId val="820304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Corbel" panose="020B0503020204020204" pitchFamily="34" charset="0"/>
                <a:ea typeface="+mn-ea"/>
                <a:cs typeface="+mn-cs"/>
              </a:defRPr>
            </a:pPr>
            <a:endParaRPr lang="fi-FI"/>
          </a:p>
        </c:txPr>
        <c:crossAx val="820304248"/>
        <c:crosses val="autoZero"/>
        <c:auto val="1"/>
        <c:lblAlgn val="ctr"/>
        <c:lblOffset val="1000"/>
        <c:noMultiLvlLbl val="0"/>
      </c:catAx>
      <c:valAx>
        <c:axId val="820304248"/>
        <c:scaling>
          <c:orientation val="minMax"/>
        </c:scaling>
        <c:delete val="1"/>
        <c:axPos val="b"/>
        <c:numFmt formatCode="0" sourceLinked="1"/>
        <c:majorTickMark val="none"/>
        <c:minorTickMark val="none"/>
        <c:tickLblPos val="nextTo"/>
        <c:crossAx val="820304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latin typeface="Corbel" panose="020B0503020204020204" pitchFamily="34" charset="0"/>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orbel" panose="020B0503020204020204" pitchFamily="34" charset="0"/>
                <a:ea typeface="+mn-ea"/>
                <a:cs typeface="+mn-cs"/>
              </a:defRPr>
            </a:pPr>
            <a:r>
              <a:rPr lang="fi-FI" dirty="0">
                <a:solidFill>
                  <a:schemeClr val="tx1"/>
                </a:solidFill>
              </a:rPr>
              <a:t>Kuopion työpaikat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orbel" panose="020B0503020204020204" pitchFamily="34" charset="0"/>
              <a:ea typeface="+mn-ea"/>
              <a:cs typeface="+mn-cs"/>
            </a:defRPr>
          </a:pPr>
          <a:endParaRPr lang="fi-FI"/>
        </a:p>
      </c:txPr>
    </c:title>
    <c:autoTitleDeleted val="0"/>
    <c:plotArea>
      <c:layout>
        <c:manualLayout>
          <c:layoutTarget val="inner"/>
          <c:xMode val="edge"/>
          <c:yMode val="edge"/>
          <c:x val="0.44534565872229143"/>
          <c:y val="8.4267569980491064E-2"/>
          <c:w val="0.52912411442723617"/>
          <c:h val="0.8504087323602135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'Kuopion työpaikat 2022'!$D$6:$D$26</c:f>
              <c:strCache>
                <c:ptCount val="21"/>
                <c:pt idx="0">
                  <c:v>Kaivostoiminta ja louhinta</c:v>
                </c:pt>
                <c:pt idx="1">
                  <c:v>Sähkö-, kaasu- ja lämpöhuolto</c:v>
                </c:pt>
                <c:pt idx="2">
                  <c:v>Kotitalouksien toiminta työnantajina</c:v>
                </c:pt>
                <c:pt idx="3">
                  <c:v>Vesihuolto, viemäri- ja jätevesihuolto, jätehuolto ja muu ympäristön puhtaanapito</c:v>
                </c:pt>
                <c:pt idx="4">
                  <c:v>Kiinteistöalan toiminta</c:v>
                </c:pt>
                <c:pt idx="5">
                  <c:v>Toimiala tuntematon</c:v>
                </c:pt>
                <c:pt idx="6">
                  <c:v>Taiteet, viihde ja virkistys</c:v>
                </c:pt>
                <c:pt idx="7">
                  <c:v>Rahoitus- ja vakuutustoiminta</c:v>
                </c:pt>
                <c:pt idx="8">
                  <c:v>Muu palvelutoiminta</c:v>
                </c:pt>
                <c:pt idx="9">
                  <c:v>Maa-, metsä- ja kalatalous</c:v>
                </c:pt>
                <c:pt idx="10">
                  <c:v>Majoitus- ja ravitsemistoiminta</c:v>
                </c:pt>
                <c:pt idx="11">
                  <c:v>Informaatio ja viestintä</c:v>
                </c:pt>
                <c:pt idx="12">
                  <c:v>Kuljetus ja varastointi</c:v>
                </c:pt>
                <c:pt idx="13">
                  <c:v>Julkinen hallinto ja maanpuolustus</c:v>
                </c:pt>
                <c:pt idx="14">
                  <c:v>Teollisuus</c:v>
                </c:pt>
                <c:pt idx="15">
                  <c:v>Amm-, tiett. ja tek. toiminta</c:v>
                </c:pt>
                <c:pt idx="16">
                  <c:v>Rakentaminen</c:v>
                </c:pt>
                <c:pt idx="17">
                  <c:v>Koulutus</c:v>
                </c:pt>
                <c:pt idx="18">
                  <c:v>Hallinto- ja tukipalvelutoiminta</c:v>
                </c:pt>
                <c:pt idx="19">
                  <c:v>Kauppa</c:v>
                </c:pt>
                <c:pt idx="20">
                  <c:v>Terveys- ja sosiaalipalv.</c:v>
                </c:pt>
              </c:strCache>
            </c:strRef>
          </c:cat>
          <c:val>
            <c:numRef>
              <c:f>'Kuopion työpaikat 2022'!$M$6:$M$26</c:f>
              <c:numCache>
                <c:formatCode>0</c:formatCode>
                <c:ptCount val="21"/>
                <c:pt idx="0">
                  <c:v>56</c:v>
                </c:pt>
                <c:pt idx="1">
                  <c:v>191</c:v>
                </c:pt>
                <c:pt idx="2">
                  <c:v>199</c:v>
                </c:pt>
                <c:pt idx="3">
                  <c:v>320</c:v>
                </c:pt>
                <c:pt idx="4">
                  <c:v>509</c:v>
                </c:pt>
                <c:pt idx="5">
                  <c:v>585</c:v>
                </c:pt>
                <c:pt idx="6">
                  <c:v>993</c:v>
                </c:pt>
                <c:pt idx="7">
                  <c:v>1075</c:v>
                </c:pt>
                <c:pt idx="8">
                  <c:v>1308</c:v>
                </c:pt>
                <c:pt idx="9">
                  <c:v>1309</c:v>
                </c:pt>
                <c:pt idx="10">
                  <c:v>1794</c:v>
                </c:pt>
                <c:pt idx="11">
                  <c:v>2118</c:v>
                </c:pt>
                <c:pt idx="12">
                  <c:v>2459</c:v>
                </c:pt>
                <c:pt idx="13">
                  <c:v>2612</c:v>
                </c:pt>
                <c:pt idx="14">
                  <c:v>3198</c:v>
                </c:pt>
                <c:pt idx="15">
                  <c:v>3761</c:v>
                </c:pt>
                <c:pt idx="16">
                  <c:v>3794</c:v>
                </c:pt>
                <c:pt idx="17">
                  <c:v>4812</c:v>
                </c:pt>
                <c:pt idx="18">
                  <c:v>5213</c:v>
                </c:pt>
                <c:pt idx="19">
                  <c:v>5732</c:v>
                </c:pt>
                <c:pt idx="20">
                  <c:v>13353</c:v>
                </c:pt>
              </c:numCache>
            </c:numRef>
          </c:val>
          <c:extLst>
            <c:ext xmlns:c16="http://schemas.microsoft.com/office/drawing/2014/chart" uri="{C3380CC4-5D6E-409C-BE32-E72D297353CC}">
              <c16:uniqueId val="{00000000-0A65-433C-B5F8-3068AD145132}"/>
            </c:ext>
          </c:extLst>
        </c:ser>
        <c:dLbls>
          <c:showLegendKey val="0"/>
          <c:showVal val="0"/>
          <c:showCatName val="0"/>
          <c:showSerName val="0"/>
          <c:showPercent val="0"/>
          <c:showBubbleSize val="0"/>
        </c:dLbls>
        <c:gapWidth val="84"/>
        <c:axId val="820304608"/>
        <c:axId val="820304248"/>
      </c:barChart>
      <c:catAx>
        <c:axId val="820304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orbel" panose="020B0503020204020204" pitchFamily="34" charset="0"/>
                <a:ea typeface="+mn-ea"/>
                <a:cs typeface="+mn-cs"/>
              </a:defRPr>
            </a:pPr>
            <a:endParaRPr lang="fi-FI"/>
          </a:p>
        </c:txPr>
        <c:crossAx val="820304248"/>
        <c:crosses val="autoZero"/>
        <c:auto val="1"/>
        <c:lblAlgn val="ctr"/>
        <c:lblOffset val="100"/>
        <c:noMultiLvlLbl val="0"/>
      </c:catAx>
      <c:valAx>
        <c:axId val="820304248"/>
        <c:scaling>
          <c:orientation val="minMax"/>
        </c:scaling>
        <c:delete val="1"/>
        <c:axPos val="b"/>
        <c:numFmt formatCode="0" sourceLinked="1"/>
        <c:majorTickMark val="none"/>
        <c:minorTickMark val="none"/>
        <c:tickLblPos val="nextTo"/>
        <c:crossAx val="820304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5971DF"/>
      </a:solidFill>
    </a:ln>
    <a:effectLst/>
  </c:spPr>
  <c:txPr>
    <a:bodyPr/>
    <a:lstStyle/>
    <a:p>
      <a:pPr>
        <a:defRPr>
          <a:latin typeface="Corbel" panose="020B0503020204020204" pitchFamily="34" charset="0"/>
        </a:defRPr>
      </a:pPr>
      <a:endParaRPr lang="fi-FI"/>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248872231584397E-2"/>
          <c:y val="0.10564009823407995"/>
          <c:w val="0.91566981876174247"/>
          <c:h val="0.84642850317254037"/>
        </c:manualLayout>
      </c:layout>
      <c:barChart>
        <c:barDir val="bar"/>
        <c:grouping val="clustered"/>
        <c:varyColors val="0"/>
        <c:ser>
          <c:idx val="0"/>
          <c:order val="0"/>
          <c:spPr>
            <a:solidFill>
              <a:srgbClr val="FFFFFF">
                <a:lumMod val="75000"/>
              </a:srgbClr>
            </a:solidFill>
            <a:ln>
              <a:noFill/>
            </a:ln>
            <a:effectLst/>
          </c:spPr>
          <c:invertIfNegative val="0"/>
          <c:dPt>
            <c:idx val="8"/>
            <c:invertIfNegative val="0"/>
            <c:bubble3D val="0"/>
            <c:spPr>
              <a:solidFill>
                <a:srgbClr val="000000"/>
              </a:solidFill>
              <a:ln>
                <a:noFill/>
              </a:ln>
              <a:effectLst/>
            </c:spPr>
            <c:extLst>
              <c:ext xmlns:c16="http://schemas.microsoft.com/office/drawing/2014/chart" uri="{C3380CC4-5D6E-409C-BE32-E72D297353CC}">
                <c16:uniqueId val="{00000003-3A57-4B30-9A37-754A141847F8}"/>
              </c:ext>
            </c:extLst>
          </c:dPt>
          <c:dLbls>
            <c:dLbl>
              <c:idx val="7"/>
              <c:layout>
                <c:manualLayout>
                  <c:x val="-0.12870504235517044"/>
                  <c:y val="-9.101463955355096E-3"/>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fld id="{DF7FBD29-EF58-4489-91BF-A15D2A608442}" type="VALUE">
                      <a:rPr lang="en-US" sz="1400" b="1">
                        <a:solidFill>
                          <a:schemeClr val="accent2"/>
                        </a:solidFill>
                      </a:rPr>
                      <a:pPr>
                        <a:defRPr sz="1400" b="1">
                          <a:solidFill>
                            <a:schemeClr val="accent1"/>
                          </a:solidFill>
                        </a:defRPr>
                      </a:pPr>
                      <a:t>[ARVO]</a:t>
                    </a:fld>
                    <a:endParaRPr lang="fi-FI"/>
                  </a:p>
                </c:rich>
              </c:tx>
              <c:spPr>
                <a:noFill/>
                <a:ln>
                  <a:solidFill>
                    <a:srgbClr val="F277C6"/>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A57-4B30-9A37-754A141847F8}"/>
                </c:ext>
              </c:extLst>
            </c:dLbl>
            <c:dLbl>
              <c:idx val="8"/>
              <c:layout>
                <c:manualLayout>
                  <c:x val="-0.1820707526987502"/>
                  <c:y val="4.7779221783160248E-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7-4B30-9A37-754A141847F8}"/>
                </c:ext>
              </c:extLst>
            </c:dLbl>
            <c:dLbl>
              <c:idx val="9"/>
              <c:layout>
                <c:manualLayout>
                  <c:x val="-0.17265352158073238"/>
                  <c:y val="-3.14960629921248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57-4B30-9A37-754A141847F8}"/>
                </c:ext>
              </c:extLst>
            </c:dLbl>
            <c:dLbl>
              <c:idx val="10"/>
              <c:layout>
                <c:manualLayout>
                  <c:x val="-0.19462739042665131"/>
                  <c:y val="9.10241953979064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57-4B30-9A37-754A141847F8}"/>
                </c:ext>
              </c:extLst>
            </c:dLbl>
            <c:dLbl>
              <c:idx val="11"/>
              <c:layout>
                <c:manualLayout>
                  <c:x val="-0.19776654985862649"/>
                  <c:y val="3.034458374741992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7-4B30-9A37-754A141847F8}"/>
                </c:ext>
              </c:extLst>
            </c:dLbl>
            <c:dLbl>
              <c:idx val="12"/>
              <c:layout>
                <c:manualLayout>
                  <c:x val="-0.20090570929060186"/>
                  <c:y val="-2.9176381775093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7-4B30-9A37-754A141847F8}"/>
                </c:ext>
              </c:extLst>
            </c:dLbl>
            <c:dLbl>
              <c:idx val="13"/>
              <c:layout>
                <c:manualLayout>
                  <c:x val="-0.23229730361035467"/>
                  <c:y val="6.47289006956665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7-4B30-9A37-754A141847F8}"/>
                </c:ext>
              </c:extLst>
            </c:dLbl>
            <c:dLbl>
              <c:idx val="14"/>
              <c:layout>
                <c:manualLayout>
                  <c:x val="-0.5399344335881161"/>
                  <c:y val="-6.03762135922307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7-4B30-9A37-754A141847F8}"/>
                </c:ext>
              </c:extLst>
            </c:dLbl>
            <c:dLbl>
              <c:idx val="15"/>
              <c:layout>
                <c:manualLayout>
                  <c:x val="-0.2542719139899976"/>
                  <c:y val="1.154909324039734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57-4B30-9A37-754A141847F8}"/>
                </c:ext>
              </c:extLst>
            </c:dLbl>
            <c:dLbl>
              <c:idx val="16"/>
              <c:layout>
                <c:manualLayout>
                  <c:x val="-0.50226550911604484"/>
                  <c:y val="9.44936726441573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57-4B30-9A37-754A141847F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'001_115h_2020'!$A$5:$A$21</c:f>
              <c:strCache>
                <c:ptCount val="15"/>
                <c:pt idx="0">
                  <c:v>Espoo</c:v>
                </c:pt>
                <c:pt idx="1">
                  <c:v>Turku</c:v>
                </c:pt>
                <c:pt idx="2">
                  <c:v>Tampere</c:v>
                </c:pt>
                <c:pt idx="3">
                  <c:v>Helsinki</c:v>
                </c:pt>
                <c:pt idx="4">
                  <c:v>Vaasa</c:v>
                </c:pt>
                <c:pt idx="5">
                  <c:v>Oulu</c:v>
                </c:pt>
                <c:pt idx="6">
                  <c:v>Hämeenlinna</c:v>
                </c:pt>
                <c:pt idx="7">
                  <c:v>Kuopio</c:v>
                </c:pt>
                <c:pt idx="8">
                  <c:v>KOKO MAA</c:v>
                </c:pt>
                <c:pt idx="9">
                  <c:v>Joensuu</c:v>
                </c:pt>
                <c:pt idx="10">
                  <c:v>Pori</c:v>
                </c:pt>
                <c:pt idx="11">
                  <c:v>Lappeenranta</c:v>
                </c:pt>
                <c:pt idx="12">
                  <c:v>Jyväskylä</c:v>
                </c:pt>
                <c:pt idx="13">
                  <c:v>Lahti</c:v>
                </c:pt>
                <c:pt idx="14">
                  <c:v>Kouvola</c:v>
                </c:pt>
              </c:strCache>
            </c:strRef>
          </c:cat>
          <c:val>
            <c:numRef>
              <c:f>'001_115h_2020'!$R$5:$R$21</c:f>
              <c:numCache>
                <c:formatCode>0.0\ %</c:formatCode>
                <c:ptCount val="15"/>
                <c:pt idx="0">
                  <c:v>2.0068544753519567E-2</c:v>
                </c:pt>
                <c:pt idx="1">
                  <c:v>1.4892867734282325E-2</c:v>
                </c:pt>
                <c:pt idx="2">
                  <c:v>1.0229599298040362E-2</c:v>
                </c:pt>
                <c:pt idx="3">
                  <c:v>9.7202498957205587E-3</c:v>
                </c:pt>
                <c:pt idx="4">
                  <c:v>9.2313246177251739E-3</c:v>
                </c:pt>
                <c:pt idx="5">
                  <c:v>4.2479401594516667E-3</c:v>
                </c:pt>
                <c:pt idx="6">
                  <c:v>1.6370032391766222E-3</c:v>
                </c:pt>
                <c:pt idx="7">
                  <c:v>-1.8050215700077615E-4</c:v>
                </c:pt>
                <c:pt idx="8">
                  <c:v>-2.5512182964810269E-3</c:v>
                </c:pt>
                <c:pt idx="9">
                  <c:v>-2.9616675598679943E-3</c:v>
                </c:pt>
                <c:pt idx="10">
                  <c:v>-3.9464208555379521E-3</c:v>
                </c:pt>
                <c:pt idx="11">
                  <c:v>-4.1265041265041262E-3</c:v>
                </c:pt>
                <c:pt idx="12">
                  <c:v>-4.1597709889520064E-3</c:v>
                </c:pt>
                <c:pt idx="13">
                  <c:v>-6.3168501007595723E-3</c:v>
                </c:pt>
                <c:pt idx="14">
                  <c:v>-2.982996917569852E-2</c:v>
                </c:pt>
              </c:numCache>
            </c:numRef>
          </c:val>
          <c:extLst>
            <c:ext xmlns:c16="http://schemas.microsoft.com/office/drawing/2014/chart" uri="{C3380CC4-5D6E-409C-BE32-E72D297353CC}">
              <c16:uniqueId val="{00000001-3A57-4B30-9A37-754A141847F8}"/>
            </c:ext>
          </c:extLst>
        </c:ser>
        <c:dLbls>
          <c:showLegendKey val="0"/>
          <c:showVal val="0"/>
          <c:showCatName val="0"/>
          <c:showSerName val="0"/>
          <c:showPercent val="0"/>
          <c:showBubbleSize val="0"/>
        </c:dLbls>
        <c:gapWidth val="53"/>
        <c:axId val="892589904"/>
        <c:axId val="892593512"/>
      </c:barChart>
      <c:catAx>
        <c:axId val="892589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i-FI"/>
          </a:p>
        </c:txPr>
        <c:crossAx val="892593512"/>
        <c:crosses val="autoZero"/>
        <c:auto val="1"/>
        <c:lblAlgn val="ctr"/>
        <c:lblOffset val="1000"/>
        <c:tickMarkSkip val="10"/>
        <c:noMultiLvlLbl val="0"/>
      </c:catAx>
      <c:valAx>
        <c:axId val="892593512"/>
        <c:scaling>
          <c:orientation val="minMax"/>
        </c:scaling>
        <c:delete val="1"/>
        <c:axPos val="t"/>
        <c:numFmt formatCode="0.0\ %" sourceLinked="1"/>
        <c:majorTickMark val="none"/>
        <c:minorTickMark val="none"/>
        <c:tickLblPos val="nextTo"/>
        <c:crossAx val="89258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277C6"/>
      </a:solidFill>
    </a:ln>
    <a:effectLst/>
  </c:spPr>
  <c:txPr>
    <a:bodyPr/>
    <a:lstStyle/>
    <a:p>
      <a:pPr>
        <a:defRPr/>
      </a:pPr>
      <a:endParaRPr lang="fi-FI"/>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66445468610996"/>
          <c:y val="0.12532629304108922"/>
          <c:w val="0.7236500337308247"/>
          <c:h val="0.82730009914832126"/>
        </c:manualLayout>
      </c:layout>
      <c:barChart>
        <c:barDir val="bar"/>
        <c:grouping val="clustered"/>
        <c:varyColors val="0"/>
        <c:ser>
          <c:idx val="0"/>
          <c:order val="0"/>
          <c:spPr>
            <a:solidFill>
              <a:srgbClr val="FFFFFF">
                <a:lumMod val="75000"/>
              </a:srgbClr>
            </a:solidFill>
            <a:ln>
              <a:noFill/>
            </a:ln>
            <a:effectLst/>
          </c:spPr>
          <c:invertIfNegative val="0"/>
          <c:dPt>
            <c:idx val="6"/>
            <c:invertIfNegative val="0"/>
            <c:bubble3D val="0"/>
            <c:spPr>
              <a:solidFill>
                <a:srgbClr val="F277C6"/>
              </a:solidFill>
              <a:ln>
                <a:noFill/>
              </a:ln>
              <a:effectLst/>
            </c:spPr>
            <c:extLst>
              <c:ext xmlns:c16="http://schemas.microsoft.com/office/drawing/2014/chart" uri="{C3380CC4-5D6E-409C-BE32-E72D297353CC}">
                <c16:uniqueId val="{00000007-E557-48B4-8547-B319F19FE511}"/>
              </c:ext>
            </c:extLst>
          </c:dPt>
          <c:dPt>
            <c:idx val="8"/>
            <c:invertIfNegative val="0"/>
            <c:bubble3D val="0"/>
            <c:spPr>
              <a:solidFill>
                <a:srgbClr val="000000"/>
              </a:solidFill>
              <a:ln>
                <a:noFill/>
              </a:ln>
              <a:effectLst/>
            </c:spPr>
            <c:extLst>
              <c:ext xmlns:c16="http://schemas.microsoft.com/office/drawing/2014/chart" uri="{C3380CC4-5D6E-409C-BE32-E72D297353CC}">
                <c16:uniqueId val="{00000006-E557-48B4-8547-B319F19FE511}"/>
              </c:ext>
            </c:extLst>
          </c:dPt>
          <c:dLbls>
            <c:dLbl>
              <c:idx val="10"/>
              <c:layout>
                <c:manualLayout>
                  <c:x val="-0.15373248220227601"/>
                  <c:y val="8.591972605763932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57-48B4-8547-B319F19FE511}"/>
                </c:ext>
              </c:extLst>
            </c:dLbl>
            <c:dLbl>
              <c:idx val="11"/>
              <c:layout>
                <c:manualLayout>
                  <c:x val="-0.17738363331031856"/>
                  <c:y val="8.591972605763932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57-48B4-8547-B319F19FE511}"/>
                </c:ext>
              </c:extLst>
            </c:dLbl>
            <c:dLbl>
              <c:idx val="12"/>
              <c:layout>
                <c:manualLayout>
                  <c:x val="-0.19862648180066139"/>
                  <c:y val="3.03421947863313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57-48B4-8547-B319F19FE511}"/>
                </c:ext>
              </c:extLst>
            </c:dLbl>
            <c:dLbl>
              <c:idx val="13"/>
              <c:layout>
                <c:manualLayout>
                  <c:x val="-0.21727852674057122"/>
                  <c:y val="2.713859796652744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57-48B4-8547-B319F19FE511}"/>
                </c:ext>
              </c:extLst>
            </c:dLbl>
            <c:dLbl>
              <c:idx val="14"/>
              <c:layout>
                <c:manualLayout>
                  <c:x val="-0.35046663481367357"/>
                  <c:y val="4.777922178316024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57-48B4-8547-B319F19FE511}"/>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'[Kaavio Microsoft PowerPoint -sovelluksessa]001_115h_2020 (2)'!$A$5:$A$21</c:f>
              <c:strCache>
                <c:ptCount val="15"/>
                <c:pt idx="0">
                  <c:v>Tampere</c:v>
                </c:pt>
                <c:pt idx="1">
                  <c:v>Oulu</c:v>
                </c:pt>
                <c:pt idx="2">
                  <c:v>Turku</c:v>
                </c:pt>
                <c:pt idx="3">
                  <c:v>Espoo</c:v>
                </c:pt>
                <c:pt idx="4">
                  <c:v>Helsinki</c:v>
                </c:pt>
                <c:pt idx="5">
                  <c:v>Jyväskylä</c:v>
                </c:pt>
                <c:pt idx="6">
                  <c:v>Kuopio</c:v>
                </c:pt>
                <c:pt idx="7">
                  <c:v>Joensuu</c:v>
                </c:pt>
                <c:pt idx="8">
                  <c:v>KOKO MAA</c:v>
                </c:pt>
                <c:pt idx="9">
                  <c:v>Vaasa</c:v>
                </c:pt>
                <c:pt idx="10">
                  <c:v>Lahti</c:v>
                </c:pt>
                <c:pt idx="11">
                  <c:v>Lappeenranta</c:v>
                </c:pt>
                <c:pt idx="12">
                  <c:v>Hämeenlinna</c:v>
                </c:pt>
                <c:pt idx="13">
                  <c:v>Pori</c:v>
                </c:pt>
                <c:pt idx="14">
                  <c:v>Kouvola</c:v>
                </c:pt>
              </c:strCache>
            </c:strRef>
          </c:cat>
          <c:val>
            <c:numRef>
              <c:f>'[Kaavio Microsoft PowerPoint -sovelluksessa]001_115h_2020 (2)'!$V$5:$V$21</c:f>
              <c:numCache>
                <c:formatCode>0.0\ %</c:formatCode>
                <c:ptCount val="15"/>
                <c:pt idx="0">
                  <c:v>0.18337473233404711</c:v>
                </c:pt>
                <c:pt idx="1">
                  <c:v>0.1640738361997193</c:v>
                </c:pt>
                <c:pt idx="2">
                  <c:v>0.1503135471266058</c:v>
                </c:pt>
                <c:pt idx="3">
                  <c:v>0.14849434913137127</c:v>
                </c:pt>
                <c:pt idx="4">
                  <c:v>0.12814511103780155</c:v>
                </c:pt>
                <c:pt idx="5">
                  <c:v>0.11427713456341129</c:v>
                </c:pt>
                <c:pt idx="6">
                  <c:v>7.3552213349872081E-2</c:v>
                </c:pt>
                <c:pt idx="7">
                  <c:v>6.2330949089379098E-2</c:v>
                </c:pt>
                <c:pt idx="8">
                  <c:v>5.0228717180963535E-2</c:v>
                </c:pt>
                <c:pt idx="9">
                  <c:v>3.4410761952586091E-2</c:v>
                </c:pt>
                <c:pt idx="10">
                  <c:v>-2.8195305967682344E-3</c:v>
                </c:pt>
                <c:pt idx="11">
                  <c:v>-1.8624864193698586E-2</c:v>
                </c:pt>
                <c:pt idx="12">
                  <c:v>-2.8511587054928723E-2</c:v>
                </c:pt>
                <c:pt idx="13">
                  <c:v>-3.7387600567912918E-2</c:v>
                </c:pt>
                <c:pt idx="14">
                  <c:v>-0.101648098701777</c:v>
                </c:pt>
              </c:numCache>
            </c:numRef>
          </c:val>
          <c:extLst>
            <c:ext xmlns:c16="http://schemas.microsoft.com/office/drawing/2014/chart" uri="{C3380CC4-5D6E-409C-BE32-E72D297353CC}">
              <c16:uniqueId val="{00000005-E557-48B4-8547-B319F19FE511}"/>
            </c:ext>
          </c:extLst>
        </c:ser>
        <c:dLbls>
          <c:showLegendKey val="0"/>
          <c:showVal val="0"/>
          <c:showCatName val="0"/>
          <c:showSerName val="0"/>
          <c:showPercent val="0"/>
          <c:showBubbleSize val="0"/>
        </c:dLbls>
        <c:gapWidth val="53"/>
        <c:axId val="892589904"/>
        <c:axId val="892593512"/>
      </c:barChart>
      <c:catAx>
        <c:axId val="892589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orbel" panose="020B0503020204020204" pitchFamily="34" charset="0"/>
                <a:ea typeface="+mn-ea"/>
                <a:cs typeface="+mn-cs"/>
              </a:defRPr>
            </a:pPr>
            <a:endParaRPr lang="fi-FI"/>
          </a:p>
        </c:txPr>
        <c:crossAx val="892593512"/>
        <c:crosses val="autoZero"/>
        <c:auto val="1"/>
        <c:lblAlgn val="ctr"/>
        <c:lblOffset val="0"/>
        <c:tickMarkSkip val="10"/>
        <c:noMultiLvlLbl val="0"/>
      </c:catAx>
      <c:valAx>
        <c:axId val="892593512"/>
        <c:scaling>
          <c:orientation val="minMax"/>
        </c:scaling>
        <c:delete val="1"/>
        <c:axPos val="t"/>
        <c:numFmt formatCode="0.0\ %" sourceLinked="1"/>
        <c:majorTickMark val="none"/>
        <c:minorTickMark val="none"/>
        <c:tickLblPos val="nextTo"/>
        <c:crossAx val="89258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277C6"/>
      </a:solidFill>
    </a:ln>
    <a:effectLst/>
  </c:spPr>
  <c:txPr>
    <a:bodyPr/>
    <a:lstStyle/>
    <a:p>
      <a:pPr>
        <a:defRPr sz="1400">
          <a:solidFill>
            <a:sysClr val="windowText" lastClr="000000"/>
          </a:solidFill>
          <a:latin typeface="Corbel" panose="020B0503020204020204" pitchFamily="34" charset="0"/>
        </a:defRPr>
      </a:pPr>
      <a:endParaRPr lang="fi-FI"/>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Corbel" panose="020B0503020204020204" pitchFamily="34" charset="0"/>
                <a:ea typeface="+mn-ea"/>
                <a:cs typeface="+mn-cs"/>
              </a:defRPr>
            </a:pPr>
            <a:r>
              <a:rPr lang="en-US" dirty="0" err="1"/>
              <a:t>Maksuunpannut</a:t>
            </a:r>
            <a:r>
              <a:rPr lang="en-US" dirty="0"/>
              <a:t> </a:t>
            </a:r>
            <a:r>
              <a:rPr lang="en-US" dirty="0" err="1"/>
              <a:t>verot</a:t>
            </a:r>
            <a:r>
              <a:rPr lang="en-US" dirty="0"/>
              <a:t>, 1000 €,  2022, TOP 20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orbel" panose="020B0503020204020204" pitchFamily="34" charset="0"/>
              <a:ea typeface="+mn-ea"/>
              <a:cs typeface="+mn-cs"/>
            </a:defRPr>
          </a:pPr>
          <a:endParaRPr lang="fi-FI"/>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'Maksuunpannut verot'!$A$3:$A$22</c:f>
              <c:strCache>
                <c:ptCount val="20"/>
                <c:pt idx="0">
                  <c:v>Servica Oy</c:v>
                </c:pt>
                <c:pt idx="1">
                  <c:v>LähiTapiola Savo Keskinäinen Vakuutusyhtiö</c:v>
                </c:pt>
                <c:pt idx="2">
                  <c:v>Jätekukko Oy</c:v>
                </c:pt>
                <c:pt idx="3">
                  <c:v>Invest Saarelainen Oy</c:v>
                </c:pt>
                <c:pt idx="4">
                  <c:v>45 Invest Oy</c:v>
                </c:pt>
                <c:pt idx="5">
                  <c:v>Savon Media Oy</c:v>
                </c:pt>
                <c:pt idx="6">
                  <c:v>Istekki Oy</c:v>
                </c:pt>
                <c:pt idx="7">
                  <c:v>Charles River Discovery Research Services Finland Oy</c:v>
                </c:pt>
                <c:pt idx="8">
                  <c:v>Leijona Catering Oy</c:v>
                </c:pt>
                <c:pt idx="9">
                  <c:v>Satucon Oy</c:v>
                </c:pt>
                <c:pt idx="10">
                  <c:v>Lujatalo Oy</c:v>
                </c:pt>
                <c:pt idx="11">
                  <c:v>ER-Saha Oy</c:v>
                </c:pt>
                <c:pt idx="12">
                  <c:v>Jakelusepät Oy</c:v>
                </c:pt>
                <c:pt idx="13">
                  <c:v>Cartera Oy</c:v>
                </c:pt>
                <c:pt idx="14">
                  <c:v>Kuopion Energia Oy</c:v>
                </c:pt>
                <c:pt idx="15">
                  <c:v>Atria Suomi Oy</c:v>
                </c:pt>
                <c:pt idx="16">
                  <c:v>Pohjois-Savon Osuuspankki</c:v>
                </c:pt>
                <c:pt idx="17">
                  <c:v>Osuuskauppa Peeässä</c:v>
                </c:pt>
                <c:pt idx="18">
                  <c:v>Mondi Finland Services Oy</c:v>
                </c:pt>
                <c:pt idx="19">
                  <c:v>Atria Oyj</c:v>
                </c:pt>
              </c:strCache>
            </c:strRef>
          </c:cat>
          <c:val>
            <c:numRef>
              <c:f>'Maksuunpannut verot'!$D$3:$D$22</c:f>
              <c:numCache>
                <c:formatCode>0</c:formatCode>
                <c:ptCount val="20"/>
                <c:pt idx="0">
                  <c:v>570.70000000000005</c:v>
                </c:pt>
                <c:pt idx="1">
                  <c:v>581.86699999999996</c:v>
                </c:pt>
                <c:pt idx="2">
                  <c:v>587.62699999999995</c:v>
                </c:pt>
                <c:pt idx="3">
                  <c:v>703.06</c:v>
                </c:pt>
                <c:pt idx="4">
                  <c:v>743.73</c:v>
                </c:pt>
                <c:pt idx="5">
                  <c:v>795.899</c:v>
                </c:pt>
                <c:pt idx="6">
                  <c:v>858.93700000000001</c:v>
                </c:pt>
                <c:pt idx="7">
                  <c:v>1031.567</c:v>
                </c:pt>
                <c:pt idx="8">
                  <c:v>1039.3109999999999</c:v>
                </c:pt>
                <c:pt idx="9">
                  <c:v>1075.558</c:v>
                </c:pt>
                <c:pt idx="10">
                  <c:v>1087.3920000000001</c:v>
                </c:pt>
                <c:pt idx="11">
                  <c:v>1139.2719999999999</c:v>
                </c:pt>
                <c:pt idx="12">
                  <c:v>1357.287</c:v>
                </c:pt>
                <c:pt idx="13">
                  <c:v>2028.82</c:v>
                </c:pt>
                <c:pt idx="14">
                  <c:v>3262.134</c:v>
                </c:pt>
                <c:pt idx="15">
                  <c:v>3303.54</c:v>
                </c:pt>
                <c:pt idx="16">
                  <c:v>3341.5</c:v>
                </c:pt>
                <c:pt idx="17">
                  <c:v>4373.0469999999996</c:v>
                </c:pt>
                <c:pt idx="18">
                  <c:v>6834.3180000000002</c:v>
                </c:pt>
                <c:pt idx="19">
                  <c:v>9979.4320000000007</c:v>
                </c:pt>
              </c:numCache>
            </c:numRef>
          </c:val>
          <c:extLst>
            <c:ext xmlns:c16="http://schemas.microsoft.com/office/drawing/2014/chart" uri="{C3380CC4-5D6E-409C-BE32-E72D297353CC}">
              <c16:uniqueId val="{00000000-156B-4370-A11F-B18901014893}"/>
            </c:ext>
          </c:extLst>
        </c:ser>
        <c:dLbls>
          <c:showLegendKey val="0"/>
          <c:showVal val="0"/>
          <c:showCatName val="0"/>
          <c:showSerName val="0"/>
          <c:showPercent val="0"/>
          <c:showBubbleSize val="0"/>
        </c:dLbls>
        <c:gapWidth val="122"/>
        <c:axId val="1045472496"/>
        <c:axId val="1045461336"/>
      </c:barChart>
      <c:catAx>
        <c:axId val="104547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orbel" panose="020B0503020204020204" pitchFamily="34" charset="0"/>
                <a:ea typeface="+mn-ea"/>
                <a:cs typeface="+mn-cs"/>
              </a:defRPr>
            </a:pPr>
            <a:endParaRPr lang="fi-FI"/>
          </a:p>
        </c:txPr>
        <c:crossAx val="1045461336"/>
        <c:crosses val="autoZero"/>
        <c:auto val="1"/>
        <c:lblAlgn val="ctr"/>
        <c:lblOffset val="100"/>
        <c:noMultiLvlLbl val="0"/>
      </c:catAx>
      <c:valAx>
        <c:axId val="104546133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4547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lumMod val="85000"/>
        </a:srgbClr>
      </a:solidFill>
    </a:ln>
    <a:effectLst/>
  </c:spPr>
  <c:txPr>
    <a:bodyPr/>
    <a:lstStyle/>
    <a:p>
      <a:pPr>
        <a:defRPr>
          <a:solidFill>
            <a:sysClr val="windowText" lastClr="000000"/>
          </a:solidFill>
          <a:latin typeface="Corbel" panose="020B0503020204020204" pitchFamily="34" charset="0"/>
        </a:defRPr>
      </a:pPr>
      <a:endParaRPr lang="fi-FI"/>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orbel" panose="020B0503020204020204" pitchFamily="34" charset="0"/>
                <a:ea typeface="+mn-ea"/>
                <a:cs typeface="+mn-cs"/>
              </a:defRPr>
            </a:pPr>
            <a:r>
              <a:rPr lang="en-US"/>
              <a:t>Verotettava tulo, M€, 2022, TOP20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orbel" panose="020B0503020204020204" pitchFamily="34" charset="0"/>
              <a:ea typeface="+mn-ea"/>
              <a:cs typeface="+mn-cs"/>
            </a:defRPr>
          </a:pPr>
          <a:endParaRPr lang="fi-FI"/>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'Verotettava tulo'!$A$3:$A$22</c:f>
              <c:strCache>
                <c:ptCount val="20"/>
                <c:pt idx="0">
                  <c:v>Servica Oy</c:v>
                </c:pt>
                <c:pt idx="1">
                  <c:v>LähiTapiola Savo Keskinäinen Vakuutusyhtiö</c:v>
                </c:pt>
                <c:pt idx="2">
                  <c:v>Jätekukko Oy</c:v>
                </c:pt>
                <c:pt idx="3">
                  <c:v>Invest Saarelainen Oy</c:v>
                </c:pt>
                <c:pt idx="4">
                  <c:v>45 Invest Oy</c:v>
                </c:pt>
                <c:pt idx="5">
                  <c:v>Savon Media Oy</c:v>
                </c:pt>
                <c:pt idx="6">
                  <c:v>Istekki Oy</c:v>
                </c:pt>
                <c:pt idx="7">
                  <c:v>Charles River Discovery Research Services Finland Oy</c:v>
                </c:pt>
                <c:pt idx="8">
                  <c:v>Leijona Catering Oy</c:v>
                </c:pt>
                <c:pt idx="9">
                  <c:v>Satucon Oy</c:v>
                </c:pt>
                <c:pt idx="10">
                  <c:v>Lujatalo Oy</c:v>
                </c:pt>
                <c:pt idx="11">
                  <c:v>ER-Saha Oy</c:v>
                </c:pt>
                <c:pt idx="12">
                  <c:v>Jakelusepät Oy</c:v>
                </c:pt>
                <c:pt idx="13">
                  <c:v>Cartera Oy</c:v>
                </c:pt>
                <c:pt idx="14">
                  <c:v>Kuopion Energia Oy</c:v>
                </c:pt>
                <c:pt idx="15">
                  <c:v>Atria Suomi Oy</c:v>
                </c:pt>
                <c:pt idx="16">
                  <c:v>Pohjois-Savon Osuuspankki</c:v>
                </c:pt>
                <c:pt idx="17">
                  <c:v>Osuuskauppa Peeässä</c:v>
                </c:pt>
                <c:pt idx="18">
                  <c:v>Mondi Finland Services Oy</c:v>
                </c:pt>
                <c:pt idx="19">
                  <c:v>Atria Oyj</c:v>
                </c:pt>
              </c:strCache>
            </c:strRef>
          </c:cat>
          <c:val>
            <c:numRef>
              <c:f>'Verotettava tulo'!$C$3:$C$22</c:f>
              <c:numCache>
                <c:formatCode>0.0</c:formatCode>
                <c:ptCount val="20"/>
                <c:pt idx="0">
                  <c:v>2.843499</c:v>
                </c:pt>
                <c:pt idx="1">
                  <c:v>2.8943340000000002</c:v>
                </c:pt>
                <c:pt idx="2">
                  <c:v>2.923133</c:v>
                </c:pt>
                <c:pt idx="3">
                  <c:v>3.5003000000000002</c:v>
                </c:pt>
                <c:pt idx="4">
                  <c:v>3.703649</c:v>
                </c:pt>
                <c:pt idx="5">
                  <c:v>3.9644970000000002</c:v>
                </c:pt>
                <c:pt idx="6">
                  <c:v>4.2764769999999999</c:v>
                </c:pt>
                <c:pt idx="7">
                  <c:v>5.142836</c:v>
                </c:pt>
                <c:pt idx="8">
                  <c:v>5.1815530000000001</c:v>
                </c:pt>
                <c:pt idx="9">
                  <c:v>5.3627919999999998</c:v>
                </c:pt>
                <c:pt idx="10">
                  <c:v>5.4219609999999996</c:v>
                </c:pt>
                <c:pt idx="11">
                  <c:v>5.6813589999999996</c:v>
                </c:pt>
                <c:pt idx="12">
                  <c:v>6.7714369999999997</c:v>
                </c:pt>
                <c:pt idx="13">
                  <c:v>10.129099</c:v>
                </c:pt>
                <c:pt idx="14">
                  <c:v>16.295667999999999</c:v>
                </c:pt>
                <c:pt idx="15">
                  <c:v>16.502700999999998</c:v>
                </c:pt>
                <c:pt idx="16">
                  <c:v>16.692250000000001</c:v>
                </c:pt>
                <c:pt idx="17">
                  <c:v>21.850235999999999</c:v>
                </c:pt>
                <c:pt idx="18">
                  <c:v>34.156592000000003</c:v>
                </c:pt>
                <c:pt idx="19">
                  <c:v>49.882159000000001</c:v>
                </c:pt>
              </c:numCache>
            </c:numRef>
          </c:val>
          <c:extLst>
            <c:ext xmlns:c16="http://schemas.microsoft.com/office/drawing/2014/chart" uri="{C3380CC4-5D6E-409C-BE32-E72D297353CC}">
              <c16:uniqueId val="{00000000-76B7-41AE-9A24-63E8706DF816}"/>
            </c:ext>
          </c:extLst>
        </c:ser>
        <c:dLbls>
          <c:showLegendKey val="0"/>
          <c:showVal val="0"/>
          <c:showCatName val="0"/>
          <c:showSerName val="0"/>
          <c:showPercent val="0"/>
          <c:showBubbleSize val="0"/>
        </c:dLbls>
        <c:gapWidth val="123"/>
        <c:axId val="1045472496"/>
        <c:axId val="1045461336"/>
      </c:barChart>
      <c:catAx>
        <c:axId val="104547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Corbel" panose="020B0503020204020204" pitchFamily="34" charset="0"/>
                <a:ea typeface="+mn-ea"/>
                <a:cs typeface="+mn-cs"/>
              </a:defRPr>
            </a:pPr>
            <a:endParaRPr lang="fi-FI"/>
          </a:p>
        </c:txPr>
        <c:crossAx val="1045461336"/>
        <c:crosses val="autoZero"/>
        <c:auto val="1"/>
        <c:lblAlgn val="ctr"/>
        <c:lblOffset val="100"/>
        <c:noMultiLvlLbl val="0"/>
      </c:catAx>
      <c:valAx>
        <c:axId val="1045461336"/>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04547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chemeClr val="bg1">
          <a:lumMod val="85000"/>
        </a:schemeClr>
      </a:solidFill>
    </a:ln>
    <a:effectLst/>
  </c:spPr>
  <c:txPr>
    <a:bodyPr/>
    <a:lstStyle/>
    <a:p>
      <a:pPr>
        <a:defRPr>
          <a:solidFill>
            <a:sysClr val="windowText" lastClr="000000"/>
          </a:solidFill>
          <a:latin typeface="Corbel" panose="020B0503020204020204" pitchFamily="34" charset="0"/>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cap="none" spc="150" baseline="0">
                <a:solidFill>
                  <a:schemeClr val="tx1"/>
                </a:solidFill>
                <a:latin typeface="Corbel" panose="020B0503020204020204" pitchFamily="34" charset="0"/>
                <a:ea typeface="+mn-ea"/>
                <a:cs typeface="+mn-cs"/>
              </a:defRPr>
            </a:pPr>
            <a:r>
              <a:rPr lang="fi-FI" cap="none" baseline="0" dirty="0">
                <a:solidFill>
                  <a:schemeClr val="tx1"/>
                </a:solidFill>
              </a:rPr>
              <a:t>Liikevaihto, trendi</a:t>
            </a:r>
          </a:p>
        </c:rich>
      </c:tx>
      <c:layout>
        <c:manualLayout>
          <c:xMode val="edge"/>
          <c:yMode val="edge"/>
          <c:x val="0.21442639028043597"/>
          <c:y val="3.5334348280361617E-2"/>
        </c:manualLayout>
      </c:layout>
      <c:overlay val="1"/>
      <c:spPr>
        <a:noFill/>
        <a:ln>
          <a:noFill/>
        </a:ln>
        <a:effectLst/>
      </c:spPr>
      <c:txPr>
        <a:bodyPr rot="0" spcFirstLastPara="1" vertOverflow="ellipsis" vert="horz" wrap="square" anchor="ctr" anchorCtr="1"/>
        <a:lstStyle/>
        <a:p>
          <a:pPr>
            <a:defRPr sz="1440" b="1" i="0" u="none" strike="noStrike" kern="1200" cap="none" spc="150" baseline="0">
              <a:solidFill>
                <a:schemeClr val="tx1"/>
              </a:solidFill>
              <a:latin typeface="Corbel" panose="020B0503020204020204" pitchFamily="34" charset="0"/>
              <a:ea typeface="+mn-ea"/>
              <a:cs typeface="+mn-cs"/>
            </a:defRPr>
          </a:pPr>
          <a:endParaRPr lang="fi-FI"/>
        </a:p>
      </c:txPr>
    </c:title>
    <c:autoTitleDeleted val="0"/>
    <c:plotArea>
      <c:layout>
        <c:manualLayout>
          <c:layoutTarget val="inner"/>
          <c:xMode val="edge"/>
          <c:yMode val="edge"/>
          <c:x val="9.4495807829594103E-2"/>
          <c:y val="0.16418102371323723"/>
          <c:w val="0.80064530696586544"/>
          <c:h val="0.71385516859999698"/>
        </c:manualLayout>
      </c:layout>
      <c:lineChart>
        <c:grouping val="standard"/>
        <c:varyColors val="0"/>
        <c:ser>
          <c:idx val="0"/>
          <c:order val="0"/>
          <c:tx>
            <c:strRef>
              <c:f>trendit!$E$6</c:f>
              <c:strCache>
                <c:ptCount val="1"/>
                <c:pt idx="0">
                  <c:v>Koko maa</c:v>
                </c:pt>
              </c:strCache>
            </c:strRef>
          </c:tx>
          <c:spPr>
            <a:ln w="38100" cap="flat" cmpd="sng" algn="ctr">
              <a:solidFill>
                <a:srgbClr val="E56954"/>
              </a:solidFill>
              <a:prstDash val="sysDot"/>
              <a:miter lim="800000"/>
            </a:ln>
            <a:effectLst/>
          </c:spPr>
          <c:marker>
            <c:symbol val="none"/>
          </c:marker>
          <c:dLbls>
            <c:dLbl>
              <c:idx val="148"/>
              <c:layout>
                <c:manualLayout>
                  <c:x val="0"/>
                  <c:y val="-2.0567276248885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BA-4045-AE1F-DA9A9D1337FD}"/>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orbel" panose="020B0503020204020204" pitchFamily="34" charset="0"/>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trendit!$B$127:$B$227</c:f>
              <c:strCache>
                <c:ptCount val="97"/>
                <c:pt idx="0">
                  <c:v>2015</c:v>
                </c:pt>
                <c:pt idx="12">
                  <c:v>2016</c:v>
                </c:pt>
                <c:pt idx="24">
                  <c:v>2017</c:v>
                </c:pt>
                <c:pt idx="36">
                  <c:v>2018</c:v>
                </c:pt>
                <c:pt idx="48">
                  <c:v>2019</c:v>
                </c:pt>
                <c:pt idx="60">
                  <c:v>2020</c:v>
                </c:pt>
                <c:pt idx="72">
                  <c:v>2021</c:v>
                </c:pt>
                <c:pt idx="84">
                  <c:v>2022</c:v>
                </c:pt>
                <c:pt idx="96">
                  <c:v>2023</c:v>
                </c:pt>
              </c:strCache>
            </c:strRef>
          </c:cat>
          <c:val>
            <c:numRef>
              <c:f>trendit!$E$127:$E$227</c:f>
              <c:numCache>
                <c:formatCode>#\ ##0.0</c:formatCode>
                <c:ptCount val="101"/>
                <c:pt idx="0">
                  <c:v>100.3</c:v>
                </c:pt>
                <c:pt idx="1">
                  <c:v>100.3</c:v>
                </c:pt>
                <c:pt idx="2">
                  <c:v>100.3</c:v>
                </c:pt>
                <c:pt idx="3">
                  <c:v>100.2</c:v>
                </c:pt>
                <c:pt idx="4">
                  <c:v>100.1</c:v>
                </c:pt>
                <c:pt idx="5">
                  <c:v>100</c:v>
                </c:pt>
                <c:pt idx="6">
                  <c:v>99.9</c:v>
                </c:pt>
                <c:pt idx="7">
                  <c:v>99.8</c:v>
                </c:pt>
                <c:pt idx="8">
                  <c:v>99.7</c:v>
                </c:pt>
                <c:pt idx="9">
                  <c:v>99.7</c:v>
                </c:pt>
                <c:pt idx="10" formatCode="0.0">
                  <c:v>99.8</c:v>
                </c:pt>
                <c:pt idx="11" formatCode="0.0">
                  <c:v>99.9</c:v>
                </c:pt>
                <c:pt idx="12" formatCode="0.0">
                  <c:v>100</c:v>
                </c:pt>
                <c:pt idx="13" formatCode="0.0">
                  <c:v>100.2</c:v>
                </c:pt>
                <c:pt idx="14" formatCode="0.0">
                  <c:v>100.5</c:v>
                </c:pt>
                <c:pt idx="15" formatCode="0.0">
                  <c:v>100.8</c:v>
                </c:pt>
                <c:pt idx="16" formatCode="0.0">
                  <c:v>101.1</c:v>
                </c:pt>
                <c:pt idx="17" formatCode="0.0">
                  <c:v>101.6</c:v>
                </c:pt>
                <c:pt idx="18" formatCode="0.0">
                  <c:v>102</c:v>
                </c:pt>
                <c:pt idx="19" formatCode="0.0">
                  <c:v>102.6</c:v>
                </c:pt>
                <c:pt idx="20" formatCode="0.0">
                  <c:v>103.1</c:v>
                </c:pt>
                <c:pt idx="21" formatCode="0.0">
                  <c:v>103.7</c:v>
                </c:pt>
                <c:pt idx="22" formatCode="0.0">
                  <c:v>104.3</c:v>
                </c:pt>
                <c:pt idx="23" formatCode="0.0">
                  <c:v>105</c:v>
                </c:pt>
                <c:pt idx="24" formatCode="0.0">
                  <c:v>105.6</c:v>
                </c:pt>
                <c:pt idx="25" formatCode="0.0">
                  <c:v>106.2</c:v>
                </c:pt>
                <c:pt idx="26" formatCode="0.0">
                  <c:v>106.7</c:v>
                </c:pt>
                <c:pt idx="27" formatCode="0.0">
                  <c:v>107.2</c:v>
                </c:pt>
                <c:pt idx="28" formatCode="0.0">
                  <c:v>107.8</c:v>
                </c:pt>
                <c:pt idx="29" formatCode="0.0">
                  <c:v>108.2</c:v>
                </c:pt>
                <c:pt idx="30" formatCode="0.0">
                  <c:v>108.7</c:v>
                </c:pt>
                <c:pt idx="31" formatCode="0.0">
                  <c:v>109.2</c:v>
                </c:pt>
                <c:pt idx="32" formatCode="0.0">
                  <c:v>109.7</c:v>
                </c:pt>
                <c:pt idx="33" formatCode="0.0">
                  <c:v>110.2</c:v>
                </c:pt>
                <c:pt idx="34" formatCode="0.0">
                  <c:v>110.7</c:v>
                </c:pt>
                <c:pt idx="35" formatCode="0.0">
                  <c:v>111.3</c:v>
                </c:pt>
                <c:pt idx="36" formatCode="0.0">
                  <c:v>111.8</c:v>
                </c:pt>
                <c:pt idx="37" formatCode="0.0">
                  <c:v>112.3</c:v>
                </c:pt>
                <c:pt idx="38" formatCode="0.0">
                  <c:v>112.8</c:v>
                </c:pt>
                <c:pt idx="39" formatCode="0.0">
                  <c:v>113.3</c:v>
                </c:pt>
                <c:pt idx="40" formatCode="0.0">
                  <c:v>113.8</c:v>
                </c:pt>
                <c:pt idx="41" formatCode="0.0">
                  <c:v>114.4</c:v>
                </c:pt>
                <c:pt idx="42" formatCode="0.0">
                  <c:v>114.8</c:v>
                </c:pt>
                <c:pt idx="43" formatCode="0.0">
                  <c:v>115.2</c:v>
                </c:pt>
                <c:pt idx="44" formatCode="0.0">
                  <c:v>115.6</c:v>
                </c:pt>
                <c:pt idx="45" formatCode="0.0">
                  <c:v>116.1</c:v>
                </c:pt>
                <c:pt idx="46" formatCode="0.0">
                  <c:v>116.4</c:v>
                </c:pt>
                <c:pt idx="47" formatCode="0.0">
                  <c:v>116.7</c:v>
                </c:pt>
                <c:pt idx="48" formatCode="0.0">
                  <c:v>117</c:v>
                </c:pt>
                <c:pt idx="49" formatCode="0.0">
                  <c:v>117.3</c:v>
                </c:pt>
                <c:pt idx="50" formatCode="0.0">
                  <c:v>117.7</c:v>
                </c:pt>
                <c:pt idx="51" formatCode="0.0">
                  <c:v>117.9</c:v>
                </c:pt>
                <c:pt idx="52" formatCode="0.0">
                  <c:v>118</c:v>
                </c:pt>
                <c:pt idx="53" formatCode="0.0">
                  <c:v>118</c:v>
                </c:pt>
                <c:pt idx="54" formatCode="0.0">
                  <c:v>118</c:v>
                </c:pt>
                <c:pt idx="55" formatCode="0.0">
                  <c:v>117.9</c:v>
                </c:pt>
                <c:pt idx="56" formatCode="0.0">
                  <c:v>117.9</c:v>
                </c:pt>
                <c:pt idx="57" formatCode="0.0">
                  <c:v>117.7</c:v>
                </c:pt>
                <c:pt idx="58" formatCode="0.0">
                  <c:v>117.4</c:v>
                </c:pt>
                <c:pt idx="59" formatCode="0.0">
                  <c:v>117.2</c:v>
                </c:pt>
                <c:pt idx="60" formatCode="0.0">
                  <c:v>116.7</c:v>
                </c:pt>
                <c:pt idx="61" formatCode="0.0">
                  <c:v>116.1</c:v>
                </c:pt>
                <c:pt idx="62" formatCode="0.0">
                  <c:v>115.5</c:v>
                </c:pt>
                <c:pt idx="63" formatCode="0.0">
                  <c:v>115.1</c:v>
                </c:pt>
                <c:pt idx="64" formatCode="0.0">
                  <c:v>114.8</c:v>
                </c:pt>
                <c:pt idx="65" formatCode="0.0">
                  <c:v>114.6</c:v>
                </c:pt>
                <c:pt idx="66" formatCode="0.0">
                  <c:v>114.5</c:v>
                </c:pt>
                <c:pt idx="67" formatCode="0.0">
                  <c:v>114.5</c:v>
                </c:pt>
                <c:pt idx="68" formatCode="0.0">
                  <c:v>114.5</c:v>
                </c:pt>
                <c:pt idx="69" formatCode="0.0">
                  <c:v>114.7</c:v>
                </c:pt>
                <c:pt idx="70" formatCode="0.0">
                  <c:v>115</c:v>
                </c:pt>
                <c:pt idx="71" formatCode="0.0">
                  <c:v>115.5</c:v>
                </c:pt>
                <c:pt idx="72" formatCode="0.0">
                  <c:v>116.3</c:v>
                </c:pt>
                <c:pt idx="73" formatCode="0.0">
                  <c:v>117.3</c:v>
                </c:pt>
                <c:pt idx="74" formatCode="0.0">
                  <c:v>118.5</c:v>
                </c:pt>
                <c:pt idx="75" formatCode="0.0">
                  <c:v>119.7</c:v>
                </c:pt>
                <c:pt idx="76" formatCode="0.0">
                  <c:v>121</c:v>
                </c:pt>
                <c:pt idx="77" formatCode="0.0">
                  <c:v>122.4</c:v>
                </c:pt>
                <c:pt idx="78" formatCode="0.0">
                  <c:v>124</c:v>
                </c:pt>
                <c:pt idx="79" formatCode="0.0">
                  <c:v>125.7</c:v>
                </c:pt>
                <c:pt idx="80" formatCode="0.0">
                  <c:v>127.5</c:v>
                </c:pt>
                <c:pt idx="81" formatCode="0.0">
                  <c:v>129.5</c:v>
                </c:pt>
                <c:pt idx="82" formatCode="0.0">
                  <c:v>131.6</c:v>
                </c:pt>
                <c:pt idx="83" formatCode="0.0">
                  <c:v>133.6</c:v>
                </c:pt>
                <c:pt idx="84" formatCode="0.0">
                  <c:v>135.6</c:v>
                </c:pt>
                <c:pt idx="85" formatCode="0.0">
                  <c:v>137.4</c:v>
                </c:pt>
                <c:pt idx="86" formatCode="0.0">
                  <c:v>139.30000000000001</c:v>
                </c:pt>
                <c:pt idx="87" formatCode="0.0">
                  <c:v>141</c:v>
                </c:pt>
                <c:pt idx="88" formatCode="0.0">
                  <c:v>142.4</c:v>
                </c:pt>
                <c:pt idx="89" formatCode="0.0">
                  <c:v>143.5</c:v>
                </c:pt>
                <c:pt idx="90" formatCode="0.0">
                  <c:v>144.30000000000001</c:v>
                </c:pt>
                <c:pt idx="91" formatCode="0.0">
                  <c:v>145</c:v>
                </c:pt>
                <c:pt idx="92" formatCode="0.0">
                  <c:v>145.4</c:v>
                </c:pt>
                <c:pt idx="93" formatCode="0.0">
                  <c:v>145.6</c:v>
                </c:pt>
                <c:pt idx="94" formatCode="0.0">
                  <c:v>145.69999999999999</c:v>
                </c:pt>
                <c:pt idx="95" formatCode="0.0">
                  <c:v>145.6</c:v>
                </c:pt>
                <c:pt idx="96" formatCode="0.0">
                  <c:v>145.4</c:v>
                </c:pt>
                <c:pt idx="97" formatCode="0.0">
                  <c:v>145.1</c:v>
                </c:pt>
                <c:pt idx="98" formatCode="0.0">
                  <c:v>144.80000000000001</c:v>
                </c:pt>
                <c:pt idx="99" formatCode="0.0">
                  <c:v>144.4</c:v>
                </c:pt>
                <c:pt idx="100" formatCode="0.0">
                  <c:v>144.19999999999999</c:v>
                </c:pt>
              </c:numCache>
            </c:numRef>
          </c:val>
          <c:smooth val="0"/>
          <c:extLst>
            <c:ext xmlns:c16="http://schemas.microsoft.com/office/drawing/2014/chart" uri="{C3380CC4-5D6E-409C-BE32-E72D297353CC}">
              <c16:uniqueId val="{00000001-BDBA-4045-AE1F-DA9A9D1337FD}"/>
            </c:ext>
          </c:extLst>
        </c:ser>
        <c:ser>
          <c:idx val="1"/>
          <c:order val="1"/>
          <c:tx>
            <c:strRef>
              <c:f>trendit!$F$6</c:f>
              <c:strCache>
                <c:ptCount val="1"/>
                <c:pt idx="0">
                  <c:v>Kuopio</c:v>
                </c:pt>
              </c:strCache>
              <c:extLst xmlns:c15="http://schemas.microsoft.com/office/drawing/2012/chart"/>
            </c:strRef>
          </c:tx>
          <c:spPr>
            <a:ln w="28575" cap="flat" cmpd="sng" algn="ctr">
              <a:solidFill>
                <a:srgbClr val="5971DF"/>
              </a:solidFill>
              <a:miter lim="800000"/>
            </a:ln>
            <a:effectLst/>
          </c:spPr>
          <c:marker>
            <c:symbol val="none"/>
          </c:marker>
          <c:dLbls>
            <c:dLbl>
              <c:idx val="100"/>
              <c:layout>
                <c:manualLayout>
                  <c:x val="-1.8644226005075268E-4"/>
                  <c:y val="-2.7455407694703528E-2"/>
                </c:manualLayout>
              </c:layout>
              <c:tx>
                <c:rich>
                  <a:bodyPr/>
                  <a:lstStyle/>
                  <a:p>
                    <a:fld id="{2BADBF5B-F330-40CA-A1D6-37AAF3C44275}" type="VALUE">
                      <a:rPr lang="en-US"/>
                      <a:pPr/>
                      <a:t>[ARVO]</a:t>
                    </a:fld>
                    <a:endParaRPr lang="fi-FI"/>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BA-4045-AE1F-DA9A9D1337FD}"/>
                </c:ext>
              </c:extLst>
            </c:dLbl>
            <c:spPr>
              <a:noFill/>
              <a:ln>
                <a:noFill/>
              </a:ln>
              <a:effectLst/>
            </c:spPr>
            <c:txPr>
              <a:bodyPr rot="0" spcFirstLastPara="1" vertOverflow="ellipsis" vert="horz" wrap="square" anchor="ctr" anchorCtr="1"/>
              <a:lstStyle/>
              <a:p>
                <a:pPr>
                  <a:defRPr sz="1200" b="0" i="0" u="none" strike="noStrike" kern="1200" baseline="0">
                    <a:solidFill>
                      <a:schemeClr val="accent4"/>
                    </a:solidFill>
                    <a:latin typeface="Corbel" panose="020B0503020204020204" pitchFamily="34" charset="0"/>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trendit!$B$127:$B$227</c:f>
              <c:strCache>
                <c:ptCount val="97"/>
                <c:pt idx="0">
                  <c:v>2015</c:v>
                </c:pt>
                <c:pt idx="12">
                  <c:v>2016</c:v>
                </c:pt>
                <c:pt idx="24">
                  <c:v>2017</c:v>
                </c:pt>
                <c:pt idx="36">
                  <c:v>2018</c:v>
                </c:pt>
                <c:pt idx="48">
                  <c:v>2019</c:v>
                </c:pt>
                <c:pt idx="60">
                  <c:v>2020</c:v>
                </c:pt>
                <c:pt idx="72">
                  <c:v>2021</c:v>
                </c:pt>
                <c:pt idx="84">
                  <c:v>2022</c:v>
                </c:pt>
                <c:pt idx="96">
                  <c:v>2023</c:v>
                </c:pt>
              </c:strCache>
            </c:strRef>
          </c:cat>
          <c:val>
            <c:numRef>
              <c:f>trendit!$F$127:$F$227</c:f>
              <c:numCache>
                <c:formatCode>0.0</c:formatCode>
                <c:ptCount val="101"/>
                <c:pt idx="0">
                  <c:v>99.2</c:v>
                </c:pt>
                <c:pt idx="1">
                  <c:v>99.3</c:v>
                </c:pt>
                <c:pt idx="2">
                  <c:v>99.4</c:v>
                </c:pt>
                <c:pt idx="3">
                  <c:v>99.5</c:v>
                </c:pt>
                <c:pt idx="4">
                  <c:v>99.8</c:v>
                </c:pt>
                <c:pt idx="5">
                  <c:v>100.2</c:v>
                </c:pt>
                <c:pt idx="6">
                  <c:v>100.5</c:v>
                </c:pt>
                <c:pt idx="7">
                  <c:v>100.6</c:v>
                </c:pt>
                <c:pt idx="8">
                  <c:v>100.6</c:v>
                </c:pt>
                <c:pt idx="9">
                  <c:v>100.6</c:v>
                </c:pt>
                <c:pt idx="10">
                  <c:v>100.6</c:v>
                </c:pt>
                <c:pt idx="11">
                  <c:v>100.8</c:v>
                </c:pt>
                <c:pt idx="12">
                  <c:v>101.3</c:v>
                </c:pt>
                <c:pt idx="13">
                  <c:v>102</c:v>
                </c:pt>
                <c:pt idx="14">
                  <c:v>102.7</c:v>
                </c:pt>
                <c:pt idx="15">
                  <c:v>103.3</c:v>
                </c:pt>
                <c:pt idx="16">
                  <c:v>103.8</c:v>
                </c:pt>
                <c:pt idx="17">
                  <c:v>104.4</c:v>
                </c:pt>
                <c:pt idx="18">
                  <c:v>105</c:v>
                </c:pt>
                <c:pt idx="19">
                  <c:v>105.4</c:v>
                </c:pt>
                <c:pt idx="20">
                  <c:v>105.8</c:v>
                </c:pt>
                <c:pt idx="21">
                  <c:v>106</c:v>
                </c:pt>
                <c:pt idx="22">
                  <c:v>106.1</c:v>
                </c:pt>
                <c:pt idx="23">
                  <c:v>106.2</c:v>
                </c:pt>
                <c:pt idx="24">
                  <c:v>106.6</c:v>
                </c:pt>
                <c:pt idx="25">
                  <c:v>107.1</c:v>
                </c:pt>
                <c:pt idx="26">
                  <c:v>107.6</c:v>
                </c:pt>
                <c:pt idx="27">
                  <c:v>108</c:v>
                </c:pt>
                <c:pt idx="28">
                  <c:v>108.3</c:v>
                </c:pt>
                <c:pt idx="29" formatCode="General">
                  <c:v>108.6</c:v>
                </c:pt>
                <c:pt idx="30" formatCode="General">
                  <c:v>109</c:v>
                </c:pt>
                <c:pt idx="31" formatCode="General">
                  <c:v>109.3</c:v>
                </c:pt>
                <c:pt idx="32" formatCode="General">
                  <c:v>109.7</c:v>
                </c:pt>
                <c:pt idx="33" formatCode="General">
                  <c:v>110</c:v>
                </c:pt>
                <c:pt idx="34" formatCode="General">
                  <c:v>110.5</c:v>
                </c:pt>
                <c:pt idx="35" formatCode="General">
                  <c:v>111</c:v>
                </c:pt>
                <c:pt idx="36">
                  <c:v>111.5</c:v>
                </c:pt>
                <c:pt idx="37">
                  <c:v>111.8</c:v>
                </c:pt>
                <c:pt idx="38" formatCode="General">
                  <c:v>112</c:v>
                </c:pt>
                <c:pt idx="39">
                  <c:v>112.4</c:v>
                </c:pt>
                <c:pt idx="40" formatCode="General">
                  <c:v>113.1</c:v>
                </c:pt>
                <c:pt idx="41" formatCode="General">
                  <c:v>113.7</c:v>
                </c:pt>
                <c:pt idx="42" formatCode="General">
                  <c:v>114.4</c:v>
                </c:pt>
                <c:pt idx="43" formatCode="General">
                  <c:v>115.1</c:v>
                </c:pt>
                <c:pt idx="44" formatCode="General">
                  <c:v>116</c:v>
                </c:pt>
                <c:pt idx="45" formatCode="General">
                  <c:v>117.1</c:v>
                </c:pt>
                <c:pt idx="46" formatCode="General">
                  <c:v>118.2</c:v>
                </c:pt>
                <c:pt idx="47" formatCode="General">
                  <c:v>119.4</c:v>
                </c:pt>
                <c:pt idx="48">
                  <c:v>120.5</c:v>
                </c:pt>
                <c:pt idx="49" formatCode="General">
                  <c:v>121.2</c:v>
                </c:pt>
                <c:pt idx="50" formatCode="General">
                  <c:v>121.6</c:v>
                </c:pt>
                <c:pt idx="51" formatCode="General">
                  <c:v>121.7</c:v>
                </c:pt>
                <c:pt idx="52" formatCode="General">
                  <c:v>121.6</c:v>
                </c:pt>
                <c:pt idx="53" formatCode="General">
                  <c:v>121.6</c:v>
                </c:pt>
                <c:pt idx="54" formatCode="General">
                  <c:v>121.9</c:v>
                </c:pt>
                <c:pt idx="55" formatCode="General">
                  <c:v>122.3</c:v>
                </c:pt>
                <c:pt idx="56" formatCode="General">
                  <c:v>122.6</c:v>
                </c:pt>
                <c:pt idx="57" formatCode="General">
                  <c:v>123</c:v>
                </c:pt>
                <c:pt idx="58" formatCode="General">
                  <c:v>123.4</c:v>
                </c:pt>
                <c:pt idx="59" formatCode="General">
                  <c:v>123.5</c:v>
                </c:pt>
                <c:pt idx="60" formatCode="General">
                  <c:v>123.1</c:v>
                </c:pt>
                <c:pt idx="61" formatCode="General">
                  <c:v>122.4</c:v>
                </c:pt>
                <c:pt idx="62" formatCode="General">
                  <c:v>121.9</c:v>
                </c:pt>
                <c:pt idx="63" formatCode="General">
                  <c:v>121.5</c:v>
                </c:pt>
                <c:pt idx="64" formatCode="General">
                  <c:v>121.3</c:v>
                </c:pt>
                <c:pt idx="65" formatCode="General">
                  <c:v>121.6</c:v>
                </c:pt>
                <c:pt idx="66" formatCode="General">
                  <c:v>121.8</c:v>
                </c:pt>
                <c:pt idx="67" formatCode="General">
                  <c:v>121.8</c:v>
                </c:pt>
                <c:pt idx="68" formatCode="General">
                  <c:v>121.5</c:v>
                </c:pt>
                <c:pt idx="69" formatCode="General">
                  <c:v>121.2</c:v>
                </c:pt>
                <c:pt idx="70" formatCode="General">
                  <c:v>120.9</c:v>
                </c:pt>
                <c:pt idx="71" formatCode="General">
                  <c:v>121</c:v>
                </c:pt>
                <c:pt idx="72" formatCode="General">
                  <c:v>121.7</c:v>
                </c:pt>
                <c:pt idx="73" formatCode="General">
                  <c:v>122.7</c:v>
                </c:pt>
                <c:pt idx="74" formatCode="General">
                  <c:v>123.8</c:v>
                </c:pt>
                <c:pt idx="75" formatCode="General">
                  <c:v>125</c:v>
                </c:pt>
                <c:pt idx="76" formatCode="General">
                  <c:v>126.2</c:v>
                </c:pt>
                <c:pt idx="77" formatCode="General">
                  <c:v>127.2</c:v>
                </c:pt>
                <c:pt idx="78" formatCode="General">
                  <c:v>128.1</c:v>
                </c:pt>
                <c:pt idx="79" formatCode="General">
                  <c:v>129</c:v>
                </c:pt>
                <c:pt idx="80" formatCode="General">
                  <c:v>130.1</c:v>
                </c:pt>
                <c:pt idx="81" formatCode="General">
                  <c:v>131.4</c:v>
                </c:pt>
                <c:pt idx="82" formatCode="General">
                  <c:v>132.80000000000001</c:v>
                </c:pt>
                <c:pt idx="83" formatCode="General">
                  <c:v>133.80000000000001</c:v>
                </c:pt>
                <c:pt idx="84" formatCode="General">
                  <c:v>134.69999999999999</c:v>
                </c:pt>
                <c:pt idx="85" formatCode="General">
                  <c:v>135.80000000000001</c:v>
                </c:pt>
                <c:pt idx="86" formatCode="General">
                  <c:v>137.19999999999999</c:v>
                </c:pt>
                <c:pt idx="87" formatCode="General">
                  <c:v>138.69999999999999</c:v>
                </c:pt>
                <c:pt idx="88" formatCode="General">
                  <c:v>139.80000000000001</c:v>
                </c:pt>
                <c:pt idx="89" formatCode="General">
                  <c:v>140.6</c:v>
                </c:pt>
                <c:pt idx="90" formatCode="General">
                  <c:v>141.30000000000001</c:v>
                </c:pt>
                <c:pt idx="91" formatCode="General">
                  <c:v>142.19999999999999</c:v>
                </c:pt>
                <c:pt idx="92" formatCode="General">
                  <c:v>143</c:v>
                </c:pt>
                <c:pt idx="93" formatCode="General">
                  <c:v>143.6</c:v>
                </c:pt>
                <c:pt idx="94" formatCode="General">
                  <c:v>144.30000000000001</c:v>
                </c:pt>
                <c:pt idx="95" formatCode="General">
                  <c:v>144.80000000000001</c:v>
                </c:pt>
                <c:pt idx="96" formatCode="General">
                  <c:v>145.1</c:v>
                </c:pt>
                <c:pt idx="97" formatCode="General">
                  <c:v>145.1</c:v>
                </c:pt>
                <c:pt idx="98" formatCode="General">
                  <c:v>144.9</c:v>
                </c:pt>
                <c:pt idx="99" formatCode="General">
                  <c:v>144.9</c:v>
                </c:pt>
                <c:pt idx="100" formatCode="General">
                  <c:v>145.1</c:v>
                </c:pt>
              </c:numCache>
            </c:numRef>
          </c:val>
          <c:smooth val="0"/>
          <c:extLst xmlns:c15="http://schemas.microsoft.com/office/drawing/2012/chart">
            <c:ext xmlns:c16="http://schemas.microsoft.com/office/drawing/2014/chart" uri="{C3380CC4-5D6E-409C-BE32-E72D297353CC}">
              <c16:uniqueId val="{00000003-BDBA-4045-AE1F-DA9A9D1337FD}"/>
            </c:ext>
          </c:extLst>
        </c:ser>
        <c:dLbls>
          <c:showLegendKey val="0"/>
          <c:showVal val="0"/>
          <c:showCatName val="0"/>
          <c:showSerName val="0"/>
          <c:showPercent val="0"/>
          <c:showBubbleSize val="0"/>
        </c:dLbls>
        <c:smooth val="0"/>
        <c:axId val="335400696"/>
        <c:axId val="335403048"/>
        <c:extLst>
          <c:ext xmlns:c15="http://schemas.microsoft.com/office/drawing/2012/chart" uri="{02D57815-91ED-43cb-92C2-25804820EDAC}">
            <c15:filteredLineSeries>
              <c15:ser>
                <c:idx val="2"/>
                <c:order val="2"/>
                <c:tx>
                  <c:strRef>
                    <c:extLst>
                      <c:ext uri="{02D57815-91ED-43cb-92C2-25804820EDAC}">
                        <c15:formulaRef>
                          <c15:sqref>trendit!$G$6</c15:sqref>
                        </c15:formulaRef>
                      </c:ext>
                    </c:extLst>
                    <c:strCache>
                      <c:ptCount val="1"/>
                      <c:pt idx="0">
                        <c:v>P-S+Joroinen</c:v>
                      </c:pt>
                    </c:strCache>
                  </c:strRef>
                </c:tx>
                <c:spPr>
                  <a:ln w="38100" cap="flat" cmpd="dbl" algn="ctr">
                    <a:solidFill>
                      <a:schemeClr val="accent1"/>
                    </a:solidFill>
                    <a:miter lim="800000"/>
                  </a:ln>
                  <a:effectLst/>
                </c:spPr>
                <c:marker>
                  <c:symbol val="none"/>
                </c:marker>
                <c:dLbls>
                  <c:dLbl>
                    <c:idx val="160"/>
                    <c:showLegendKey val="0"/>
                    <c:showVal val="1"/>
                    <c:showCatName val="0"/>
                    <c:showSerName val="0"/>
                    <c:showPercent val="0"/>
                    <c:showBubbleSize val="0"/>
                    <c:extLst>
                      <c:ext uri="{CE6537A1-D6FC-4f65-9D91-7224C49458BB}"/>
                      <c:ext xmlns:c16="http://schemas.microsoft.com/office/drawing/2014/chart" uri="{C3380CC4-5D6E-409C-BE32-E72D297353CC}">
                        <c16:uniqueId val="{00000004-BDBA-4045-AE1F-DA9A9D1337F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Corbel" panose="020B0503020204020204" pitchFamily="34" charset="0"/>
                          <a:ea typeface="+mn-ea"/>
                          <a:cs typeface="+mn-cs"/>
                        </a:defRPr>
                      </a:pPr>
                      <a:endParaRPr lang="fi-FI"/>
                    </a:p>
                  </c:txPr>
                  <c:showLegendKey val="0"/>
                  <c:showVal val="0"/>
                  <c:showCatName val="0"/>
                  <c:showSerName val="0"/>
                  <c:showPercent val="0"/>
                  <c:showBubbleSize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trendit!$B$127:$B$227</c15:sqref>
                        </c15:formulaRef>
                      </c:ext>
                    </c:extLst>
                    <c:strCache>
                      <c:ptCount val="97"/>
                      <c:pt idx="0">
                        <c:v>2015</c:v>
                      </c:pt>
                      <c:pt idx="12">
                        <c:v>2016</c:v>
                      </c:pt>
                      <c:pt idx="24">
                        <c:v>2017</c:v>
                      </c:pt>
                      <c:pt idx="36">
                        <c:v>2018</c:v>
                      </c:pt>
                      <c:pt idx="48">
                        <c:v>2019</c:v>
                      </c:pt>
                      <c:pt idx="60">
                        <c:v>2020</c:v>
                      </c:pt>
                      <c:pt idx="72">
                        <c:v>2021</c:v>
                      </c:pt>
                      <c:pt idx="84">
                        <c:v>2022</c:v>
                      </c:pt>
                      <c:pt idx="96">
                        <c:v>2023</c:v>
                      </c:pt>
                    </c:strCache>
                  </c:strRef>
                </c:cat>
                <c:val>
                  <c:numRef>
                    <c:extLst>
                      <c:ext uri="{02D57815-91ED-43cb-92C2-25804820EDAC}">
                        <c15:formulaRef>
                          <c15:sqref>trendit!$G$7:$G$174</c15:sqref>
                        </c15:formulaRef>
                      </c:ext>
                    </c:extLst>
                    <c:numCache>
                      <c:formatCode>0.0</c:formatCode>
                      <c:ptCount val="48"/>
                      <c:pt idx="0">
                        <c:v>98.5</c:v>
                      </c:pt>
                      <c:pt idx="1">
                        <c:v>98.9</c:v>
                      </c:pt>
                      <c:pt idx="2">
                        <c:v>99.2</c:v>
                      </c:pt>
                      <c:pt idx="3">
                        <c:v>99.2</c:v>
                      </c:pt>
                      <c:pt idx="4">
                        <c:v>99.3</c:v>
                      </c:pt>
                      <c:pt idx="5">
                        <c:v>99.7</c:v>
                      </c:pt>
                      <c:pt idx="6">
                        <c:v>100.1</c:v>
                      </c:pt>
                      <c:pt idx="7">
                        <c:v>100.2</c:v>
                      </c:pt>
                      <c:pt idx="8">
                        <c:v>100.3</c:v>
                      </c:pt>
                      <c:pt idx="9">
                        <c:v>100.4</c:v>
                      </c:pt>
                      <c:pt idx="10">
                        <c:v>100.6</c:v>
                      </c:pt>
                      <c:pt idx="11">
                        <c:v>100.8</c:v>
                      </c:pt>
                      <c:pt idx="12">
                        <c:v>101.1</c:v>
                      </c:pt>
                      <c:pt idx="13">
                        <c:v>101.4</c:v>
                      </c:pt>
                      <c:pt idx="14">
                        <c:v>101.9</c:v>
                      </c:pt>
                      <c:pt idx="15">
                        <c:v>102.4</c:v>
                      </c:pt>
                      <c:pt idx="16">
                        <c:v>102.7</c:v>
                      </c:pt>
                      <c:pt idx="17">
                        <c:v>103.1</c:v>
                      </c:pt>
                      <c:pt idx="18">
                        <c:v>103.5</c:v>
                      </c:pt>
                      <c:pt idx="19">
                        <c:v>103.9</c:v>
                      </c:pt>
                      <c:pt idx="20">
                        <c:v>104.5</c:v>
                      </c:pt>
                      <c:pt idx="21">
                        <c:v>105.2</c:v>
                      </c:pt>
                      <c:pt idx="22">
                        <c:v>105.9</c:v>
                      </c:pt>
                      <c:pt idx="23">
                        <c:v>106.6</c:v>
                      </c:pt>
                      <c:pt idx="24">
                        <c:v>107.1</c:v>
                      </c:pt>
                      <c:pt idx="25">
                        <c:v>107.2</c:v>
                      </c:pt>
                      <c:pt idx="26">
                        <c:v>107.2</c:v>
                      </c:pt>
                      <c:pt idx="27">
                        <c:v>107.3</c:v>
                      </c:pt>
                      <c:pt idx="28">
                        <c:v>107.6</c:v>
                      </c:pt>
                      <c:pt idx="29" formatCode="General">
                        <c:v>108.2</c:v>
                      </c:pt>
                      <c:pt idx="30" formatCode="General">
                        <c:v>108.7</c:v>
                      </c:pt>
                      <c:pt idx="31" formatCode="General">
                        <c:v>109.2</c:v>
                      </c:pt>
                      <c:pt idx="32" formatCode="General">
                        <c:v>109.8</c:v>
                      </c:pt>
                      <c:pt idx="33" formatCode="General">
                        <c:v>110.5</c:v>
                      </c:pt>
                      <c:pt idx="34" formatCode="General">
                        <c:v>111.2</c:v>
                      </c:pt>
                      <c:pt idx="35" formatCode="General">
                        <c:v>111.9</c:v>
                      </c:pt>
                      <c:pt idx="36">
                        <c:v>112.3</c:v>
                      </c:pt>
                      <c:pt idx="37">
                        <c:v>112.4</c:v>
                      </c:pt>
                      <c:pt idx="38" formatCode="General">
                        <c:v>112.5</c:v>
                      </c:pt>
                      <c:pt idx="39">
                        <c:v>112.8</c:v>
                      </c:pt>
                      <c:pt idx="40" formatCode="General">
                        <c:v>113.3</c:v>
                      </c:pt>
                      <c:pt idx="41" formatCode="General">
                        <c:v>113.6</c:v>
                      </c:pt>
                      <c:pt idx="42" formatCode="General">
                        <c:v>113.8</c:v>
                      </c:pt>
                      <c:pt idx="43" formatCode="General">
                        <c:v>114</c:v>
                      </c:pt>
                      <c:pt idx="44" formatCode="General">
                        <c:v>114.5</c:v>
                      </c:pt>
                      <c:pt idx="45" formatCode="General">
                        <c:v>115.1</c:v>
                      </c:pt>
                      <c:pt idx="46" formatCode="General">
                        <c:v>115.9</c:v>
                      </c:pt>
                      <c:pt idx="47" formatCode="General">
                        <c:v>116.5</c:v>
                      </c:pt>
                    </c:numCache>
                  </c:numRef>
                </c:val>
                <c:smooth val="0"/>
                <c:extLst>
                  <c:ext xmlns:c16="http://schemas.microsoft.com/office/drawing/2014/chart" uri="{C3380CC4-5D6E-409C-BE32-E72D297353CC}">
                    <c16:uniqueId val="{00000005-BDBA-4045-AE1F-DA9A9D1337FD}"/>
                  </c:ext>
                </c:extLst>
              </c15:ser>
            </c15:filteredLineSeries>
          </c:ext>
        </c:extLst>
      </c:lineChart>
      <c:catAx>
        <c:axId val="335400696"/>
        <c:scaling>
          <c:orientation val="minMax"/>
        </c:scaling>
        <c:delete val="0"/>
        <c:axPos val="b"/>
        <c:majorGridlines>
          <c:spPr>
            <a:ln w="9525" cap="flat" cmpd="sng" algn="ctr">
              <a:solidFill>
                <a:schemeClr val="tx1">
                  <a:lumMod val="50000"/>
                  <a:lumOff val="50000"/>
                  <a:alpha val="32000"/>
                </a:schemeClr>
              </a:solidFill>
              <a:round/>
            </a:ln>
            <a:effectLst/>
          </c:spPr>
        </c:majorGridlines>
        <c:numFmt formatCode="General" sourceLinked="0"/>
        <c:majorTickMark val="none"/>
        <c:minorTickMark val="none"/>
        <c:tickLblPos val="nextTo"/>
        <c:spPr>
          <a:noFill/>
          <a:ln w="3175" cap="flat" cmpd="sng" algn="ctr">
            <a:noFill/>
            <a:round/>
            <a:tailEnd type="none" w="med" len="lg"/>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Corbel" panose="020B0503020204020204" pitchFamily="34" charset="0"/>
                <a:ea typeface="+mn-ea"/>
                <a:cs typeface="+mn-cs"/>
              </a:defRPr>
            </a:pPr>
            <a:endParaRPr lang="fi-FI"/>
          </a:p>
        </c:txPr>
        <c:crossAx val="335403048"/>
        <c:crosses val="autoZero"/>
        <c:auto val="1"/>
        <c:lblAlgn val="ctr"/>
        <c:lblOffset val="100"/>
        <c:tickLblSkip val="12"/>
        <c:tickMarkSkip val="12"/>
        <c:noMultiLvlLbl val="0"/>
      </c:catAx>
      <c:valAx>
        <c:axId val="335403048"/>
        <c:scaling>
          <c:orientation val="minMax"/>
          <c:max val="160"/>
          <c:min val="90"/>
        </c:scaling>
        <c:delete val="0"/>
        <c:axPos val="l"/>
        <c:majorGridlines>
          <c:spPr>
            <a:ln w="9525" cap="flat" cmpd="sng" algn="ctr">
              <a:solidFill>
                <a:schemeClr val="tx1">
                  <a:lumMod val="50000"/>
                  <a:lumOff val="50000"/>
                  <a:alpha val="32000"/>
                </a:schemeClr>
              </a:solidFill>
              <a:round/>
            </a:ln>
            <a:effectLst/>
          </c:spPr>
        </c:majorGridlines>
        <c:title>
          <c:tx>
            <c:rich>
              <a:bodyPr rot="0" spcFirstLastPara="1" vertOverflow="ellipsis" wrap="square" anchor="ctr" anchorCtr="1"/>
              <a:lstStyle/>
              <a:p>
                <a:pPr>
                  <a:defRPr sz="1200" b="0" i="0" u="none" strike="noStrike" kern="1200" cap="all" baseline="0">
                    <a:solidFill>
                      <a:schemeClr val="tx1">
                        <a:lumMod val="65000"/>
                        <a:lumOff val="35000"/>
                      </a:schemeClr>
                    </a:solidFill>
                    <a:latin typeface="Corbel" panose="020B0503020204020204" pitchFamily="34" charset="0"/>
                    <a:ea typeface="+mn-ea"/>
                    <a:cs typeface="+mn-cs"/>
                  </a:defRPr>
                </a:pPr>
                <a:r>
                  <a:rPr lang="en-US" dirty="0"/>
                  <a:t>2015=100</a:t>
                </a:r>
              </a:p>
            </c:rich>
          </c:tx>
          <c:layout>
            <c:manualLayout>
              <c:xMode val="edge"/>
              <c:yMode val="edge"/>
              <c:x val="9.7583635195131911E-4"/>
              <c:y val="2.8811691917829233E-2"/>
            </c:manualLayout>
          </c:layout>
          <c:overlay val="0"/>
          <c:spPr>
            <a:noFill/>
            <a:ln>
              <a:noFill/>
            </a:ln>
            <a:effectLst/>
          </c:spPr>
          <c:txPr>
            <a:bodyPr rot="0" spcFirstLastPara="1" vertOverflow="ellipsis" wrap="square" anchor="ctr" anchorCtr="1"/>
            <a:lstStyle/>
            <a:p>
              <a:pPr>
                <a:defRPr sz="1200" b="0" i="0" u="none" strike="noStrike" kern="1200" cap="all" baseline="0">
                  <a:solidFill>
                    <a:schemeClr val="tx1">
                      <a:lumMod val="65000"/>
                      <a:lumOff val="35000"/>
                    </a:schemeClr>
                  </a:solidFill>
                  <a:latin typeface="Corbel" panose="020B0503020204020204" pitchFamily="34" charset="0"/>
                  <a:ea typeface="+mn-ea"/>
                  <a:cs typeface="+mn-cs"/>
                </a:defRPr>
              </a:pPr>
              <a:endParaRPr lang="fi-FI"/>
            </a:p>
          </c:txPr>
        </c:title>
        <c:numFmt formatCode="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orbel" panose="020B0503020204020204" pitchFamily="34" charset="0"/>
                <a:ea typeface="+mn-ea"/>
                <a:cs typeface="+mn-cs"/>
              </a:defRPr>
            </a:pPr>
            <a:endParaRPr lang="fi-FI"/>
          </a:p>
        </c:txPr>
        <c:crossAx val="335400696"/>
        <c:crosses val="autoZero"/>
        <c:crossBetween val="midCat"/>
        <c:majorUnit val="10"/>
      </c:valAx>
      <c:spPr>
        <a:solidFill>
          <a:schemeClr val="bg1"/>
        </a:solidFill>
        <a:ln>
          <a:noFill/>
        </a:ln>
        <a:effectLst/>
      </c:spPr>
    </c:plotArea>
    <c:legend>
      <c:legendPos val="t"/>
      <c:layout>
        <c:manualLayout>
          <c:xMode val="edge"/>
          <c:yMode val="edge"/>
          <c:x val="0.56670419379506343"/>
          <c:y val="0.65997312509078265"/>
          <c:w val="0.30310036359098064"/>
          <c:h val="0.17680992063492063"/>
        </c:manualLayout>
      </c:layout>
      <c:overlay val="0"/>
      <c:spPr>
        <a:solidFill>
          <a:srgbClr val="FFFFFF"/>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orbel" panose="020B0503020204020204" pitchFamily="34" charset="0"/>
              <a:ea typeface="+mn-ea"/>
              <a:cs typeface="+mn-cs"/>
            </a:defRPr>
          </a:pPr>
          <a:endParaRPr lang="fi-FI"/>
        </a:p>
      </c:txPr>
    </c:legend>
    <c:plotVisOnly val="1"/>
    <c:dispBlanksAs val="gap"/>
    <c:showDLblsOverMax val="0"/>
  </c:chart>
  <c:spPr>
    <a:solidFill>
      <a:schemeClr val="accent5">
        <a:lumMod val="20000"/>
        <a:lumOff val="80000"/>
      </a:schemeClr>
    </a:solidFill>
    <a:ln w="9525" cap="flat" cmpd="sng" algn="ctr">
      <a:noFill/>
      <a:round/>
    </a:ln>
    <a:effectLst/>
  </c:spPr>
  <c:txPr>
    <a:bodyPr/>
    <a:lstStyle/>
    <a:p>
      <a:pPr>
        <a:defRPr sz="1200">
          <a:latin typeface="Corbel" panose="020B0503020204020204" pitchFamily="34" charset="0"/>
        </a:defRPr>
      </a:pPr>
      <a:endParaRPr lang="fi-FI"/>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494757146949645E-2"/>
          <c:y val="8.8210981464407229E-2"/>
          <c:w val="0.86478633627650103"/>
          <c:h val="0.8437299255841284"/>
        </c:manualLayout>
      </c:layout>
      <c:lineChart>
        <c:grouping val="standard"/>
        <c:varyColors val="0"/>
        <c:ser>
          <c:idx val="0"/>
          <c:order val="0"/>
          <c:tx>
            <c:strRef>
              <c:f>'väestökehitys 2000-luvulla'!$A$4</c:f>
              <c:strCache>
                <c:ptCount val="1"/>
                <c:pt idx="0">
                  <c:v>Väestö 31.12.</c:v>
                </c:pt>
              </c:strCache>
            </c:strRef>
          </c:tx>
          <c:spPr>
            <a:ln w="28575" cap="rnd">
              <a:solidFill>
                <a:srgbClr val="5A71DF"/>
              </a:solidFill>
              <a:round/>
            </a:ln>
            <a:effectLst/>
          </c:spPr>
          <c:marker>
            <c:symbol val="circle"/>
            <c:size val="8"/>
            <c:spPr>
              <a:solidFill>
                <a:srgbClr val="5A71DF"/>
              </a:solidFill>
              <a:ln w="9525">
                <a:noFill/>
                <a:round/>
              </a:ln>
              <a:effectLst/>
            </c:spPr>
          </c:marker>
          <c:dPt>
            <c:idx val="6"/>
            <c:marker>
              <c:symbol val="circle"/>
              <c:size val="8"/>
              <c:spPr>
                <a:solidFill>
                  <a:srgbClr val="5A71DF"/>
                </a:solidFill>
                <a:ln w="9525">
                  <a:noFill/>
                  <a:round/>
                </a:ln>
                <a:effectLst/>
              </c:spPr>
            </c:marker>
            <c:bubble3D val="0"/>
            <c:extLst>
              <c:ext xmlns:c16="http://schemas.microsoft.com/office/drawing/2014/chart" uri="{C3380CC4-5D6E-409C-BE32-E72D297353CC}">
                <c16:uniqueId val="{00000000-FE5E-4035-ADF7-E6D07DBBEC68}"/>
              </c:ext>
            </c:extLst>
          </c:dPt>
          <c:dPt>
            <c:idx val="12"/>
            <c:marker>
              <c:symbol val="circle"/>
              <c:size val="8"/>
              <c:spPr>
                <a:solidFill>
                  <a:srgbClr val="5A71DF"/>
                </a:solidFill>
                <a:ln w="9525">
                  <a:noFill/>
                  <a:round/>
                </a:ln>
                <a:effectLst/>
              </c:spPr>
            </c:marker>
            <c:bubble3D val="0"/>
            <c:extLst>
              <c:ext xmlns:c16="http://schemas.microsoft.com/office/drawing/2014/chart" uri="{C3380CC4-5D6E-409C-BE32-E72D297353CC}">
                <c16:uniqueId val="{00000001-FE5E-4035-ADF7-E6D07DBBEC68}"/>
              </c:ext>
            </c:extLst>
          </c:dPt>
          <c:dPt>
            <c:idx val="14"/>
            <c:marker>
              <c:symbol val="circle"/>
              <c:size val="8"/>
              <c:spPr>
                <a:solidFill>
                  <a:srgbClr val="5A71DF"/>
                </a:solidFill>
                <a:ln w="9525">
                  <a:noFill/>
                  <a:round/>
                </a:ln>
                <a:effectLst/>
              </c:spPr>
            </c:marker>
            <c:bubble3D val="0"/>
            <c:extLst>
              <c:ext xmlns:c16="http://schemas.microsoft.com/office/drawing/2014/chart" uri="{C3380CC4-5D6E-409C-BE32-E72D297353CC}">
                <c16:uniqueId val="{00000002-FE5E-4035-ADF7-E6D07DBBEC68}"/>
              </c:ext>
            </c:extLst>
          </c:dPt>
          <c:dPt>
            <c:idx val="16"/>
            <c:marker>
              <c:symbol val="circle"/>
              <c:size val="8"/>
              <c:spPr>
                <a:solidFill>
                  <a:srgbClr val="5A71DF"/>
                </a:solidFill>
                <a:ln w="9525">
                  <a:noFill/>
                  <a:round/>
                </a:ln>
                <a:effectLst/>
              </c:spPr>
            </c:marker>
            <c:bubble3D val="0"/>
            <c:extLst>
              <c:ext xmlns:c16="http://schemas.microsoft.com/office/drawing/2014/chart" uri="{C3380CC4-5D6E-409C-BE32-E72D297353CC}">
                <c16:uniqueId val="{00000003-FE5E-4035-ADF7-E6D07DBBEC68}"/>
              </c:ext>
            </c:extLst>
          </c:dPt>
          <c:dPt>
            <c:idx val="18"/>
            <c:marker>
              <c:symbol val="circle"/>
              <c:size val="8"/>
              <c:spPr>
                <a:solidFill>
                  <a:srgbClr val="5A71DF"/>
                </a:solidFill>
                <a:ln w="9525">
                  <a:noFill/>
                  <a:round/>
                </a:ln>
                <a:effectLst/>
              </c:spPr>
            </c:marker>
            <c:bubble3D val="0"/>
            <c:extLst>
              <c:ext xmlns:c16="http://schemas.microsoft.com/office/drawing/2014/chart" uri="{C3380CC4-5D6E-409C-BE32-E72D297353CC}">
                <c16:uniqueId val="{00000004-FE5E-4035-ADF7-E6D07DBBEC68}"/>
              </c:ext>
            </c:extLst>
          </c:dPt>
          <c:cat>
            <c:numRef>
              <c:f>'väestökehitys 2000-luvulla'!$C$2:$AA$2</c:f>
              <c:numCache>
                <c:formatCode>General</c:formatCode>
                <c:ptCount val="25"/>
                <c:pt idx="0">
                  <c:v>2000</c:v>
                </c:pt>
                <c:pt idx="5">
                  <c:v>2005</c:v>
                </c:pt>
                <c:pt idx="10">
                  <c:v>2010</c:v>
                </c:pt>
                <c:pt idx="15">
                  <c:v>2015</c:v>
                </c:pt>
                <c:pt idx="20">
                  <c:v>2020</c:v>
                </c:pt>
                <c:pt idx="23">
                  <c:v>2023</c:v>
                </c:pt>
                <c:pt idx="24">
                  <c:v>2024</c:v>
                </c:pt>
              </c:numCache>
            </c:numRef>
          </c:cat>
          <c:val>
            <c:numRef>
              <c:f>'väestökehitys 2000-luvulla'!$C$4:$AA$4</c:f>
              <c:numCache>
                <c:formatCode>General</c:formatCode>
                <c:ptCount val="25"/>
                <c:pt idx="0">
                  <c:v>86651</c:v>
                </c:pt>
                <c:pt idx="1">
                  <c:v>87347</c:v>
                </c:pt>
                <c:pt idx="2">
                  <c:v>87821</c:v>
                </c:pt>
                <c:pt idx="3" formatCode="0">
                  <c:v>88250</c:v>
                </c:pt>
                <c:pt idx="4" formatCode="0">
                  <c:v>88452</c:v>
                </c:pt>
                <c:pt idx="5" formatCode="0">
                  <c:v>90726</c:v>
                </c:pt>
                <c:pt idx="6" formatCode="0">
                  <c:v>90960</c:v>
                </c:pt>
                <c:pt idx="7" formatCode="0">
                  <c:v>91320</c:v>
                </c:pt>
                <c:pt idx="8" formatCode="0">
                  <c:v>91959</c:v>
                </c:pt>
                <c:pt idx="9" formatCode="0">
                  <c:v>92626</c:v>
                </c:pt>
                <c:pt idx="10" formatCode="0">
                  <c:v>93295</c:v>
                </c:pt>
                <c:pt idx="11" formatCode="0">
                  <c:v>97433</c:v>
                </c:pt>
                <c:pt idx="12" formatCode="0">
                  <c:v>98649</c:v>
                </c:pt>
                <c:pt idx="13" formatCode="0">
                  <c:v>106342</c:v>
                </c:pt>
                <c:pt idx="14" formatCode="0">
                  <c:v>107543</c:v>
                </c:pt>
                <c:pt idx="15" formatCode="0">
                  <c:v>112119</c:v>
                </c:pt>
                <c:pt idx="16" formatCode="0">
                  <c:v>113013</c:v>
                </c:pt>
                <c:pt idx="17" formatCode="0">
                  <c:v>118209</c:v>
                </c:pt>
                <c:pt idx="18" formatCode="0">
                  <c:v>118664</c:v>
                </c:pt>
                <c:pt idx="19" formatCode="0">
                  <c:v>119282</c:v>
                </c:pt>
                <c:pt idx="20" formatCode="0">
                  <c:v>120210</c:v>
                </c:pt>
                <c:pt idx="21" formatCode="0">
                  <c:v>121543</c:v>
                </c:pt>
                <c:pt idx="22">
                  <c:v>122594</c:v>
                </c:pt>
                <c:pt idx="23" formatCode="0">
                  <c:v>123404</c:v>
                </c:pt>
                <c:pt idx="24" formatCode="0">
                  <c:v>125668</c:v>
                </c:pt>
              </c:numCache>
            </c:numRef>
          </c:val>
          <c:smooth val="0"/>
          <c:extLst>
            <c:ext xmlns:c16="http://schemas.microsoft.com/office/drawing/2014/chart" uri="{C3380CC4-5D6E-409C-BE32-E72D297353CC}">
              <c16:uniqueId val="{00000005-FE5E-4035-ADF7-E6D07DBBEC68}"/>
            </c:ext>
          </c:extLst>
        </c:ser>
        <c:dLbls>
          <c:showLegendKey val="0"/>
          <c:showVal val="0"/>
          <c:showCatName val="0"/>
          <c:showSerName val="0"/>
          <c:showPercent val="0"/>
          <c:showBubbleSize val="0"/>
        </c:dLbls>
        <c:dropLines>
          <c:spPr>
            <a:ln w="9525">
              <a:solidFill>
                <a:schemeClr val="tx1">
                  <a:lumMod val="35000"/>
                  <a:lumOff val="65000"/>
                </a:schemeClr>
              </a:solidFill>
            </a:ln>
            <a:effectLst/>
          </c:spPr>
        </c:dropLines>
        <c:marker val="1"/>
        <c:smooth val="0"/>
        <c:axId val="716740776"/>
        <c:axId val="716747336"/>
        <c:extLst/>
      </c:lineChart>
      <c:catAx>
        <c:axId val="716740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solidFill>
                <a:latin typeface="+mn-lt"/>
                <a:ea typeface="+mn-ea"/>
                <a:cs typeface="+mn-cs"/>
              </a:defRPr>
            </a:pPr>
            <a:endParaRPr lang="fi-FI"/>
          </a:p>
        </c:txPr>
        <c:crossAx val="716747336"/>
        <c:crosses val="autoZero"/>
        <c:auto val="1"/>
        <c:lblAlgn val="ctr"/>
        <c:lblOffset val="100"/>
        <c:tickLblSkip val="1"/>
        <c:noMultiLvlLbl val="0"/>
      </c:catAx>
      <c:valAx>
        <c:axId val="716747336"/>
        <c:scaling>
          <c:orientation val="minMax"/>
          <c:min val="8000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i-FI"/>
          </a:p>
        </c:txPr>
        <c:crossAx val="716740776"/>
        <c:crosses val="autoZero"/>
        <c:crossBetween val="midCat"/>
      </c:valAx>
      <c:spPr>
        <a:noFill/>
        <a:ln>
          <a:solidFill>
            <a:sysClr val="window" lastClr="FFFFFF"/>
          </a:solidFill>
        </a:ln>
        <a:effectLst/>
      </c:spPr>
    </c:plotArea>
    <c:plotVisOnly val="1"/>
    <c:dispBlanksAs val="gap"/>
    <c:showDLblsOverMax val="0"/>
  </c:chart>
  <c:spPr>
    <a:solidFill>
      <a:sysClr val="window" lastClr="FFFFFF"/>
    </a:solidFill>
    <a:ln w="9525" cap="flat" cmpd="sng" algn="ctr">
      <a:solidFill>
        <a:sysClr val="window" lastClr="FFFFFF">
          <a:lumMod val="75000"/>
        </a:sysClr>
      </a:solidFill>
      <a:round/>
    </a:ln>
    <a:effectLst/>
  </c:spPr>
  <c:txPr>
    <a:bodyPr/>
    <a:lstStyle/>
    <a:p>
      <a:pPr>
        <a:defRPr sz="1200"/>
      </a:pPr>
      <a:endParaRPr lang="fi-FI"/>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solidFill>
                <a:latin typeface="Corbel" panose="020B0503020204020204" pitchFamily="34" charset="0"/>
                <a:ea typeface="+mn-ea"/>
                <a:cs typeface="+mn-cs"/>
              </a:defRPr>
            </a:pPr>
            <a:r>
              <a:rPr lang="fi-FI" sz="1600" cap="none" baseline="0" dirty="0">
                <a:solidFill>
                  <a:schemeClr val="tx1"/>
                </a:solidFill>
                <a:latin typeface="Corbel" panose="020B0503020204020204" pitchFamily="34" charset="0"/>
                <a:ea typeface="Verdana" panose="020B0604030504040204" pitchFamily="34" charset="0"/>
                <a:cs typeface="Arial" panose="020B0604020202020204" pitchFamily="34" charset="0"/>
              </a:rPr>
              <a:t>Palkkasumma, trendi</a:t>
            </a:r>
          </a:p>
        </c:rich>
      </c:tx>
      <c:layout>
        <c:manualLayout>
          <c:xMode val="edge"/>
          <c:yMode val="edge"/>
          <c:x val="0.2237287623377861"/>
          <c:y val="3.2759649775159598E-2"/>
        </c:manualLayout>
      </c:layout>
      <c:overlay val="1"/>
      <c:spPr>
        <a:noFill/>
        <a:ln>
          <a:noFill/>
        </a:ln>
        <a:effectLst/>
      </c:spPr>
      <c:txPr>
        <a:bodyPr rot="0" spcFirstLastPara="1" vertOverflow="ellipsis" vert="horz" wrap="square" anchor="ctr" anchorCtr="1"/>
        <a:lstStyle/>
        <a:p>
          <a:pPr>
            <a:defRPr sz="1800" b="1" i="0" u="none" strike="noStrike" kern="1200" cap="all" spc="150" baseline="0">
              <a:solidFill>
                <a:schemeClr val="tx1"/>
              </a:solidFill>
              <a:latin typeface="Corbel" panose="020B0503020204020204" pitchFamily="34" charset="0"/>
              <a:ea typeface="+mn-ea"/>
              <a:cs typeface="+mn-cs"/>
            </a:defRPr>
          </a:pPr>
          <a:endParaRPr lang="fi-FI"/>
        </a:p>
      </c:txPr>
    </c:title>
    <c:autoTitleDeleted val="0"/>
    <c:plotArea>
      <c:layout>
        <c:manualLayout>
          <c:layoutTarget val="inner"/>
          <c:xMode val="edge"/>
          <c:yMode val="edge"/>
          <c:x val="0.1138001155401502"/>
          <c:y val="0.16870753968253968"/>
          <c:w val="0.75360736196319023"/>
          <c:h val="0.7144425154320988"/>
        </c:manualLayout>
      </c:layout>
      <c:lineChart>
        <c:grouping val="standard"/>
        <c:varyColors val="0"/>
        <c:ser>
          <c:idx val="4"/>
          <c:order val="0"/>
          <c:tx>
            <c:strRef>
              <c:f>trendit!$K$6</c:f>
              <c:strCache>
                <c:ptCount val="1"/>
                <c:pt idx="0">
                  <c:v>Koko maa</c:v>
                </c:pt>
              </c:strCache>
            </c:strRef>
          </c:tx>
          <c:spPr>
            <a:ln w="38100" cap="flat" cmpd="sng" algn="ctr">
              <a:solidFill>
                <a:srgbClr val="E56954"/>
              </a:solidFill>
              <a:prstDash val="sysDot"/>
              <a:miter lim="800000"/>
            </a:ln>
            <a:effectLst/>
          </c:spPr>
          <c:marker>
            <c:symbol val="none"/>
          </c:marker>
          <c:dLbls>
            <c:dLbl>
              <c:idx val="10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03-489C-BC52-03CDB02FAD5A}"/>
                </c:ext>
              </c:extLst>
            </c:dLbl>
            <c:dLbl>
              <c:idx val="14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03-489C-BC52-03CDB02FAD5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orbel" panose="020B0503020204020204" pitchFamily="34" charset="0"/>
                    <a:ea typeface="Verdana" panose="020B0604030504040204" pitchFamily="34" charset="0"/>
                    <a:cs typeface="Arial" panose="020B0604020202020204" pitchFamily="34" charset="0"/>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trendit!$I$127:$I$228</c:f>
              <c:strCache>
                <c:ptCount val="97"/>
                <c:pt idx="0">
                  <c:v>2015</c:v>
                </c:pt>
                <c:pt idx="12">
                  <c:v>2016</c:v>
                </c:pt>
                <c:pt idx="24">
                  <c:v>2017</c:v>
                </c:pt>
                <c:pt idx="36">
                  <c:v>2018</c:v>
                </c:pt>
                <c:pt idx="48">
                  <c:v>2019</c:v>
                </c:pt>
                <c:pt idx="60">
                  <c:v>2020</c:v>
                </c:pt>
                <c:pt idx="72">
                  <c:v>2021</c:v>
                </c:pt>
                <c:pt idx="84">
                  <c:v>2022</c:v>
                </c:pt>
                <c:pt idx="96">
                  <c:v>2023</c:v>
                </c:pt>
              </c:strCache>
            </c:strRef>
          </c:cat>
          <c:val>
            <c:numRef>
              <c:f>trendit!$K$127:$K$228</c:f>
              <c:numCache>
                <c:formatCode>0.0</c:formatCode>
                <c:ptCount val="102"/>
                <c:pt idx="0">
                  <c:v>99.8</c:v>
                </c:pt>
                <c:pt idx="1">
                  <c:v>99.9</c:v>
                </c:pt>
                <c:pt idx="2">
                  <c:v>100</c:v>
                </c:pt>
                <c:pt idx="3">
                  <c:v>100.2</c:v>
                </c:pt>
                <c:pt idx="4">
                  <c:v>100.2</c:v>
                </c:pt>
                <c:pt idx="5">
                  <c:v>100.2</c:v>
                </c:pt>
                <c:pt idx="6">
                  <c:v>100.2</c:v>
                </c:pt>
                <c:pt idx="7">
                  <c:v>100.2</c:v>
                </c:pt>
                <c:pt idx="8">
                  <c:v>100.2</c:v>
                </c:pt>
                <c:pt idx="9">
                  <c:v>100.3</c:v>
                </c:pt>
                <c:pt idx="10">
                  <c:v>100.5</c:v>
                </c:pt>
                <c:pt idx="11">
                  <c:v>100.6</c:v>
                </c:pt>
                <c:pt idx="12">
                  <c:v>100.8</c:v>
                </c:pt>
                <c:pt idx="13">
                  <c:v>101</c:v>
                </c:pt>
                <c:pt idx="14">
                  <c:v>101.1</c:v>
                </c:pt>
                <c:pt idx="15">
                  <c:v>101.2</c:v>
                </c:pt>
                <c:pt idx="16">
                  <c:v>101.3</c:v>
                </c:pt>
                <c:pt idx="17">
                  <c:v>101.5</c:v>
                </c:pt>
                <c:pt idx="18">
                  <c:v>101.7</c:v>
                </c:pt>
                <c:pt idx="19">
                  <c:v>101.8</c:v>
                </c:pt>
                <c:pt idx="20">
                  <c:v>101.9</c:v>
                </c:pt>
                <c:pt idx="21">
                  <c:v>102</c:v>
                </c:pt>
                <c:pt idx="22">
                  <c:v>102.1</c:v>
                </c:pt>
                <c:pt idx="23">
                  <c:v>102.3</c:v>
                </c:pt>
                <c:pt idx="24">
                  <c:v>102.5</c:v>
                </c:pt>
                <c:pt idx="25">
                  <c:v>102.7</c:v>
                </c:pt>
                <c:pt idx="26">
                  <c:v>102.9</c:v>
                </c:pt>
                <c:pt idx="27">
                  <c:v>103.1</c:v>
                </c:pt>
                <c:pt idx="28">
                  <c:v>103.4</c:v>
                </c:pt>
                <c:pt idx="29">
                  <c:v>103.6</c:v>
                </c:pt>
                <c:pt idx="30">
                  <c:v>103.9</c:v>
                </c:pt>
                <c:pt idx="31">
                  <c:v>104.3</c:v>
                </c:pt>
                <c:pt idx="32">
                  <c:v>104.8</c:v>
                </c:pt>
                <c:pt idx="33">
                  <c:v>105.2</c:v>
                </c:pt>
                <c:pt idx="34">
                  <c:v>105.5</c:v>
                </c:pt>
                <c:pt idx="35">
                  <c:v>105.9</c:v>
                </c:pt>
                <c:pt idx="36">
                  <c:v>106.4</c:v>
                </c:pt>
                <c:pt idx="37">
                  <c:v>106.9</c:v>
                </c:pt>
                <c:pt idx="38">
                  <c:v>107.4</c:v>
                </c:pt>
                <c:pt idx="39">
                  <c:v>107.7</c:v>
                </c:pt>
                <c:pt idx="40">
                  <c:v>108.1</c:v>
                </c:pt>
                <c:pt idx="41">
                  <c:v>108.4</c:v>
                </c:pt>
                <c:pt idx="42" formatCode="General">
                  <c:v>108.8</c:v>
                </c:pt>
                <c:pt idx="43" formatCode="General">
                  <c:v>109.2</c:v>
                </c:pt>
                <c:pt idx="44" formatCode="General">
                  <c:v>109.6</c:v>
                </c:pt>
                <c:pt idx="45" formatCode="General">
                  <c:v>110.1</c:v>
                </c:pt>
                <c:pt idx="46" formatCode="General">
                  <c:v>110.5</c:v>
                </c:pt>
                <c:pt idx="47" formatCode="General">
                  <c:v>110.9</c:v>
                </c:pt>
                <c:pt idx="48" formatCode="General">
                  <c:v>111.2</c:v>
                </c:pt>
                <c:pt idx="49" formatCode="General">
                  <c:v>111.5</c:v>
                </c:pt>
                <c:pt idx="50" formatCode="General">
                  <c:v>111.8</c:v>
                </c:pt>
                <c:pt idx="51" formatCode="General">
                  <c:v>112.2</c:v>
                </c:pt>
                <c:pt idx="52" formatCode="General">
                  <c:v>112.5</c:v>
                </c:pt>
                <c:pt idx="53" formatCode="General">
                  <c:v>112.6</c:v>
                </c:pt>
                <c:pt idx="54" formatCode="General">
                  <c:v>112.8</c:v>
                </c:pt>
                <c:pt idx="55" formatCode="General">
                  <c:v>113</c:v>
                </c:pt>
                <c:pt idx="56" formatCode="General">
                  <c:v>113.2</c:v>
                </c:pt>
                <c:pt idx="57" formatCode="General">
                  <c:v>113.4</c:v>
                </c:pt>
                <c:pt idx="58" formatCode="General">
                  <c:v>113.6</c:v>
                </c:pt>
                <c:pt idx="59" formatCode="General">
                  <c:v>113.7</c:v>
                </c:pt>
                <c:pt idx="60">
                  <c:v>113.8</c:v>
                </c:pt>
                <c:pt idx="61">
                  <c:v>113.8</c:v>
                </c:pt>
                <c:pt idx="62">
                  <c:v>113.8</c:v>
                </c:pt>
                <c:pt idx="63">
                  <c:v>113.7</c:v>
                </c:pt>
                <c:pt idx="64">
                  <c:v>113.9</c:v>
                </c:pt>
                <c:pt idx="65">
                  <c:v>114.1</c:v>
                </c:pt>
                <c:pt idx="66">
                  <c:v>114.5</c:v>
                </c:pt>
                <c:pt idx="67">
                  <c:v>114.7</c:v>
                </c:pt>
                <c:pt idx="68">
                  <c:v>115</c:v>
                </c:pt>
                <c:pt idx="69">
                  <c:v>115.2</c:v>
                </c:pt>
                <c:pt idx="70">
                  <c:v>115.5</c:v>
                </c:pt>
                <c:pt idx="71">
                  <c:v>115.7</c:v>
                </c:pt>
                <c:pt idx="72">
                  <c:v>115.9</c:v>
                </c:pt>
                <c:pt idx="73">
                  <c:v>116.1</c:v>
                </c:pt>
                <c:pt idx="74">
                  <c:v>116.4</c:v>
                </c:pt>
                <c:pt idx="75">
                  <c:v>116.9</c:v>
                </c:pt>
                <c:pt idx="76">
                  <c:v>117.4</c:v>
                </c:pt>
                <c:pt idx="77">
                  <c:v>117.9</c:v>
                </c:pt>
                <c:pt idx="78">
                  <c:v>118.5</c:v>
                </c:pt>
                <c:pt idx="79">
                  <c:v>119</c:v>
                </c:pt>
                <c:pt idx="80">
                  <c:v>119.6</c:v>
                </c:pt>
                <c:pt idx="81">
                  <c:v>120.2</c:v>
                </c:pt>
                <c:pt idx="82">
                  <c:v>120.9</c:v>
                </c:pt>
                <c:pt idx="83">
                  <c:v>121.7</c:v>
                </c:pt>
                <c:pt idx="84">
                  <c:v>122.6</c:v>
                </c:pt>
                <c:pt idx="85">
                  <c:v>123.4</c:v>
                </c:pt>
                <c:pt idx="86">
                  <c:v>124</c:v>
                </c:pt>
                <c:pt idx="87">
                  <c:v>124.6</c:v>
                </c:pt>
                <c:pt idx="88">
                  <c:v>125</c:v>
                </c:pt>
                <c:pt idx="89">
                  <c:v>125.4</c:v>
                </c:pt>
                <c:pt idx="90">
                  <c:v>125.9</c:v>
                </c:pt>
                <c:pt idx="91">
                  <c:v>126.5</c:v>
                </c:pt>
                <c:pt idx="92">
                  <c:v>127.1</c:v>
                </c:pt>
                <c:pt idx="93">
                  <c:v>127.7</c:v>
                </c:pt>
                <c:pt idx="94">
                  <c:v>128.19999999999999</c:v>
                </c:pt>
                <c:pt idx="95">
                  <c:v>128.69999999999999</c:v>
                </c:pt>
                <c:pt idx="96">
                  <c:v>129.4</c:v>
                </c:pt>
                <c:pt idx="97">
                  <c:v>130.1</c:v>
                </c:pt>
                <c:pt idx="98">
                  <c:v>131</c:v>
                </c:pt>
                <c:pt idx="99">
                  <c:v>131.80000000000001</c:v>
                </c:pt>
                <c:pt idx="100">
                  <c:v>132.69999999999999</c:v>
                </c:pt>
                <c:pt idx="101">
                  <c:v>133.6</c:v>
                </c:pt>
              </c:numCache>
            </c:numRef>
          </c:val>
          <c:smooth val="0"/>
          <c:extLst>
            <c:ext xmlns:c16="http://schemas.microsoft.com/office/drawing/2014/chart" uri="{C3380CC4-5D6E-409C-BE32-E72D297353CC}">
              <c16:uniqueId val="{00000002-4C03-489C-BC52-03CDB02FAD5A}"/>
            </c:ext>
          </c:extLst>
        </c:ser>
        <c:ser>
          <c:idx val="0"/>
          <c:order val="1"/>
          <c:tx>
            <c:strRef>
              <c:f>trendit!$L$6</c:f>
              <c:strCache>
                <c:ptCount val="1"/>
                <c:pt idx="0">
                  <c:v>Kuopio</c:v>
                </c:pt>
              </c:strCache>
            </c:strRef>
          </c:tx>
          <c:spPr>
            <a:ln w="28575" cap="flat" cmpd="sng" algn="ctr">
              <a:solidFill>
                <a:srgbClr val="5971DF"/>
              </a:solidFill>
              <a:miter lim="800000"/>
            </a:ln>
            <a:effectLst/>
          </c:spPr>
          <c:marker>
            <c:symbol val="none"/>
          </c:marker>
          <c:dLbls>
            <c:dLbl>
              <c:idx val="101"/>
              <c:layout>
                <c:manualLayout>
                  <c:x val="-1.2380740928853017E-2"/>
                  <c:y val="0"/>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5"/>
                        </a:solidFill>
                        <a:latin typeface="+mn-lt"/>
                        <a:ea typeface="+mn-ea"/>
                        <a:cs typeface="+mn-cs"/>
                      </a:defRPr>
                    </a:pPr>
                    <a:fld id="{8CF1C7B7-F614-47F2-9674-7A186DD6E73E}" type="VALUE">
                      <a:rPr lang="en-US" dirty="0">
                        <a:solidFill>
                          <a:schemeClr val="accent5"/>
                        </a:solidFill>
                      </a:rPr>
                      <a:pPr>
                        <a:defRPr sz="1200" b="1">
                          <a:solidFill>
                            <a:schemeClr val="accent5"/>
                          </a:solidFill>
                        </a:defRPr>
                      </a:pPr>
                      <a:t>[ARVO]</a:t>
                    </a:fld>
                    <a:endParaRPr lang="fi-FI"/>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03-489C-BC52-03CDB02FAD5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trendit!$I$127:$I$228</c:f>
              <c:strCache>
                <c:ptCount val="97"/>
                <c:pt idx="0">
                  <c:v>2015</c:v>
                </c:pt>
                <c:pt idx="12">
                  <c:v>2016</c:v>
                </c:pt>
                <c:pt idx="24">
                  <c:v>2017</c:v>
                </c:pt>
                <c:pt idx="36">
                  <c:v>2018</c:v>
                </c:pt>
                <c:pt idx="48">
                  <c:v>2019</c:v>
                </c:pt>
                <c:pt idx="60">
                  <c:v>2020</c:v>
                </c:pt>
                <c:pt idx="72">
                  <c:v>2021</c:v>
                </c:pt>
                <c:pt idx="84">
                  <c:v>2022</c:v>
                </c:pt>
                <c:pt idx="96">
                  <c:v>2023</c:v>
                </c:pt>
              </c:strCache>
            </c:strRef>
          </c:cat>
          <c:val>
            <c:numRef>
              <c:f>trendit!$L$127:$L$228</c:f>
              <c:numCache>
                <c:formatCode>0.0</c:formatCode>
                <c:ptCount val="102"/>
                <c:pt idx="0">
                  <c:v>99.5</c:v>
                </c:pt>
                <c:pt idx="1">
                  <c:v>99.4</c:v>
                </c:pt>
                <c:pt idx="2">
                  <c:v>99.5</c:v>
                </c:pt>
                <c:pt idx="3">
                  <c:v>99.8</c:v>
                </c:pt>
                <c:pt idx="4">
                  <c:v>99.9</c:v>
                </c:pt>
                <c:pt idx="5">
                  <c:v>100.1</c:v>
                </c:pt>
                <c:pt idx="6">
                  <c:v>100.4</c:v>
                </c:pt>
                <c:pt idx="7">
                  <c:v>100.4</c:v>
                </c:pt>
                <c:pt idx="8">
                  <c:v>100.2</c:v>
                </c:pt>
                <c:pt idx="9">
                  <c:v>100.4</c:v>
                </c:pt>
                <c:pt idx="10">
                  <c:v>100.8</c:v>
                </c:pt>
                <c:pt idx="11">
                  <c:v>101.2</c:v>
                </c:pt>
                <c:pt idx="12">
                  <c:v>101.7</c:v>
                </c:pt>
                <c:pt idx="13">
                  <c:v>102.4</c:v>
                </c:pt>
                <c:pt idx="14">
                  <c:v>103</c:v>
                </c:pt>
                <c:pt idx="15">
                  <c:v>103.1</c:v>
                </c:pt>
                <c:pt idx="16">
                  <c:v>103.2</c:v>
                </c:pt>
                <c:pt idx="17">
                  <c:v>103.6</c:v>
                </c:pt>
                <c:pt idx="18">
                  <c:v>104.3</c:v>
                </c:pt>
                <c:pt idx="19">
                  <c:v>104.7</c:v>
                </c:pt>
                <c:pt idx="20">
                  <c:v>104.9</c:v>
                </c:pt>
                <c:pt idx="21">
                  <c:v>105.1</c:v>
                </c:pt>
                <c:pt idx="22">
                  <c:v>105.2</c:v>
                </c:pt>
                <c:pt idx="23">
                  <c:v>105.5</c:v>
                </c:pt>
                <c:pt idx="24">
                  <c:v>106.1</c:v>
                </c:pt>
                <c:pt idx="25">
                  <c:v>106.4</c:v>
                </c:pt>
                <c:pt idx="26">
                  <c:v>106.3</c:v>
                </c:pt>
                <c:pt idx="27">
                  <c:v>106.6</c:v>
                </c:pt>
                <c:pt idx="28">
                  <c:v>106.9</c:v>
                </c:pt>
                <c:pt idx="29">
                  <c:v>107.1</c:v>
                </c:pt>
                <c:pt idx="30">
                  <c:v>107.2</c:v>
                </c:pt>
                <c:pt idx="31">
                  <c:v>107.8</c:v>
                </c:pt>
                <c:pt idx="32">
                  <c:v>108.5</c:v>
                </c:pt>
                <c:pt idx="33">
                  <c:v>108.9</c:v>
                </c:pt>
                <c:pt idx="34">
                  <c:v>109.2</c:v>
                </c:pt>
                <c:pt idx="35">
                  <c:v>109.7</c:v>
                </c:pt>
                <c:pt idx="36">
                  <c:v>110.2</c:v>
                </c:pt>
                <c:pt idx="37">
                  <c:v>110.9</c:v>
                </c:pt>
                <c:pt idx="38">
                  <c:v>111.7</c:v>
                </c:pt>
                <c:pt idx="39">
                  <c:v>112.4</c:v>
                </c:pt>
                <c:pt idx="40">
                  <c:v>112.9</c:v>
                </c:pt>
                <c:pt idx="41">
                  <c:v>113.1</c:v>
                </c:pt>
                <c:pt idx="42">
                  <c:v>113.2</c:v>
                </c:pt>
                <c:pt idx="43">
                  <c:v>113.9</c:v>
                </c:pt>
                <c:pt idx="44">
                  <c:v>114.8</c:v>
                </c:pt>
                <c:pt idx="45">
                  <c:v>115.7</c:v>
                </c:pt>
                <c:pt idx="46">
                  <c:v>116.4</c:v>
                </c:pt>
                <c:pt idx="47">
                  <c:v>116.8</c:v>
                </c:pt>
                <c:pt idx="48" formatCode="General">
                  <c:v>117.1</c:v>
                </c:pt>
                <c:pt idx="49" formatCode="General">
                  <c:v>117.5</c:v>
                </c:pt>
                <c:pt idx="50" formatCode="General">
                  <c:v>118.2</c:v>
                </c:pt>
                <c:pt idx="51" formatCode="General">
                  <c:v>118.7</c:v>
                </c:pt>
                <c:pt idx="52" formatCode="General">
                  <c:v>118.7</c:v>
                </c:pt>
                <c:pt idx="53" formatCode="General">
                  <c:v>118.3</c:v>
                </c:pt>
                <c:pt idx="54" formatCode="General">
                  <c:v>118.1</c:v>
                </c:pt>
                <c:pt idx="55" formatCode="General">
                  <c:v>118.5</c:v>
                </c:pt>
                <c:pt idx="56" formatCode="General">
                  <c:v>119</c:v>
                </c:pt>
                <c:pt idx="57" formatCode="General">
                  <c:v>119.4</c:v>
                </c:pt>
                <c:pt idx="58" formatCode="General">
                  <c:v>119.6</c:v>
                </c:pt>
                <c:pt idx="59" formatCode="General">
                  <c:v>119.7</c:v>
                </c:pt>
                <c:pt idx="60">
                  <c:v>119.5</c:v>
                </c:pt>
                <c:pt idx="61">
                  <c:v>119.2</c:v>
                </c:pt>
                <c:pt idx="62">
                  <c:v>118.9</c:v>
                </c:pt>
                <c:pt idx="63">
                  <c:v>118.9</c:v>
                </c:pt>
                <c:pt idx="64">
                  <c:v>119.2</c:v>
                </c:pt>
                <c:pt idx="65">
                  <c:v>119.9</c:v>
                </c:pt>
                <c:pt idx="66">
                  <c:v>120.8</c:v>
                </c:pt>
                <c:pt idx="67">
                  <c:v>121.3</c:v>
                </c:pt>
                <c:pt idx="68">
                  <c:v>121.3</c:v>
                </c:pt>
                <c:pt idx="69">
                  <c:v>121.4</c:v>
                </c:pt>
                <c:pt idx="70">
                  <c:v>121.7</c:v>
                </c:pt>
                <c:pt idx="71">
                  <c:v>122</c:v>
                </c:pt>
                <c:pt idx="72">
                  <c:v>122.3</c:v>
                </c:pt>
                <c:pt idx="73">
                  <c:v>122.6</c:v>
                </c:pt>
                <c:pt idx="74">
                  <c:v>123.2</c:v>
                </c:pt>
                <c:pt idx="75">
                  <c:v>124</c:v>
                </c:pt>
                <c:pt idx="76">
                  <c:v>125</c:v>
                </c:pt>
                <c:pt idx="77">
                  <c:v>125.7</c:v>
                </c:pt>
                <c:pt idx="78">
                  <c:v>126.1</c:v>
                </c:pt>
                <c:pt idx="79">
                  <c:v>126.2</c:v>
                </c:pt>
                <c:pt idx="80">
                  <c:v>126.6</c:v>
                </c:pt>
                <c:pt idx="81">
                  <c:v>127.1</c:v>
                </c:pt>
                <c:pt idx="82">
                  <c:v>127.8</c:v>
                </c:pt>
                <c:pt idx="83">
                  <c:v>129.1</c:v>
                </c:pt>
                <c:pt idx="84">
                  <c:v>130.5</c:v>
                </c:pt>
                <c:pt idx="85">
                  <c:v>131.4</c:v>
                </c:pt>
                <c:pt idx="86">
                  <c:v>131.69999999999999</c:v>
                </c:pt>
                <c:pt idx="87">
                  <c:v>131.9</c:v>
                </c:pt>
                <c:pt idx="88">
                  <c:v>132.30000000000001</c:v>
                </c:pt>
                <c:pt idx="89">
                  <c:v>133.1</c:v>
                </c:pt>
                <c:pt idx="90">
                  <c:v>133.80000000000001</c:v>
                </c:pt>
                <c:pt idx="91">
                  <c:v>134.5</c:v>
                </c:pt>
                <c:pt idx="92">
                  <c:v>135.19999999999999</c:v>
                </c:pt>
                <c:pt idx="93">
                  <c:v>135.80000000000001</c:v>
                </c:pt>
                <c:pt idx="94">
                  <c:v>136.19999999999999</c:v>
                </c:pt>
                <c:pt idx="95">
                  <c:v>136.30000000000001</c:v>
                </c:pt>
                <c:pt idx="96">
                  <c:v>136.5</c:v>
                </c:pt>
                <c:pt idx="97">
                  <c:v>137.1</c:v>
                </c:pt>
                <c:pt idx="98">
                  <c:v>138</c:v>
                </c:pt>
                <c:pt idx="99">
                  <c:v>138.69999999999999</c:v>
                </c:pt>
                <c:pt idx="100">
                  <c:v>139.1</c:v>
                </c:pt>
                <c:pt idx="101">
                  <c:v>139.5</c:v>
                </c:pt>
              </c:numCache>
            </c:numRef>
          </c:val>
          <c:smooth val="0"/>
          <c:extLst>
            <c:ext xmlns:c16="http://schemas.microsoft.com/office/drawing/2014/chart" uri="{C3380CC4-5D6E-409C-BE32-E72D297353CC}">
              <c16:uniqueId val="{00000004-4C03-489C-BC52-03CDB02FAD5A}"/>
            </c:ext>
          </c:extLst>
        </c:ser>
        <c:dLbls>
          <c:showLegendKey val="0"/>
          <c:showVal val="0"/>
          <c:showCatName val="0"/>
          <c:showSerName val="0"/>
          <c:showPercent val="0"/>
          <c:showBubbleSize val="0"/>
        </c:dLbls>
        <c:smooth val="0"/>
        <c:axId val="335401872"/>
        <c:axId val="335402264"/>
        <c:extLst>
          <c:ext xmlns:c15="http://schemas.microsoft.com/office/drawing/2012/chart" uri="{02D57815-91ED-43cb-92C2-25804820EDAC}">
            <c15:filteredLineSeries>
              <c15:ser>
                <c:idx val="3"/>
                <c:order val="2"/>
                <c:tx>
                  <c:strRef>
                    <c:extLst>
                      <c:ext uri="{02D57815-91ED-43cb-92C2-25804820EDAC}">
                        <c15:formulaRef>
                          <c15:sqref>trendit!$J$6</c15:sqref>
                        </c15:formulaRef>
                      </c:ext>
                    </c:extLst>
                    <c:strCache>
                      <c:ptCount val="1"/>
                      <c:pt idx="0">
                        <c:v>Kuopion seutu</c:v>
                      </c:pt>
                    </c:strCache>
                  </c:strRef>
                </c:tx>
                <c:spPr>
                  <a:ln w="44450" cap="flat" cmpd="thickThin" algn="ctr">
                    <a:solidFill>
                      <a:schemeClr val="accent4"/>
                    </a:solidFill>
                    <a:miter lim="800000"/>
                  </a:ln>
                  <a:effectLst/>
                </c:spPr>
                <c:marker>
                  <c:symbol val="none"/>
                </c:marker>
                <c:dLbls>
                  <c:dLbl>
                    <c:idx val="107"/>
                    <c:showLegendKey val="0"/>
                    <c:showVal val="1"/>
                    <c:showCatName val="0"/>
                    <c:showSerName val="0"/>
                    <c:showPercent val="0"/>
                    <c:showBubbleSize val="0"/>
                    <c:extLst>
                      <c:ext uri="{CE6537A1-D6FC-4f65-9D91-7224C49458BB}"/>
                      <c:ext xmlns:c16="http://schemas.microsoft.com/office/drawing/2014/chart" uri="{C3380CC4-5D6E-409C-BE32-E72D297353CC}">
                        <c16:uniqueId val="{00000005-4C03-489C-BC52-03CDB02FAD5A}"/>
                      </c:ext>
                    </c:extLst>
                  </c:dLbl>
                  <c:dLbl>
                    <c:idx val="166"/>
                    <c:showLegendKey val="0"/>
                    <c:showVal val="1"/>
                    <c:showCatName val="0"/>
                    <c:showSerName val="0"/>
                    <c:showPercent val="0"/>
                    <c:showBubbleSize val="0"/>
                    <c:extLst>
                      <c:ext uri="{CE6537A1-D6FC-4f65-9D91-7224C49458BB}"/>
                      <c:ext xmlns:c16="http://schemas.microsoft.com/office/drawing/2014/chart" uri="{C3380CC4-5D6E-409C-BE32-E72D297353CC}">
                        <c16:uniqueId val="{00000006-4C03-489C-BC52-03CDB02FAD5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Arial" panose="020B0604020202020204" pitchFamily="34" charset="0"/>
                          <a:ea typeface="+mn-ea"/>
                          <a:cs typeface="Arial" panose="020B0604020202020204" pitchFamily="34" charset="0"/>
                        </a:defRPr>
                      </a:pPr>
                      <a:endParaRPr lang="fi-FI"/>
                    </a:p>
                  </c:txPr>
                  <c:showLegendKey val="0"/>
                  <c:showVal val="0"/>
                  <c:showCatName val="0"/>
                  <c:showSerName val="0"/>
                  <c:showPercent val="0"/>
                  <c:showBubbleSize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trendit!$I$127:$I$228</c15:sqref>
                        </c15:formulaRef>
                      </c:ext>
                    </c:extLst>
                    <c:strCache>
                      <c:ptCount val="97"/>
                      <c:pt idx="0">
                        <c:v>2015</c:v>
                      </c:pt>
                      <c:pt idx="12">
                        <c:v>2016</c:v>
                      </c:pt>
                      <c:pt idx="24">
                        <c:v>2017</c:v>
                      </c:pt>
                      <c:pt idx="36">
                        <c:v>2018</c:v>
                      </c:pt>
                      <c:pt idx="48">
                        <c:v>2019</c:v>
                      </c:pt>
                      <c:pt idx="60">
                        <c:v>2020</c:v>
                      </c:pt>
                      <c:pt idx="72">
                        <c:v>2021</c:v>
                      </c:pt>
                      <c:pt idx="84">
                        <c:v>2022</c:v>
                      </c:pt>
                      <c:pt idx="96">
                        <c:v>2023</c:v>
                      </c:pt>
                    </c:strCache>
                  </c:strRef>
                </c:cat>
                <c:val>
                  <c:numRef>
                    <c:extLst>
                      <c:ext uri="{02D57815-91ED-43cb-92C2-25804820EDAC}">
                        <c15:formulaRef>
                          <c15:sqref>trendit!$J$67:$J$174</c15:sqref>
                        </c15:formulaRef>
                      </c:ext>
                    </c:extLst>
                    <c:numCache>
                      <c:formatCode>0.0</c:formatCode>
                      <c:ptCount val="48"/>
                      <c:pt idx="0">
                        <c:v>99.9</c:v>
                      </c:pt>
                      <c:pt idx="1">
                        <c:v>99.6</c:v>
                      </c:pt>
                      <c:pt idx="2">
                        <c:v>99.6</c:v>
                      </c:pt>
                      <c:pt idx="3">
                        <c:v>99.9</c:v>
                      </c:pt>
                      <c:pt idx="4">
                        <c:v>99.9</c:v>
                      </c:pt>
                      <c:pt idx="5">
                        <c:v>100.1</c:v>
                      </c:pt>
                      <c:pt idx="6">
                        <c:v>100.3</c:v>
                      </c:pt>
                      <c:pt idx="7">
                        <c:v>100.2</c:v>
                      </c:pt>
                      <c:pt idx="8">
                        <c:v>100.1</c:v>
                      </c:pt>
                      <c:pt idx="9">
                        <c:v>100.4</c:v>
                      </c:pt>
                      <c:pt idx="10">
                        <c:v>100.9</c:v>
                      </c:pt>
                      <c:pt idx="11">
                        <c:v>101.4</c:v>
                      </c:pt>
                      <c:pt idx="12">
                        <c:v>101.9</c:v>
                      </c:pt>
                      <c:pt idx="13">
                        <c:v>102.6</c:v>
                      </c:pt>
                      <c:pt idx="14">
                        <c:v>103.3</c:v>
                      </c:pt>
                      <c:pt idx="15">
                        <c:v>103.5</c:v>
                      </c:pt>
                      <c:pt idx="16">
                        <c:v>103.6</c:v>
                      </c:pt>
                      <c:pt idx="17">
                        <c:v>104.1</c:v>
                      </c:pt>
                      <c:pt idx="18">
                        <c:v>104.8</c:v>
                      </c:pt>
                      <c:pt idx="19">
                        <c:v>105.2</c:v>
                      </c:pt>
                      <c:pt idx="20">
                        <c:v>105.4</c:v>
                      </c:pt>
                      <c:pt idx="21">
                        <c:v>105.5</c:v>
                      </c:pt>
                      <c:pt idx="22">
                        <c:v>105.5</c:v>
                      </c:pt>
                      <c:pt idx="23">
                        <c:v>105.6</c:v>
                      </c:pt>
                      <c:pt idx="24">
                        <c:v>105.8</c:v>
                      </c:pt>
                      <c:pt idx="25">
                        <c:v>105.8</c:v>
                      </c:pt>
                      <c:pt idx="26">
                        <c:v>105.7</c:v>
                      </c:pt>
                      <c:pt idx="27">
                        <c:v>105.8</c:v>
                      </c:pt>
                      <c:pt idx="28">
                        <c:v>106.2</c:v>
                      </c:pt>
                      <c:pt idx="29">
                        <c:v>106.3</c:v>
                      </c:pt>
                      <c:pt idx="30">
                        <c:v>106.4</c:v>
                      </c:pt>
                      <c:pt idx="31">
                        <c:v>106.9</c:v>
                      </c:pt>
                      <c:pt idx="32">
                        <c:v>107.6</c:v>
                      </c:pt>
                      <c:pt idx="33">
                        <c:v>107.9</c:v>
                      </c:pt>
                      <c:pt idx="34">
                        <c:v>108.3</c:v>
                      </c:pt>
                      <c:pt idx="35">
                        <c:v>108.7</c:v>
                      </c:pt>
                      <c:pt idx="36">
                        <c:v>109.2</c:v>
                      </c:pt>
                      <c:pt idx="37">
                        <c:v>109.8</c:v>
                      </c:pt>
                      <c:pt idx="38">
                        <c:v>110.5</c:v>
                      </c:pt>
                      <c:pt idx="39">
                        <c:v>111</c:v>
                      </c:pt>
                      <c:pt idx="40">
                        <c:v>111.5</c:v>
                      </c:pt>
                      <c:pt idx="41">
                        <c:v>111.8</c:v>
                      </c:pt>
                      <c:pt idx="42" formatCode="General">
                        <c:v>112.1</c:v>
                      </c:pt>
                      <c:pt idx="43" formatCode="General">
                        <c:v>112.7</c:v>
                      </c:pt>
                      <c:pt idx="44" formatCode="General">
                        <c:v>113.4</c:v>
                      </c:pt>
                      <c:pt idx="45" formatCode="General">
                        <c:v>114.1</c:v>
                      </c:pt>
                      <c:pt idx="46" formatCode="General">
                        <c:v>114.9</c:v>
                      </c:pt>
                      <c:pt idx="47" formatCode="General">
                        <c:v>115.8</c:v>
                      </c:pt>
                    </c:numCache>
                  </c:numRef>
                </c:val>
                <c:smooth val="0"/>
                <c:extLst>
                  <c:ext xmlns:c16="http://schemas.microsoft.com/office/drawing/2014/chart" uri="{C3380CC4-5D6E-409C-BE32-E72D297353CC}">
                    <c16:uniqueId val="{00000007-4C03-489C-BC52-03CDB02FAD5A}"/>
                  </c:ext>
                </c:extLst>
              </c15:ser>
            </c15:filteredLineSeries>
            <c15:filteredLineSeries>
              <c15:ser>
                <c:idx val="1"/>
                <c:order val="3"/>
                <c:tx>
                  <c:strRef>
                    <c:extLst xmlns:c15="http://schemas.microsoft.com/office/drawing/2012/chart">
                      <c:ext xmlns:c15="http://schemas.microsoft.com/office/drawing/2012/chart" uri="{02D57815-91ED-43cb-92C2-25804820EDAC}">
                        <c15:formulaRef>
                          <c15:sqref>trendit!$M$6</c15:sqref>
                        </c15:formulaRef>
                      </c:ext>
                    </c:extLst>
                    <c:strCache>
                      <c:ptCount val="1"/>
                      <c:pt idx="0">
                        <c:v>P-S+Joroinen</c:v>
                      </c:pt>
                    </c:strCache>
                  </c:strRef>
                </c:tx>
                <c:spPr>
                  <a:ln w="38100" cap="flat" cmpd="dbl" algn="ctr">
                    <a:solidFill>
                      <a:schemeClr val="accent1"/>
                    </a:solidFill>
                    <a:miter lim="800000"/>
                  </a:ln>
                  <a:effectLst/>
                </c:spPr>
                <c:marker>
                  <c:symbol val="none"/>
                </c:marker>
                <c:dLbls>
                  <c:dLbl>
                    <c:idx val="161"/>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4C03-489C-BC52-03CDB02FAD5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0000"/>
                          </a:solidFill>
                          <a:latin typeface="+mn-lt"/>
                          <a:ea typeface="+mn-ea"/>
                          <a:cs typeface="+mn-cs"/>
                        </a:defRPr>
                      </a:pPr>
                      <a:endParaRPr lang="fi-FI"/>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trendit!$I$127:$I$228</c15:sqref>
                        </c15:formulaRef>
                      </c:ext>
                    </c:extLst>
                    <c:strCache>
                      <c:ptCount val="97"/>
                      <c:pt idx="0">
                        <c:v>2015</c:v>
                      </c:pt>
                      <c:pt idx="12">
                        <c:v>2016</c:v>
                      </c:pt>
                      <c:pt idx="24">
                        <c:v>2017</c:v>
                      </c:pt>
                      <c:pt idx="36">
                        <c:v>2018</c:v>
                      </c:pt>
                      <c:pt idx="48">
                        <c:v>2019</c:v>
                      </c:pt>
                      <c:pt idx="60">
                        <c:v>2020</c:v>
                      </c:pt>
                      <c:pt idx="72">
                        <c:v>2021</c:v>
                      </c:pt>
                      <c:pt idx="84">
                        <c:v>2022</c:v>
                      </c:pt>
                      <c:pt idx="96">
                        <c:v>2023</c:v>
                      </c:pt>
                    </c:strCache>
                  </c:strRef>
                </c:cat>
                <c:val>
                  <c:numRef>
                    <c:extLst xmlns:c15="http://schemas.microsoft.com/office/drawing/2012/chart">
                      <c:ext xmlns:c15="http://schemas.microsoft.com/office/drawing/2012/chart" uri="{02D57815-91ED-43cb-92C2-25804820EDAC}">
                        <c15:formulaRef>
                          <c15:sqref>trendit!$M$67:$M$174</c15:sqref>
                        </c15:formulaRef>
                      </c:ext>
                    </c:extLst>
                    <c:numCache>
                      <c:formatCode>0.0</c:formatCode>
                      <c:ptCount val="48"/>
                      <c:pt idx="0">
                        <c:v>99.7</c:v>
                      </c:pt>
                      <c:pt idx="1">
                        <c:v>99.6</c:v>
                      </c:pt>
                      <c:pt idx="2">
                        <c:v>99.8</c:v>
                      </c:pt>
                      <c:pt idx="3">
                        <c:v>99.9</c:v>
                      </c:pt>
                      <c:pt idx="4">
                        <c:v>99.8</c:v>
                      </c:pt>
                      <c:pt idx="5">
                        <c:v>99.8</c:v>
                      </c:pt>
                      <c:pt idx="6">
                        <c:v>100</c:v>
                      </c:pt>
                      <c:pt idx="7">
                        <c:v>100.2</c:v>
                      </c:pt>
                      <c:pt idx="8">
                        <c:v>100.1</c:v>
                      </c:pt>
                      <c:pt idx="9">
                        <c:v>100.2</c:v>
                      </c:pt>
                      <c:pt idx="10">
                        <c:v>100.5</c:v>
                      </c:pt>
                      <c:pt idx="11">
                        <c:v>100.7</c:v>
                      </c:pt>
                      <c:pt idx="12">
                        <c:v>100.9</c:v>
                      </c:pt>
                      <c:pt idx="13">
                        <c:v>101.3</c:v>
                      </c:pt>
                      <c:pt idx="14">
                        <c:v>101.8</c:v>
                      </c:pt>
                      <c:pt idx="15">
                        <c:v>102.2</c:v>
                      </c:pt>
                      <c:pt idx="16">
                        <c:v>102.5</c:v>
                      </c:pt>
                      <c:pt idx="17">
                        <c:v>102.9</c:v>
                      </c:pt>
                      <c:pt idx="18">
                        <c:v>103.2</c:v>
                      </c:pt>
                      <c:pt idx="19">
                        <c:v>103.4</c:v>
                      </c:pt>
                      <c:pt idx="20">
                        <c:v>103.6</c:v>
                      </c:pt>
                      <c:pt idx="21">
                        <c:v>103.8</c:v>
                      </c:pt>
                      <c:pt idx="22">
                        <c:v>103.9</c:v>
                      </c:pt>
                      <c:pt idx="23">
                        <c:v>104</c:v>
                      </c:pt>
                      <c:pt idx="24">
                        <c:v>104.2</c:v>
                      </c:pt>
                      <c:pt idx="25">
                        <c:v>104.2</c:v>
                      </c:pt>
                      <c:pt idx="26">
                        <c:v>104.2</c:v>
                      </c:pt>
                      <c:pt idx="27">
                        <c:v>104.4</c:v>
                      </c:pt>
                      <c:pt idx="28">
                        <c:v>104.6</c:v>
                      </c:pt>
                      <c:pt idx="29">
                        <c:v>104.7</c:v>
                      </c:pt>
                      <c:pt idx="30" formatCode="General">
                        <c:v>105</c:v>
                      </c:pt>
                      <c:pt idx="31" formatCode="General">
                        <c:v>105.5</c:v>
                      </c:pt>
                      <c:pt idx="32" formatCode="General">
                        <c:v>106.1</c:v>
                      </c:pt>
                      <c:pt idx="33" formatCode="General">
                        <c:v>106.5</c:v>
                      </c:pt>
                      <c:pt idx="34" formatCode="General">
                        <c:v>106.9</c:v>
                      </c:pt>
                      <c:pt idx="35" formatCode="General">
                        <c:v>107.4</c:v>
                      </c:pt>
                      <c:pt idx="36" formatCode="General">
                        <c:v>107.8</c:v>
                      </c:pt>
                      <c:pt idx="37" formatCode="General">
                        <c:v>108.2</c:v>
                      </c:pt>
                      <c:pt idx="38" formatCode="General">
                        <c:v>108.6</c:v>
                      </c:pt>
                      <c:pt idx="39" formatCode="General">
                        <c:v>109</c:v>
                      </c:pt>
                      <c:pt idx="40" formatCode="General">
                        <c:v>109.3</c:v>
                      </c:pt>
                      <c:pt idx="41" formatCode="General">
                        <c:v>109.4</c:v>
                      </c:pt>
                      <c:pt idx="42" formatCode="General">
                        <c:v>109.7</c:v>
                      </c:pt>
                      <c:pt idx="43" formatCode="General">
                        <c:v>110.2</c:v>
                      </c:pt>
                      <c:pt idx="44" formatCode="General">
                        <c:v>110.7</c:v>
                      </c:pt>
                      <c:pt idx="45" formatCode="General">
                        <c:v>111.3</c:v>
                      </c:pt>
                      <c:pt idx="46" formatCode="General">
                        <c:v>112</c:v>
                      </c:pt>
                      <c:pt idx="47" formatCode="General">
                        <c:v>112.8</c:v>
                      </c:pt>
                    </c:numCache>
                  </c:numRef>
                </c:val>
                <c:smooth val="0"/>
                <c:extLst xmlns:c15="http://schemas.microsoft.com/office/drawing/2012/chart">
                  <c:ext xmlns:c16="http://schemas.microsoft.com/office/drawing/2014/chart" uri="{C3380CC4-5D6E-409C-BE32-E72D297353CC}">
                    <c16:uniqueId val="{00000009-4C03-489C-BC52-03CDB02FAD5A}"/>
                  </c:ext>
                </c:extLst>
              </c15:ser>
            </c15:filteredLineSeries>
          </c:ext>
        </c:extLst>
      </c:lineChart>
      <c:catAx>
        <c:axId val="335401872"/>
        <c:scaling>
          <c:orientation val="minMax"/>
        </c:scaling>
        <c:delete val="0"/>
        <c:axPos val="b"/>
        <c:majorGridlines>
          <c:spPr>
            <a:ln w="9525" cap="flat" cmpd="sng" algn="ctr">
              <a:solidFill>
                <a:schemeClr val="tx1">
                  <a:lumMod val="50000"/>
                  <a:lumOff val="50000"/>
                  <a:alpha val="32000"/>
                </a:schemeClr>
              </a:solidFill>
              <a:round/>
            </a:ln>
            <a:effectLst/>
          </c:spPr>
        </c:majorGridlines>
        <c:numFmt formatCode="General"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0" spcFirstLastPara="1" vertOverflow="ellipsis" wrap="square" anchor="t" anchorCtr="1"/>
          <a:lstStyle/>
          <a:p>
            <a:pPr>
              <a:defRPr sz="1200" b="1" i="0" u="none" strike="noStrike" kern="1200" baseline="0">
                <a:solidFill>
                  <a:schemeClr val="tx1"/>
                </a:solidFill>
                <a:latin typeface="Corbel" panose="020B0503020204020204" pitchFamily="34" charset="0"/>
                <a:ea typeface="Verdana" panose="020B0604030504040204" pitchFamily="34" charset="0"/>
                <a:cs typeface="Arial" panose="020B0604020202020204" pitchFamily="34" charset="0"/>
              </a:defRPr>
            </a:pPr>
            <a:endParaRPr lang="fi-FI"/>
          </a:p>
        </c:txPr>
        <c:crossAx val="335402264"/>
        <c:crosses val="autoZero"/>
        <c:auto val="1"/>
        <c:lblAlgn val="ctr"/>
        <c:lblOffset val="100"/>
        <c:tickLblSkip val="12"/>
        <c:tickMarkSkip val="12"/>
        <c:noMultiLvlLbl val="0"/>
      </c:catAx>
      <c:valAx>
        <c:axId val="335402264"/>
        <c:scaling>
          <c:orientation val="minMax"/>
          <c:max val="160"/>
          <c:min val="90"/>
        </c:scaling>
        <c:delete val="0"/>
        <c:axPos val="l"/>
        <c:majorGridlines>
          <c:spPr>
            <a:ln w="9525" cap="flat" cmpd="sng" algn="ctr">
              <a:solidFill>
                <a:schemeClr val="tx1">
                  <a:lumMod val="50000"/>
                  <a:lumOff val="50000"/>
                  <a:alpha val="32000"/>
                </a:schemeClr>
              </a:solidFill>
              <a:round/>
            </a:ln>
            <a:effectLst/>
          </c:spPr>
        </c:majorGridlines>
        <c:title>
          <c:tx>
            <c:rich>
              <a:bodyPr rot="0" spcFirstLastPara="1" vertOverflow="ellipsis" wrap="square" anchor="ctr" anchorCtr="1"/>
              <a:lstStyle/>
              <a:p>
                <a:pPr>
                  <a:defRPr sz="900" b="1" i="0" u="none" strike="noStrike" kern="1200" cap="all" baseline="0">
                    <a:solidFill>
                      <a:schemeClr val="tx1"/>
                    </a:solidFill>
                    <a:latin typeface="Corbel" panose="020B0503020204020204" pitchFamily="34" charset="0"/>
                    <a:ea typeface="Verdana" panose="020B0604030504040204" pitchFamily="34" charset="0"/>
                    <a:cs typeface="Arial" panose="020B0604020202020204" pitchFamily="34" charset="0"/>
                  </a:defRPr>
                </a:pPr>
                <a:r>
                  <a:rPr lang="en-US" sz="1400" b="0" dirty="0">
                    <a:solidFill>
                      <a:schemeClr val="tx1"/>
                    </a:solidFill>
                    <a:latin typeface="Corbel" panose="020B0503020204020204" pitchFamily="34" charset="0"/>
                    <a:ea typeface="Verdana" panose="020B0604030504040204" pitchFamily="34" charset="0"/>
                    <a:cs typeface="Arial" panose="020B0604020202020204" pitchFamily="34" charset="0"/>
                  </a:rPr>
                  <a:t>2015=100</a:t>
                </a:r>
              </a:p>
            </c:rich>
          </c:tx>
          <c:layout>
            <c:manualLayout>
              <c:xMode val="edge"/>
              <c:yMode val="edge"/>
              <c:x val="2.5217229604496258E-3"/>
              <c:y val="3.1395675184153302E-2"/>
            </c:manualLayout>
          </c:layout>
          <c:overlay val="0"/>
          <c:spPr>
            <a:noFill/>
            <a:ln>
              <a:noFill/>
            </a:ln>
            <a:effectLst/>
          </c:spPr>
          <c:txPr>
            <a:bodyPr rot="0" spcFirstLastPara="1" vertOverflow="ellipsis" wrap="square" anchor="ctr" anchorCtr="1"/>
            <a:lstStyle/>
            <a:p>
              <a:pPr>
                <a:defRPr sz="900" b="1" i="0" u="none" strike="noStrike" kern="1200" cap="all" baseline="0">
                  <a:solidFill>
                    <a:schemeClr val="tx1"/>
                  </a:solidFill>
                  <a:latin typeface="Corbel" panose="020B0503020204020204" pitchFamily="34" charset="0"/>
                  <a:ea typeface="Verdana" panose="020B0604030504040204" pitchFamily="34" charset="0"/>
                  <a:cs typeface="Arial" panose="020B0604020202020204" pitchFamily="34" charset="0"/>
                </a:defRPr>
              </a:pPr>
              <a:endParaRPr lang="fi-FI"/>
            </a:p>
          </c:txPr>
        </c:title>
        <c:numFmt formatCode="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Verdana" panose="020B0604030504040204" pitchFamily="34" charset="0"/>
                <a:cs typeface="Arial" panose="020B0604020202020204" pitchFamily="34" charset="0"/>
              </a:defRPr>
            </a:pPr>
            <a:endParaRPr lang="fi-FI"/>
          </a:p>
        </c:txPr>
        <c:crossAx val="335401872"/>
        <c:crosses val="autoZero"/>
        <c:crossBetween val="midCat"/>
        <c:majorUnit val="10"/>
      </c:valAx>
      <c:spPr>
        <a:solidFill>
          <a:schemeClr val="bg1"/>
        </a:solidFill>
        <a:ln>
          <a:noFill/>
        </a:ln>
        <a:effectLst/>
      </c:spPr>
    </c:plotArea>
    <c:legend>
      <c:legendPos val="t"/>
      <c:layout>
        <c:manualLayout>
          <c:xMode val="edge"/>
          <c:yMode val="edge"/>
          <c:x val="0.51148447764606053"/>
          <c:y val="0.6979956976870153"/>
          <c:w val="0.3420347648261759"/>
          <c:h val="0.170359126984126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Arial" panose="020B0604020202020204" pitchFamily="34" charset="0"/>
            </a:defRPr>
          </a:pPr>
          <a:endParaRPr lang="fi-FI"/>
        </a:p>
      </c:txPr>
    </c:legend>
    <c:plotVisOnly val="1"/>
    <c:dispBlanksAs val="gap"/>
    <c:showDLblsOverMax val="0"/>
  </c:chart>
  <c:spPr>
    <a:solidFill>
      <a:schemeClr val="accent5">
        <a:lumMod val="20000"/>
        <a:lumOff val="80000"/>
      </a:schemeClr>
    </a:solidFill>
    <a:ln w="9525" cap="flat" cmpd="sng" algn="ctr">
      <a:noFill/>
      <a:round/>
    </a:ln>
    <a:effectLst/>
  </c:spPr>
  <c:txPr>
    <a:bodyPr/>
    <a:lstStyle/>
    <a:p>
      <a:pPr>
        <a:defRPr/>
      </a:pPr>
      <a:endParaRPr lang="fi-FI"/>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Corbel" panose="020B0503020204020204" pitchFamily="34" charset="0"/>
                <a:ea typeface="+mn-ea"/>
                <a:cs typeface="+mn-cs"/>
              </a:defRPr>
            </a:pPr>
            <a:r>
              <a:rPr lang="fi-FI" sz="1400" dirty="0">
                <a:solidFill>
                  <a:schemeClr val="tx1"/>
                </a:solidFill>
              </a:rPr>
              <a:t>Yöpymiset kuukausittain</a:t>
            </a:r>
            <a:r>
              <a:rPr lang="fi-FI" sz="1400" baseline="0" dirty="0">
                <a:solidFill>
                  <a:schemeClr val="tx1"/>
                </a:solidFill>
              </a:rPr>
              <a:t> </a:t>
            </a:r>
            <a:r>
              <a:rPr lang="fi-FI" sz="1400" dirty="0">
                <a:solidFill>
                  <a:schemeClr val="tx1"/>
                </a:solidFill>
              </a:rPr>
              <a:t> Kuopiossa 2022-2023</a:t>
            </a:r>
          </a:p>
        </c:rich>
      </c:tx>
      <c:layout>
        <c:manualLayout>
          <c:xMode val="edge"/>
          <c:yMode val="edge"/>
          <c:x val="0.15394190775851055"/>
          <c:y val="2.4513951398035153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Corbel" panose="020B0503020204020204" pitchFamily="34" charset="0"/>
              <a:ea typeface="+mn-ea"/>
              <a:cs typeface="+mn-cs"/>
            </a:defRPr>
          </a:pPr>
          <a:endParaRPr lang="fi-FI"/>
        </a:p>
      </c:txPr>
    </c:title>
    <c:autoTitleDeleted val="0"/>
    <c:plotArea>
      <c:layout>
        <c:manualLayout>
          <c:layoutTarget val="inner"/>
          <c:xMode val="edge"/>
          <c:yMode val="edge"/>
          <c:x val="9.3945153563805978E-2"/>
          <c:y val="0.13035931408464521"/>
          <c:w val="0.90215911275183291"/>
          <c:h val="0.7642050627422039"/>
        </c:manualLayout>
      </c:layout>
      <c:lineChart>
        <c:grouping val="standard"/>
        <c:varyColors val="0"/>
        <c:ser>
          <c:idx val="0"/>
          <c:order val="0"/>
          <c:tx>
            <c:strRef>
              <c:f>'Kuopio yöpymiset kuukausittain'!$F$4</c:f>
              <c:strCache>
                <c:ptCount val="1"/>
                <c:pt idx="0">
                  <c:v>2022</c:v>
                </c:pt>
              </c:strCache>
            </c:strRef>
          </c:tx>
          <c:spPr>
            <a:ln w="28575" cap="rnd">
              <a:solidFill>
                <a:srgbClr val="000000">
                  <a:lumMod val="50000"/>
                  <a:lumOff val="50000"/>
                </a:srgbClr>
              </a:solidFill>
              <a:round/>
            </a:ln>
            <a:effectLst/>
          </c:spPr>
          <c:marker>
            <c:symbol val="circle"/>
            <c:size val="4"/>
            <c:spPr>
              <a:solidFill>
                <a:srgbClr val="FFFFFF">
                  <a:lumMod val="65000"/>
                </a:srgbClr>
              </a:solidFill>
              <a:ln w="9525">
                <a:noFill/>
              </a:ln>
              <a:effectLst/>
            </c:spPr>
          </c:marker>
          <c:cat>
            <c:strRef>
              <c:f>'Kuopio yöpymiset kuukausittain'!$B$5:$B$16</c:f>
              <c:strCache>
                <c:ptCount val="12"/>
                <c:pt idx="0">
                  <c:v>Tammi</c:v>
                </c:pt>
                <c:pt idx="1">
                  <c:v>Helmi</c:v>
                </c:pt>
                <c:pt idx="2">
                  <c:v>Maalis</c:v>
                </c:pt>
                <c:pt idx="3">
                  <c:v>Huhti</c:v>
                </c:pt>
                <c:pt idx="4">
                  <c:v>Touko </c:v>
                </c:pt>
                <c:pt idx="5">
                  <c:v>Kesä</c:v>
                </c:pt>
                <c:pt idx="6">
                  <c:v>Heinä</c:v>
                </c:pt>
                <c:pt idx="7">
                  <c:v>Elo</c:v>
                </c:pt>
                <c:pt idx="8">
                  <c:v>Syys</c:v>
                </c:pt>
                <c:pt idx="9">
                  <c:v>Loka </c:v>
                </c:pt>
                <c:pt idx="10">
                  <c:v>Marras</c:v>
                </c:pt>
                <c:pt idx="11">
                  <c:v>Joulu</c:v>
                </c:pt>
              </c:strCache>
            </c:strRef>
          </c:cat>
          <c:val>
            <c:numRef>
              <c:f>'Kuopio yöpymiset kuukausittain'!$F$5:$F$16</c:f>
              <c:numCache>
                <c:formatCode>#,##0</c:formatCode>
                <c:ptCount val="12"/>
                <c:pt idx="0">
                  <c:v>24059</c:v>
                </c:pt>
                <c:pt idx="1">
                  <c:v>43142</c:v>
                </c:pt>
                <c:pt idx="2">
                  <c:v>50664</c:v>
                </c:pt>
                <c:pt idx="3">
                  <c:v>37893</c:v>
                </c:pt>
                <c:pt idx="4">
                  <c:v>36402</c:v>
                </c:pt>
                <c:pt idx="5">
                  <c:v>55929</c:v>
                </c:pt>
                <c:pt idx="6">
                  <c:v>82539</c:v>
                </c:pt>
                <c:pt idx="7">
                  <c:v>55018</c:v>
                </c:pt>
                <c:pt idx="8">
                  <c:v>41551</c:v>
                </c:pt>
                <c:pt idx="9">
                  <c:v>41133</c:v>
                </c:pt>
                <c:pt idx="10">
                  <c:v>32710</c:v>
                </c:pt>
                <c:pt idx="11">
                  <c:v>34220</c:v>
                </c:pt>
              </c:numCache>
            </c:numRef>
          </c:val>
          <c:smooth val="0"/>
          <c:extLst xmlns:c15="http://schemas.microsoft.com/office/drawing/2012/chart">
            <c:ext xmlns:c16="http://schemas.microsoft.com/office/drawing/2014/chart" uri="{C3380CC4-5D6E-409C-BE32-E72D297353CC}">
              <c16:uniqueId val="{00000000-9554-41C5-807C-87131D86C48E}"/>
            </c:ext>
          </c:extLst>
        </c:ser>
        <c:ser>
          <c:idx val="1"/>
          <c:order val="1"/>
          <c:tx>
            <c:strRef>
              <c:f>'Kuopio yöpymiset kuukausittain'!$G$4</c:f>
              <c:strCache>
                <c:ptCount val="1"/>
                <c:pt idx="0">
                  <c:v>2023</c:v>
                </c:pt>
              </c:strCache>
            </c:strRef>
          </c:tx>
          <c:spPr>
            <a:ln w="28575" cap="rnd">
              <a:solidFill>
                <a:srgbClr val="F277C6">
                  <a:lumMod val="75000"/>
                </a:srgbClr>
              </a:solidFill>
              <a:round/>
            </a:ln>
            <a:effectLst/>
          </c:spPr>
          <c:marker>
            <c:symbol val="circle"/>
            <c:size val="7"/>
            <c:spPr>
              <a:solidFill>
                <a:srgbClr val="F277C6"/>
              </a:solidFill>
              <a:ln w="9525">
                <a:noFill/>
              </a:ln>
              <a:effectLst/>
            </c:spPr>
          </c:marker>
          <c:cat>
            <c:strRef>
              <c:f>'Kuopio yöpymiset kuukausittain'!$B$5:$B$16</c:f>
              <c:strCache>
                <c:ptCount val="12"/>
                <c:pt idx="0">
                  <c:v>Tammi</c:v>
                </c:pt>
                <c:pt idx="1">
                  <c:v>Helmi</c:v>
                </c:pt>
                <c:pt idx="2">
                  <c:v>Maalis</c:v>
                </c:pt>
                <c:pt idx="3">
                  <c:v>Huhti</c:v>
                </c:pt>
                <c:pt idx="4">
                  <c:v>Touko </c:v>
                </c:pt>
                <c:pt idx="5">
                  <c:v>Kesä</c:v>
                </c:pt>
                <c:pt idx="6">
                  <c:v>Heinä</c:v>
                </c:pt>
                <c:pt idx="7">
                  <c:v>Elo</c:v>
                </c:pt>
                <c:pt idx="8">
                  <c:v>Syys</c:v>
                </c:pt>
                <c:pt idx="9">
                  <c:v>Loka </c:v>
                </c:pt>
                <c:pt idx="10">
                  <c:v>Marras</c:v>
                </c:pt>
                <c:pt idx="11">
                  <c:v>Joulu</c:v>
                </c:pt>
              </c:strCache>
            </c:strRef>
          </c:cat>
          <c:val>
            <c:numRef>
              <c:f>'Kuopio yöpymiset kuukausittain'!$G$5:$G$16</c:f>
              <c:numCache>
                <c:formatCode>#,##0</c:formatCode>
                <c:ptCount val="12"/>
                <c:pt idx="0">
                  <c:v>31956</c:v>
                </c:pt>
                <c:pt idx="1">
                  <c:v>45308</c:v>
                </c:pt>
                <c:pt idx="2">
                  <c:v>47381</c:v>
                </c:pt>
                <c:pt idx="3">
                  <c:v>35249</c:v>
                </c:pt>
                <c:pt idx="4">
                  <c:v>33237</c:v>
                </c:pt>
                <c:pt idx="5">
                  <c:v>51023</c:v>
                </c:pt>
                <c:pt idx="6">
                  <c:v>75249</c:v>
                </c:pt>
                <c:pt idx="7">
                  <c:v>52169</c:v>
                </c:pt>
                <c:pt idx="8">
                  <c:v>43135</c:v>
                </c:pt>
                <c:pt idx="9">
                  <c:v>44269</c:v>
                </c:pt>
                <c:pt idx="10">
                  <c:v>32649</c:v>
                </c:pt>
                <c:pt idx="11">
                  <c:v>32632</c:v>
                </c:pt>
              </c:numCache>
            </c:numRef>
          </c:val>
          <c:smooth val="0"/>
          <c:extLst>
            <c:ext xmlns:c16="http://schemas.microsoft.com/office/drawing/2014/chart" uri="{C3380CC4-5D6E-409C-BE32-E72D297353CC}">
              <c16:uniqueId val="{00000001-9554-41C5-807C-87131D86C48E}"/>
            </c:ext>
          </c:extLst>
        </c:ser>
        <c:dLbls>
          <c:showLegendKey val="0"/>
          <c:showVal val="0"/>
          <c:showCatName val="0"/>
          <c:showSerName val="0"/>
          <c:showPercent val="0"/>
          <c:showBubbleSize val="0"/>
        </c:dLbls>
        <c:marker val="1"/>
        <c:smooth val="0"/>
        <c:axId val="553859848"/>
        <c:axId val="553856240"/>
        <c:extLst/>
      </c:lineChart>
      <c:catAx>
        <c:axId val="553859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mn-cs"/>
              </a:defRPr>
            </a:pPr>
            <a:endParaRPr lang="fi-FI"/>
          </a:p>
        </c:txPr>
        <c:crossAx val="553856240"/>
        <c:crosses val="autoZero"/>
        <c:auto val="1"/>
        <c:lblAlgn val="ctr"/>
        <c:lblOffset val="100"/>
        <c:noMultiLvlLbl val="0"/>
      </c:catAx>
      <c:valAx>
        <c:axId val="553856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orbel" panose="020B0503020204020204" pitchFamily="34" charset="0"/>
                <a:ea typeface="+mn-ea"/>
                <a:cs typeface="+mn-cs"/>
              </a:defRPr>
            </a:pPr>
            <a:endParaRPr lang="fi-FI"/>
          </a:p>
        </c:txPr>
        <c:crossAx val="553859848"/>
        <c:crosses val="autoZero"/>
        <c:crossBetween val="between"/>
      </c:valAx>
      <c:spPr>
        <a:noFill/>
        <a:ln>
          <a:noFill/>
        </a:ln>
        <a:effectLst/>
      </c:spPr>
    </c:plotArea>
    <c:legend>
      <c:legendPos val="b"/>
      <c:layout>
        <c:manualLayout>
          <c:xMode val="edge"/>
          <c:yMode val="edge"/>
          <c:x val="7.8489536433837992E-2"/>
          <c:y val="0.11517921820636366"/>
          <c:w val="0.43356351836646245"/>
          <c:h val="7.6269452154689124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fi-FI"/>
        </a:p>
      </c:txPr>
    </c:legend>
    <c:plotVisOnly val="1"/>
    <c:dispBlanksAs val="gap"/>
    <c:showDLblsOverMax val="0"/>
  </c:chart>
  <c:spPr>
    <a:noFill/>
    <a:ln w="22225">
      <a:solidFill>
        <a:srgbClr val="F277C6"/>
      </a:solidFill>
      <a:prstDash val="sysDash"/>
    </a:ln>
    <a:effectLst/>
  </c:spPr>
  <c:txPr>
    <a:bodyPr/>
    <a:lstStyle/>
    <a:p>
      <a:pPr>
        <a:defRPr sz="1400">
          <a:latin typeface="Corbel" panose="020B0503020204020204" pitchFamily="34" charset="0"/>
        </a:defRPr>
      </a:pPr>
      <a:endParaRPr lang="fi-FI"/>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orbel" panose="020B0503020204020204" pitchFamily="34" charset="0"/>
                <a:ea typeface="+mn-ea"/>
                <a:cs typeface="+mn-cs"/>
              </a:defRPr>
            </a:pPr>
            <a:r>
              <a:rPr lang="fi-FI">
                <a:solidFill>
                  <a:sysClr val="windowText" lastClr="000000"/>
                </a:solidFill>
              </a:rPr>
              <a:t>Yöpymiset Kuopiossa 2019</a:t>
            </a:r>
            <a:r>
              <a:rPr lang="fi-FI" baseline="0">
                <a:solidFill>
                  <a:sysClr val="windowText" lastClr="000000"/>
                </a:solidFill>
              </a:rPr>
              <a:t> - 2023</a:t>
            </a:r>
            <a:endParaRPr lang="fi-FI">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orbel" panose="020B0503020204020204" pitchFamily="34" charset="0"/>
              <a:ea typeface="+mn-ea"/>
              <a:cs typeface="+mn-cs"/>
            </a:defRPr>
          </a:pPr>
          <a:endParaRPr lang="fi-FI"/>
        </a:p>
      </c:txPr>
    </c:title>
    <c:autoTitleDeleted val="0"/>
    <c:plotArea>
      <c:layout>
        <c:manualLayout>
          <c:layoutTarget val="inner"/>
          <c:xMode val="edge"/>
          <c:yMode val="edge"/>
          <c:x val="3.0255138934739762E-2"/>
          <c:y val="0.22984487515983582"/>
          <c:w val="0.92604108861673817"/>
          <c:h val="0.6527336967494447"/>
        </c:manualLayout>
      </c:layout>
      <c:barChart>
        <c:barDir val="col"/>
        <c:grouping val="stacked"/>
        <c:varyColors val="0"/>
        <c:ser>
          <c:idx val="1"/>
          <c:order val="1"/>
          <c:tx>
            <c:strRef>
              <c:f>'Kuopio yöpymiset kuukausittain'!$B$18</c:f>
              <c:strCache>
                <c:ptCount val="1"/>
                <c:pt idx="0">
                  <c:v>kotimaiset</c:v>
                </c:pt>
              </c:strCache>
            </c:strRef>
          </c:tx>
          <c:spPr>
            <a:solidFill>
              <a:schemeClr val="accent1"/>
            </a:solidFill>
            <a:ln>
              <a:noFill/>
            </a:ln>
            <a:effectLst/>
          </c:spPr>
          <c:invertIfNegative val="0"/>
          <c:cat>
            <c:strRef>
              <c:f>'Kuopio yöpymiset kuukausittain'!$C$4:$G$4</c:f>
              <c:strCache>
                <c:ptCount val="5"/>
                <c:pt idx="0">
                  <c:v>2019</c:v>
                </c:pt>
                <c:pt idx="1">
                  <c:v>2020</c:v>
                </c:pt>
                <c:pt idx="2">
                  <c:v>2021</c:v>
                </c:pt>
                <c:pt idx="3">
                  <c:v>2022</c:v>
                </c:pt>
                <c:pt idx="4">
                  <c:v>2023</c:v>
                </c:pt>
              </c:strCache>
            </c:strRef>
          </c:cat>
          <c:val>
            <c:numRef>
              <c:f>'Kuopio yöpymiset kuukausittain'!$C$18:$G$18</c:f>
              <c:numCache>
                <c:formatCode>#,##0</c:formatCode>
                <c:ptCount val="5"/>
                <c:pt idx="0">
                  <c:v>487139</c:v>
                </c:pt>
                <c:pt idx="1">
                  <c:v>387650</c:v>
                </c:pt>
                <c:pt idx="2">
                  <c:v>473149</c:v>
                </c:pt>
                <c:pt idx="3">
                  <c:v>503948</c:v>
                </c:pt>
                <c:pt idx="4">
                  <c:v>491932</c:v>
                </c:pt>
              </c:numCache>
            </c:numRef>
          </c:val>
          <c:extLst>
            <c:ext xmlns:c16="http://schemas.microsoft.com/office/drawing/2014/chart" uri="{C3380CC4-5D6E-409C-BE32-E72D297353CC}">
              <c16:uniqueId val="{00000000-7859-4AA4-8310-C1A60AF61406}"/>
            </c:ext>
          </c:extLst>
        </c:ser>
        <c:ser>
          <c:idx val="2"/>
          <c:order val="2"/>
          <c:tx>
            <c:strRef>
              <c:f>'Kuopio yöpymiset kuukausittain'!$B$19</c:f>
              <c:strCache>
                <c:ptCount val="1"/>
                <c:pt idx="0">
                  <c:v>ulkomaiset </c:v>
                </c:pt>
              </c:strCache>
            </c:strRef>
          </c:tx>
          <c:spPr>
            <a:solidFill>
              <a:schemeClr val="accent3"/>
            </a:solidFill>
            <a:ln>
              <a:noFill/>
            </a:ln>
            <a:effectLst/>
          </c:spPr>
          <c:invertIfNegative val="0"/>
          <c:cat>
            <c:strRef>
              <c:f>'Kuopio yöpymiset kuukausittain'!$C$4:$G$4</c:f>
              <c:strCache>
                <c:ptCount val="5"/>
                <c:pt idx="0">
                  <c:v>2019</c:v>
                </c:pt>
                <c:pt idx="1">
                  <c:v>2020</c:v>
                </c:pt>
                <c:pt idx="2">
                  <c:v>2021</c:v>
                </c:pt>
                <c:pt idx="3">
                  <c:v>2022</c:v>
                </c:pt>
                <c:pt idx="4">
                  <c:v>2023</c:v>
                </c:pt>
              </c:strCache>
            </c:strRef>
          </c:cat>
          <c:val>
            <c:numRef>
              <c:f>'Kuopio yöpymiset kuukausittain'!$C$19:$G$19</c:f>
              <c:numCache>
                <c:formatCode>#,##0</c:formatCode>
                <c:ptCount val="5"/>
                <c:pt idx="0">
                  <c:v>57285</c:v>
                </c:pt>
                <c:pt idx="1">
                  <c:v>20939</c:v>
                </c:pt>
                <c:pt idx="2">
                  <c:v>20816</c:v>
                </c:pt>
                <c:pt idx="3">
                  <c:v>31311</c:v>
                </c:pt>
                <c:pt idx="4">
                  <c:v>32325</c:v>
                </c:pt>
              </c:numCache>
            </c:numRef>
          </c:val>
          <c:extLst>
            <c:ext xmlns:c16="http://schemas.microsoft.com/office/drawing/2014/chart" uri="{C3380CC4-5D6E-409C-BE32-E72D297353CC}">
              <c16:uniqueId val="{00000001-7859-4AA4-8310-C1A60AF61406}"/>
            </c:ext>
          </c:extLst>
        </c:ser>
        <c:dLbls>
          <c:showLegendKey val="0"/>
          <c:showVal val="0"/>
          <c:showCatName val="0"/>
          <c:showSerName val="0"/>
          <c:showPercent val="0"/>
          <c:showBubbleSize val="0"/>
        </c:dLbls>
        <c:gapWidth val="107"/>
        <c:overlap val="100"/>
        <c:axId val="954805840"/>
        <c:axId val="954807280"/>
      </c:barChart>
      <c:lineChart>
        <c:grouping val="standard"/>
        <c:varyColors val="0"/>
        <c:ser>
          <c:idx val="0"/>
          <c:order val="0"/>
          <c:tx>
            <c:strRef>
              <c:f>'Kuopio yöpymiset kuukausittain'!$B$17</c:f>
              <c:strCache>
                <c:ptCount val="1"/>
                <c:pt idx="0">
                  <c:v>Yhteensä</c:v>
                </c:pt>
              </c:strCache>
            </c:strRef>
          </c:tx>
          <c:spPr>
            <a:ln w="28575" cap="rnd">
              <a:noFill/>
              <a:round/>
            </a:ln>
            <a:effectLst/>
          </c:spPr>
          <c:marker>
            <c:symbol val="none"/>
          </c:marker>
          <c:dLbls>
            <c:dLbl>
              <c:idx val="0"/>
              <c:layout>
                <c:manualLayout>
                  <c:x val="-7.7777777777777779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59-4AA4-8310-C1A60AF61406}"/>
                </c:ext>
              </c:extLst>
            </c:dLbl>
            <c:dLbl>
              <c:idx val="1"/>
              <c:layout>
                <c:manualLayout>
                  <c:x val="-6.1111111111111109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59-4AA4-8310-C1A60AF61406}"/>
                </c:ext>
              </c:extLst>
            </c:dLbl>
            <c:dLbl>
              <c:idx val="2"/>
              <c:layout>
                <c:manualLayout>
                  <c:x val="-6.9444444444444448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59-4AA4-8310-C1A60AF61406}"/>
                </c:ext>
              </c:extLst>
            </c:dLbl>
            <c:dLbl>
              <c:idx val="3"/>
              <c:layout>
                <c:manualLayout>
                  <c:x val="-6.6666666666666666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859-4AA4-8310-C1A60AF61406}"/>
                </c:ext>
              </c:extLst>
            </c:dLbl>
            <c:dLbl>
              <c:idx val="4"/>
              <c:layout>
                <c:manualLayout>
                  <c:x val="-6.3005163767179628E-2"/>
                  <c:y val="-3.6324786324786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59-4AA4-8310-C1A60AF61406}"/>
                </c:ext>
              </c:extLst>
            </c:dLbl>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'Kuopio yöpymiset kuukausittain'!$C$4:$G$4</c:f>
              <c:strCache>
                <c:ptCount val="5"/>
                <c:pt idx="0">
                  <c:v>2019</c:v>
                </c:pt>
                <c:pt idx="1">
                  <c:v>2020</c:v>
                </c:pt>
                <c:pt idx="2">
                  <c:v>2021</c:v>
                </c:pt>
                <c:pt idx="3">
                  <c:v>2022</c:v>
                </c:pt>
                <c:pt idx="4">
                  <c:v>2023</c:v>
                </c:pt>
              </c:strCache>
            </c:strRef>
          </c:cat>
          <c:val>
            <c:numRef>
              <c:f>'Kuopio yöpymiset kuukausittain'!$C$20:$G$20</c:f>
              <c:numCache>
                <c:formatCode>#,##0</c:formatCode>
                <c:ptCount val="5"/>
                <c:pt idx="0">
                  <c:v>544424</c:v>
                </c:pt>
                <c:pt idx="1">
                  <c:v>408589</c:v>
                </c:pt>
                <c:pt idx="2">
                  <c:v>493965</c:v>
                </c:pt>
                <c:pt idx="3">
                  <c:v>535259</c:v>
                </c:pt>
                <c:pt idx="4">
                  <c:v>524257</c:v>
                </c:pt>
              </c:numCache>
            </c:numRef>
          </c:val>
          <c:smooth val="0"/>
          <c:extLst>
            <c:ext xmlns:c16="http://schemas.microsoft.com/office/drawing/2014/chart" uri="{C3380CC4-5D6E-409C-BE32-E72D297353CC}">
              <c16:uniqueId val="{00000007-7859-4AA4-8310-C1A60AF61406}"/>
            </c:ext>
          </c:extLst>
        </c:ser>
        <c:dLbls>
          <c:showLegendKey val="0"/>
          <c:showVal val="0"/>
          <c:showCatName val="0"/>
          <c:showSerName val="0"/>
          <c:showPercent val="0"/>
          <c:showBubbleSize val="0"/>
        </c:dLbls>
        <c:marker val="1"/>
        <c:smooth val="0"/>
        <c:axId val="954805840"/>
        <c:axId val="954807280"/>
      </c:lineChart>
      <c:catAx>
        <c:axId val="95480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orbel" panose="020B0503020204020204" pitchFamily="34" charset="0"/>
                <a:ea typeface="+mn-ea"/>
                <a:cs typeface="+mn-cs"/>
              </a:defRPr>
            </a:pPr>
            <a:endParaRPr lang="fi-FI"/>
          </a:p>
        </c:txPr>
        <c:crossAx val="954807280"/>
        <c:crosses val="autoZero"/>
        <c:auto val="1"/>
        <c:lblAlgn val="ctr"/>
        <c:lblOffset val="100"/>
        <c:noMultiLvlLbl val="0"/>
      </c:catAx>
      <c:valAx>
        <c:axId val="9548072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54805840"/>
        <c:crosses val="autoZero"/>
        <c:crossBetween val="between"/>
      </c:valAx>
      <c:spPr>
        <a:noFill/>
        <a:ln>
          <a:noFill/>
        </a:ln>
        <a:effectLst/>
      </c:spPr>
    </c:plotArea>
    <c:legend>
      <c:legendPos val="b"/>
      <c:layout>
        <c:manualLayout>
          <c:xMode val="edge"/>
          <c:yMode val="edge"/>
          <c:x val="0.11639681993743987"/>
          <c:y val="0.1209485272674249"/>
          <c:w val="0.75079071637392925"/>
          <c:h val="9.4923811606882472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orbel" panose="020B050302020402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rgbClr val="F277C6"/>
      </a:solidFill>
      <a:prstDash val="sysDot"/>
    </a:ln>
    <a:effectLst/>
  </c:spPr>
  <c:txPr>
    <a:bodyPr/>
    <a:lstStyle/>
    <a:p>
      <a:pPr>
        <a:defRPr>
          <a:latin typeface="Corbel" panose="020B0503020204020204" pitchFamily="34" charset="0"/>
        </a:defRPr>
      </a:pPr>
      <a:endParaRPr lang="fi-FI"/>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090636255790995E-2"/>
          <c:y val="0.12778983844265276"/>
          <c:w val="0.978909363744209"/>
          <c:h val="0.58962117209252007"/>
        </c:manualLayout>
      </c:layout>
      <c:barChart>
        <c:barDir val="col"/>
        <c:grouping val="stacked"/>
        <c:varyColors val="0"/>
        <c:ser>
          <c:idx val="1"/>
          <c:order val="1"/>
          <c:tx>
            <c:strRef>
              <c:f>'2023'!$E$3</c:f>
              <c:strCache>
                <c:ptCount val="1"/>
                <c:pt idx="0">
                  <c:v>Kotimaiset</c:v>
                </c:pt>
              </c:strCache>
            </c:strRef>
          </c:tx>
          <c:spPr>
            <a:solidFill>
              <a:srgbClr val="5971DF"/>
            </a:solidFill>
            <a:ln>
              <a:noFill/>
            </a:ln>
            <a:effectLst/>
          </c:spPr>
          <c:invertIfNegative val="0"/>
          <c:dPt>
            <c:idx val="4"/>
            <c:invertIfNegative val="0"/>
            <c:bubble3D val="0"/>
            <c:spPr>
              <a:solidFill>
                <a:srgbClr val="240E61">
                  <a:lumMod val="60000"/>
                  <a:lumOff val="40000"/>
                </a:srgbClr>
              </a:solidFill>
              <a:ln>
                <a:noFill/>
              </a:ln>
              <a:effectLst/>
            </c:spPr>
            <c:extLst>
              <c:ext xmlns:c16="http://schemas.microsoft.com/office/drawing/2014/chart" uri="{C3380CC4-5D6E-409C-BE32-E72D297353CC}">
                <c16:uniqueId val="{00000011-B874-4391-BCC6-81CE3CADB01E}"/>
              </c:ext>
            </c:extLst>
          </c:dPt>
          <c:cat>
            <c:strRef>
              <c:f>'2023'!$C$4:$C$18</c:f>
              <c:strCache>
                <c:ptCount val="14"/>
                <c:pt idx="0">
                  <c:v>Tampere</c:v>
                </c:pt>
                <c:pt idx="1">
                  <c:v>Vantaa</c:v>
                </c:pt>
                <c:pt idx="2">
                  <c:v>Turku</c:v>
                </c:pt>
                <c:pt idx="3">
                  <c:v>Oulu</c:v>
                </c:pt>
                <c:pt idx="4">
                  <c:v>Kuopio</c:v>
                </c:pt>
                <c:pt idx="5">
                  <c:v>Jyväskylä</c:v>
                </c:pt>
                <c:pt idx="6">
                  <c:v>Espoo</c:v>
                </c:pt>
                <c:pt idx="7">
                  <c:v>Lappeenranta</c:v>
                </c:pt>
                <c:pt idx="8">
                  <c:v>Vaasa</c:v>
                </c:pt>
                <c:pt idx="9">
                  <c:v>Lahti</c:v>
                </c:pt>
                <c:pt idx="10">
                  <c:v>Pori</c:v>
                </c:pt>
                <c:pt idx="11">
                  <c:v>Hämeenlinna</c:v>
                </c:pt>
                <c:pt idx="12">
                  <c:v>Joensuu</c:v>
                </c:pt>
                <c:pt idx="13">
                  <c:v>Kouvola</c:v>
                </c:pt>
              </c:strCache>
            </c:strRef>
          </c:cat>
          <c:val>
            <c:numRef>
              <c:f>'2023'!$E$4:$E$18</c:f>
              <c:numCache>
                <c:formatCode>General</c:formatCode>
                <c:ptCount val="14"/>
                <c:pt idx="0">
                  <c:v>1224034</c:v>
                </c:pt>
                <c:pt idx="1">
                  <c:v>717845</c:v>
                </c:pt>
                <c:pt idx="2">
                  <c:v>826815</c:v>
                </c:pt>
                <c:pt idx="3">
                  <c:v>518906</c:v>
                </c:pt>
                <c:pt idx="4">
                  <c:v>491932</c:v>
                </c:pt>
                <c:pt idx="5">
                  <c:v>458010</c:v>
                </c:pt>
                <c:pt idx="6">
                  <c:v>308010</c:v>
                </c:pt>
                <c:pt idx="7">
                  <c:v>361677</c:v>
                </c:pt>
                <c:pt idx="8">
                  <c:v>242345</c:v>
                </c:pt>
                <c:pt idx="9">
                  <c:v>223090</c:v>
                </c:pt>
                <c:pt idx="10">
                  <c:v>208342</c:v>
                </c:pt>
                <c:pt idx="11">
                  <c:v>214052</c:v>
                </c:pt>
                <c:pt idx="12">
                  <c:v>180311</c:v>
                </c:pt>
                <c:pt idx="13">
                  <c:v>127822</c:v>
                </c:pt>
              </c:numCache>
            </c:numRef>
          </c:val>
          <c:extLst>
            <c:ext xmlns:c16="http://schemas.microsoft.com/office/drawing/2014/chart" uri="{C3380CC4-5D6E-409C-BE32-E72D297353CC}">
              <c16:uniqueId val="{00000000-B874-4391-BCC6-81CE3CADB01E}"/>
            </c:ext>
          </c:extLst>
        </c:ser>
        <c:ser>
          <c:idx val="2"/>
          <c:order val="2"/>
          <c:tx>
            <c:strRef>
              <c:f>'2023'!$F$3</c:f>
              <c:strCache>
                <c:ptCount val="1"/>
                <c:pt idx="0">
                  <c:v>Ulkomaiset</c:v>
                </c:pt>
              </c:strCache>
            </c:strRef>
          </c:tx>
          <c:spPr>
            <a:solidFill>
              <a:srgbClr val="F277C6"/>
            </a:solidFill>
            <a:ln>
              <a:noFill/>
            </a:ln>
            <a:effectLst/>
          </c:spPr>
          <c:invertIfNegative val="0"/>
          <c:dPt>
            <c:idx val="4"/>
            <c:invertIfNegative val="0"/>
            <c:bubble3D val="0"/>
            <c:spPr>
              <a:solidFill>
                <a:srgbClr val="F277C6">
                  <a:lumMod val="75000"/>
                </a:srgbClr>
              </a:solidFill>
              <a:ln>
                <a:noFill/>
              </a:ln>
              <a:effectLst/>
            </c:spPr>
            <c:extLst>
              <c:ext xmlns:c16="http://schemas.microsoft.com/office/drawing/2014/chart" uri="{C3380CC4-5D6E-409C-BE32-E72D297353CC}">
                <c16:uniqueId val="{00000012-B874-4391-BCC6-81CE3CADB01E}"/>
              </c:ext>
            </c:extLst>
          </c:dPt>
          <c:cat>
            <c:strRef>
              <c:f>'2023'!$C$4:$C$18</c:f>
              <c:strCache>
                <c:ptCount val="14"/>
                <c:pt idx="0">
                  <c:v>Tampere</c:v>
                </c:pt>
                <c:pt idx="1">
                  <c:v>Vantaa</c:v>
                </c:pt>
                <c:pt idx="2">
                  <c:v>Turku</c:v>
                </c:pt>
                <c:pt idx="3">
                  <c:v>Oulu</c:v>
                </c:pt>
                <c:pt idx="4">
                  <c:v>Kuopio</c:v>
                </c:pt>
                <c:pt idx="5">
                  <c:v>Jyväskylä</c:v>
                </c:pt>
                <c:pt idx="6">
                  <c:v>Espoo</c:v>
                </c:pt>
                <c:pt idx="7">
                  <c:v>Lappeenranta</c:v>
                </c:pt>
                <c:pt idx="8">
                  <c:v>Vaasa</c:v>
                </c:pt>
                <c:pt idx="9">
                  <c:v>Lahti</c:v>
                </c:pt>
                <c:pt idx="10">
                  <c:v>Pori</c:v>
                </c:pt>
                <c:pt idx="11">
                  <c:v>Hämeenlinna</c:v>
                </c:pt>
                <c:pt idx="12">
                  <c:v>Joensuu</c:v>
                </c:pt>
                <c:pt idx="13">
                  <c:v>Kouvola</c:v>
                </c:pt>
              </c:strCache>
            </c:strRef>
          </c:cat>
          <c:val>
            <c:numRef>
              <c:f>'2023'!$F$4:$F$18</c:f>
              <c:numCache>
                <c:formatCode>General</c:formatCode>
                <c:ptCount val="14"/>
                <c:pt idx="0">
                  <c:v>192074</c:v>
                </c:pt>
                <c:pt idx="1">
                  <c:v>337454</c:v>
                </c:pt>
                <c:pt idx="2">
                  <c:v>154936</c:v>
                </c:pt>
                <c:pt idx="3">
                  <c:v>79370</c:v>
                </c:pt>
                <c:pt idx="4">
                  <c:v>32325</c:v>
                </c:pt>
                <c:pt idx="5">
                  <c:v>61826</c:v>
                </c:pt>
                <c:pt idx="6">
                  <c:v>167577</c:v>
                </c:pt>
                <c:pt idx="7">
                  <c:v>20473</c:v>
                </c:pt>
                <c:pt idx="8">
                  <c:v>60224</c:v>
                </c:pt>
                <c:pt idx="9">
                  <c:v>52364</c:v>
                </c:pt>
                <c:pt idx="10">
                  <c:v>28181</c:v>
                </c:pt>
                <c:pt idx="11">
                  <c:v>14151</c:v>
                </c:pt>
                <c:pt idx="12">
                  <c:v>20625</c:v>
                </c:pt>
                <c:pt idx="13">
                  <c:v>11003</c:v>
                </c:pt>
              </c:numCache>
            </c:numRef>
          </c:val>
          <c:extLst>
            <c:ext xmlns:c16="http://schemas.microsoft.com/office/drawing/2014/chart" uri="{C3380CC4-5D6E-409C-BE32-E72D297353CC}">
              <c16:uniqueId val="{00000001-B874-4391-BCC6-81CE3CADB01E}"/>
            </c:ext>
          </c:extLst>
        </c:ser>
        <c:dLbls>
          <c:showLegendKey val="0"/>
          <c:showVal val="0"/>
          <c:showCatName val="0"/>
          <c:showSerName val="0"/>
          <c:showPercent val="0"/>
          <c:showBubbleSize val="0"/>
        </c:dLbls>
        <c:gapWidth val="150"/>
        <c:overlap val="100"/>
        <c:axId val="883537192"/>
        <c:axId val="883537552"/>
      </c:barChart>
      <c:lineChart>
        <c:grouping val="standard"/>
        <c:varyColors val="0"/>
        <c:ser>
          <c:idx val="0"/>
          <c:order val="0"/>
          <c:tx>
            <c:strRef>
              <c:f>'2023'!$D$3</c:f>
              <c:strCache>
                <c:ptCount val="1"/>
                <c:pt idx="0">
                  <c:v>Yhteensä</c:v>
                </c:pt>
              </c:strCache>
            </c:strRef>
          </c:tx>
          <c:spPr>
            <a:ln w="28575" cap="rnd">
              <a:noFill/>
              <a:round/>
            </a:ln>
            <a:effectLst/>
          </c:spPr>
          <c:marker>
            <c:symbol val="none"/>
          </c:marker>
          <c:dLbls>
            <c:dLbl>
              <c:idx val="0"/>
              <c:layout>
                <c:manualLayout>
                  <c:x val="-3.0183727034120748E-2"/>
                  <c:y val="-4.0404040404040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74-4391-BCC6-81CE3CADB01E}"/>
                </c:ext>
              </c:extLst>
            </c:dLbl>
            <c:dLbl>
              <c:idx val="1"/>
              <c:layout>
                <c:manualLayout>
                  <c:x val="-3.5433070866141732E-2"/>
                  <c:y val="-4.9728049728049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74-4391-BCC6-81CE3CADB01E}"/>
                </c:ext>
              </c:extLst>
            </c:dLbl>
            <c:dLbl>
              <c:idx val="2"/>
              <c:layout>
                <c:manualLayout>
                  <c:x val="-2.3622047244094512E-2"/>
                  <c:y val="-3.1080031080031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74-4391-BCC6-81CE3CADB01E}"/>
                </c:ext>
              </c:extLst>
            </c:dLbl>
            <c:dLbl>
              <c:idx val="3"/>
              <c:layout>
                <c:manualLayout>
                  <c:x val="-5.1782916506755879E-2"/>
                  <c:y val="-3.74281452120492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74-4391-BCC6-81CE3CADB01E}"/>
                </c:ext>
              </c:extLst>
            </c:dLbl>
            <c:dLbl>
              <c:idx val="4"/>
              <c:layout>
                <c:manualLayout>
                  <c:x val="-3.9744358200068344E-2"/>
                  <c:y val="-3.71638282786972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fld id="{0D6031B5-56AC-46B7-BBF4-72AB27A30F81}" type="VALUE">
                      <a:rPr lang="en-US" sz="1400" b="1">
                        <a:solidFill>
                          <a:schemeClr val="tx1"/>
                        </a:solidFill>
                      </a:rPr>
                      <a:pPr>
                        <a:defRPr sz="1400">
                          <a:solidFill>
                            <a:schemeClr val="tx1"/>
                          </a:solidFill>
                          <a:latin typeface="Corbel" panose="020B0503020204020204" pitchFamily="34" charset="0"/>
                        </a:defRPr>
                      </a:pPr>
                      <a:t>[ARVO]</a:t>
                    </a:fld>
                    <a:endParaRPr lang="fi-FI"/>
                  </a:p>
                </c:rich>
              </c:tx>
              <c:numFmt formatCode="#,##0" sourceLinked="0"/>
              <c:spPr>
                <a:noFill/>
                <a:ln>
                  <a:solidFill>
                    <a:srgbClr val="5971DF"/>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874-4391-BCC6-81CE3CADB01E}"/>
                </c:ext>
              </c:extLst>
            </c:dLbl>
            <c:dLbl>
              <c:idx val="5"/>
              <c:layout>
                <c:manualLayout>
                  <c:x val="-3.1496062992125984E-2"/>
                  <c:y val="-3.108003108003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74-4391-BCC6-81CE3CADB01E}"/>
                </c:ext>
              </c:extLst>
            </c:dLbl>
            <c:dLbl>
              <c:idx val="6"/>
              <c:layout>
                <c:manualLayout>
                  <c:x val="-3.1496062992125984E-2"/>
                  <c:y val="-2.7972027972028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74-4391-BCC6-81CE3CADB01E}"/>
                </c:ext>
              </c:extLst>
            </c:dLbl>
            <c:dLbl>
              <c:idx val="7"/>
              <c:layout>
                <c:manualLayout>
                  <c:x val="-3.1496062992125984E-2"/>
                  <c:y val="-4.6620046620046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74-4391-BCC6-81CE3CADB01E}"/>
                </c:ext>
              </c:extLst>
            </c:dLbl>
            <c:dLbl>
              <c:idx val="8"/>
              <c:layout>
                <c:manualLayout>
                  <c:x val="-3.2808398950131233E-2"/>
                  <c:y val="-4.3512043512043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874-4391-BCC6-81CE3CADB01E}"/>
                </c:ext>
              </c:extLst>
            </c:dLbl>
            <c:dLbl>
              <c:idx val="9"/>
              <c:layout>
                <c:manualLayout>
                  <c:x val="-2.8871391076115485E-2"/>
                  <c:y val="-4.6620046620046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74-4391-BCC6-81CE3CADB01E}"/>
                </c:ext>
              </c:extLst>
            </c:dLbl>
            <c:dLbl>
              <c:idx val="10"/>
              <c:layout>
                <c:manualLayout>
                  <c:x val="-3.6745406824147078E-2"/>
                  <c:y val="-4.0404040404040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874-4391-BCC6-81CE3CADB01E}"/>
                </c:ext>
              </c:extLst>
            </c:dLbl>
            <c:dLbl>
              <c:idx val="11"/>
              <c:layout>
                <c:manualLayout>
                  <c:x val="-3.5433070866141829E-2"/>
                  <c:y val="-2.7972027972028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874-4391-BCC6-81CE3CADB01E}"/>
                </c:ext>
              </c:extLst>
            </c:dLbl>
            <c:dLbl>
              <c:idx val="12"/>
              <c:layout>
                <c:manualLayout>
                  <c:x val="-2.8871391076115485E-2"/>
                  <c:y val="-3.729603729603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874-4391-BCC6-81CE3CADB01E}"/>
                </c:ext>
              </c:extLst>
            </c:dLbl>
            <c:dLbl>
              <c:idx val="13"/>
              <c:layout>
                <c:manualLayout>
                  <c:x val="-6.0736299608761535E-4"/>
                  <c:y val="-3.0154837165716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874-4391-BCC6-81CE3CADB01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'2023'!$C$4:$C$18</c:f>
              <c:strCache>
                <c:ptCount val="14"/>
                <c:pt idx="0">
                  <c:v>Tampere</c:v>
                </c:pt>
                <c:pt idx="1">
                  <c:v>Vantaa</c:v>
                </c:pt>
                <c:pt idx="2">
                  <c:v>Turku</c:v>
                </c:pt>
                <c:pt idx="3">
                  <c:v>Oulu</c:v>
                </c:pt>
                <c:pt idx="4">
                  <c:v>Kuopio</c:v>
                </c:pt>
                <c:pt idx="5">
                  <c:v>Jyväskylä</c:v>
                </c:pt>
                <c:pt idx="6">
                  <c:v>Espoo</c:v>
                </c:pt>
                <c:pt idx="7">
                  <c:v>Lappeenranta</c:v>
                </c:pt>
                <c:pt idx="8">
                  <c:v>Vaasa</c:v>
                </c:pt>
                <c:pt idx="9">
                  <c:v>Lahti</c:v>
                </c:pt>
                <c:pt idx="10">
                  <c:v>Pori</c:v>
                </c:pt>
                <c:pt idx="11">
                  <c:v>Hämeenlinna</c:v>
                </c:pt>
                <c:pt idx="12">
                  <c:v>Joensuu</c:v>
                </c:pt>
                <c:pt idx="13">
                  <c:v>Kouvola</c:v>
                </c:pt>
              </c:strCache>
            </c:strRef>
          </c:cat>
          <c:val>
            <c:numRef>
              <c:f>'2023'!$D$4:$D$18</c:f>
              <c:numCache>
                <c:formatCode>General</c:formatCode>
                <c:ptCount val="14"/>
                <c:pt idx="0">
                  <c:v>1416108</c:v>
                </c:pt>
                <c:pt idx="1">
                  <c:v>1055299</c:v>
                </c:pt>
                <c:pt idx="2">
                  <c:v>981751</c:v>
                </c:pt>
                <c:pt idx="3">
                  <c:v>598276</c:v>
                </c:pt>
                <c:pt idx="4">
                  <c:v>524257</c:v>
                </c:pt>
                <c:pt idx="5">
                  <c:v>519836</c:v>
                </c:pt>
                <c:pt idx="6">
                  <c:v>475587</c:v>
                </c:pt>
                <c:pt idx="7">
                  <c:v>382150</c:v>
                </c:pt>
                <c:pt idx="8">
                  <c:v>302569</c:v>
                </c:pt>
                <c:pt idx="9">
                  <c:v>275454</c:v>
                </c:pt>
                <c:pt idx="10">
                  <c:v>236523</c:v>
                </c:pt>
                <c:pt idx="11">
                  <c:v>228203</c:v>
                </c:pt>
                <c:pt idx="12">
                  <c:v>200936</c:v>
                </c:pt>
                <c:pt idx="13">
                  <c:v>138825</c:v>
                </c:pt>
              </c:numCache>
            </c:numRef>
          </c:val>
          <c:smooth val="0"/>
          <c:extLst>
            <c:ext xmlns:c16="http://schemas.microsoft.com/office/drawing/2014/chart" uri="{C3380CC4-5D6E-409C-BE32-E72D297353CC}">
              <c16:uniqueId val="{00000010-B874-4391-BCC6-81CE3CADB01E}"/>
            </c:ext>
          </c:extLst>
        </c:ser>
        <c:dLbls>
          <c:showLegendKey val="0"/>
          <c:showVal val="0"/>
          <c:showCatName val="0"/>
          <c:showSerName val="0"/>
          <c:showPercent val="0"/>
          <c:showBubbleSize val="0"/>
        </c:dLbls>
        <c:marker val="1"/>
        <c:smooth val="0"/>
        <c:axId val="883537192"/>
        <c:axId val="883537552"/>
      </c:lineChart>
      <c:catAx>
        <c:axId val="883537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orbel" panose="020B0503020204020204" pitchFamily="34" charset="0"/>
                <a:ea typeface="+mn-ea"/>
                <a:cs typeface="+mn-cs"/>
              </a:defRPr>
            </a:pPr>
            <a:endParaRPr lang="fi-FI"/>
          </a:p>
        </c:txPr>
        <c:crossAx val="883537552"/>
        <c:crosses val="autoZero"/>
        <c:auto val="1"/>
        <c:lblAlgn val="ctr"/>
        <c:lblOffset val="100"/>
        <c:noMultiLvlLbl val="0"/>
      </c:catAx>
      <c:valAx>
        <c:axId val="883537552"/>
        <c:scaling>
          <c:orientation val="minMax"/>
        </c:scaling>
        <c:delete val="1"/>
        <c:axPos val="l"/>
        <c:numFmt formatCode="General" sourceLinked="1"/>
        <c:majorTickMark val="none"/>
        <c:minorTickMark val="none"/>
        <c:tickLblPos val="nextTo"/>
        <c:crossAx val="883537192"/>
        <c:crosses val="autoZero"/>
        <c:crossBetween val="between"/>
      </c:valAx>
      <c:spPr>
        <a:noFill/>
        <a:ln>
          <a:noFill/>
        </a:ln>
        <a:effectLst/>
      </c:spPr>
    </c:plotArea>
    <c:legend>
      <c:legendPos val="b"/>
      <c:layout>
        <c:manualLayout>
          <c:xMode val="edge"/>
          <c:yMode val="edge"/>
          <c:x val="0.26478369431810234"/>
          <c:y val="0.93246753379289438"/>
          <c:w val="0.41111251134871918"/>
          <c:h val="5.5452449782519578E-2"/>
        </c:manualLayout>
      </c:layout>
      <c:overlay val="0"/>
      <c:spPr>
        <a:solidFill>
          <a:srgbClr val="FFFFFF"/>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orbel" panose="020B050302020402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lumMod val="85000"/>
        </a:srgbClr>
      </a:solidFill>
    </a:ln>
    <a:effectLst/>
  </c:spPr>
  <c:txPr>
    <a:bodyPr/>
    <a:lstStyle/>
    <a:p>
      <a:pPr>
        <a:defRPr/>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105791776027997E-2"/>
          <c:y val="6.2607316073320443E-2"/>
          <c:w val="0.88477134066850915"/>
          <c:h val="0.69417979597518575"/>
        </c:manualLayout>
      </c:layout>
      <c:barChart>
        <c:barDir val="col"/>
        <c:grouping val="stacked"/>
        <c:varyColors val="0"/>
        <c:ser>
          <c:idx val="0"/>
          <c:order val="0"/>
          <c:tx>
            <c:strRef>
              <c:f>'koko vuosi LOPULL'!$A$8</c:f>
              <c:strCache>
                <c:ptCount val="1"/>
                <c:pt idx="0">
                  <c:v>Luonn. väestönmuutos</c:v>
                </c:pt>
              </c:strCache>
            </c:strRef>
          </c:tx>
          <c:spPr>
            <a:solidFill>
              <a:schemeClr val="accent3"/>
            </a:solidFill>
            <a:ln w="1905">
              <a:noFill/>
            </a:ln>
          </c:spPr>
          <c:invertIfNegative val="0"/>
          <c:cat>
            <c:numRef>
              <c:f>'koko vuosi LOPULL'!$AE$5:$AM$5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'koko vuosi LOPULL'!$AE$8:$AM$8</c:f>
              <c:numCache>
                <c:formatCode>General</c:formatCode>
                <c:ptCount val="9"/>
                <c:pt idx="0">
                  <c:v>9</c:v>
                </c:pt>
                <c:pt idx="1">
                  <c:v>-55</c:v>
                </c:pt>
                <c:pt idx="2">
                  <c:v>-92</c:v>
                </c:pt>
                <c:pt idx="3">
                  <c:v>-123</c:v>
                </c:pt>
                <c:pt idx="4">
                  <c:v>-27</c:v>
                </c:pt>
                <c:pt idx="5">
                  <c:v>-120</c:v>
                </c:pt>
                <c:pt idx="6">
                  <c:v>-276</c:v>
                </c:pt>
                <c:pt idx="7">
                  <c:v>-304</c:v>
                </c:pt>
                <c:pt idx="8">
                  <c:v>-79</c:v>
                </c:pt>
              </c:numCache>
              <c:extLst/>
            </c:numRef>
          </c:val>
          <c:extLst>
            <c:ext xmlns:c16="http://schemas.microsoft.com/office/drawing/2014/chart" uri="{C3380CC4-5D6E-409C-BE32-E72D297353CC}">
              <c16:uniqueId val="{00000000-42C3-464E-A7D0-E47EB4613316}"/>
            </c:ext>
          </c:extLst>
        </c:ser>
        <c:ser>
          <c:idx val="1"/>
          <c:order val="1"/>
          <c:tx>
            <c:strRef>
              <c:f>'koko vuosi LOPULL'!$A$11</c:f>
              <c:strCache>
                <c:ptCount val="1"/>
                <c:pt idx="0">
                  <c:v>Kuntien välinen nettomuutto</c:v>
                </c:pt>
              </c:strCache>
            </c:strRef>
          </c:tx>
          <c:spPr>
            <a:solidFill>
              <a:srgbClr val="5971DF"/>
            </a:solidFill>
            <a:ln w="1905">
              <a:noFill/>
            </a:ln>
          </c:spPr>
          <c:invertIfNegative val="0"/>
          <c:cat>
            <c:numRef>
              <c:f>'koko vuosi LOPULL'!$AE$5:$AM$5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'koko vuosi LOPULL'!$AE$11:$AM$11</c:f>
              <c:numCache>
                <c:formatCode>General</c:formatCode>
                <c:ptCount val="9"/>
                <c:pt idx="0">
                  <c:v>518</c:v>
                </c:pt>
                <c:pt idx="1">
                  <c:v>348</c:v>
                </c:pt>
                <c:pt idx="2">
                  <c:v>378</c:v>
                </c:pt>
                <c:pt idx="3">
                  <c:v>576</c:v>
                </c:pt>
                <c:pt idx="4">
                  <c:v>678</c:v>
                </c:pt>
                <c:pt idx="5">
                  <c:v>1081</c:v>
                </c:pt>
                <c:pt idx="6">
                  <c:v>752</c:v>
                </c:pt>
                <c:pt idx="7">
                  <c:v>751</c:v>
                </c:pt>
                <c:pt idx="8">
                  <c:v>386</c:v>
                </c:pt>
              </c:numCache>
              <c:extLst/>
            </c:numRef>
          </c:val>
          <c:extLst>
            <c:ext xmlns:c16="http://schemas.microsoft.com/office/drawing/2014/chart" uri="{C3380CC4-5D6E-409C-BE32-E72D297353CC}">
              <c16:uniqueId val="{00000001-42C3-464E-A7D0-E47EB4613316}"/>
            </c:ext>
          </c:extLst>
        </c:ser>
        <c:ser>
          <c:idx val="2"/>
          <c:order val="2"/>
          <c:tx>
            <c:strRef>
              <c:f>'koko vuosi LOPULL'!$A$14</c:f>
              <c:strCache>
                <c:ptCount val="1"/>
                <c:pt idx="0">
                  <c:v>Nettomaahanmuutto</c:v>
                </c:pt>
              </c:strCache>
            </c:strRef>
          </c:tx>
          <c:spPr>
            <a:solidFill>
              <a:srgbClr val="FDAA63"/>
            </a:solidFill>
            <a:ln w="1905">
              <a:noFill/>
            </a:ln>
          </c:spPr>
          <c:invertIfNegative val="0"/>
          <c:cat>
            <c:numRef>
              <c:f>'koko vuosi LOPULL'!$AE$5:$AM$5</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'koko vuosi LOPULL'!$AE$14:$AM$14</c:f>
              <c:numCache>
                <c:formatCode>General</c:formatCode>
                <c:ptCount val="9"/>
                <c:pt idx="0">
                  <c:v>303</c:v>
                </c:pt>
                <c:pt idx="1">
                  <c:v>179</c:v>
                </c:pt>
                <c:pt idx="2">
                  <c:v>170</c:v>
                </c:pt>
                <c:pt idx="3">
                  <c:v>186</c:v>
                </c:pt>
                <c:pt idx="4">
                  <c:v>287</c:v>
                </c:pt>
                <c:pt idx="5">
                  <c:v>382</c:v>
                </c:pt>
                <c:pt idx="6">
                  <c:v>587</c:v>
                </c:pt>
                <c:pt idx="7">
                  <c:v>986</c:v>
                </c:pt>
                <c:pt idx="8">
                  <c:v>1340</c:v>
                </c:pt>
              </c:numCache>
              <c:extLst/>
            </c:numRef>
          </c:val>
          <c:extLst>
            <c:ext xmlns:c16="http://schemas.microsoft.com/office/drawing/2014/chart" uri="{C3380CC4-5D6E-409C-BE32-E72D297353CC}">
              <c16:uniqueId val="{00000002-42C3-464E-A7D0-E47EB4613316}"/>
            </c:ext>
          </c:extLst>
        </c:ser>
        <c:dLbls>
          <c:showLegendKey val="0"/>
          <c:showVal val="0"/>
          <c:showCatName val="0"/>
          <c:showSerName val="0"/>
          <c:showPercent val="0"/>
          <c:showBubbleSize val="0"/>
        </c:dLbls>
        <c:gapWidth val="120"/>
        <c:overlap val="100"/>
        <c:axId val="549645240"/>
        <c:axId val="549645632"/>
        <c:extLst>
          <c:ext xmlns:c15="http://schemas.microsoft.com/office/drawing/2012/chart" uri="{02D57815-91ED-43cb-92C2-25804820EDAC}">
            <c15:filteredBarSeries>
              <c15:ser>
                <c:idx val="4"/>
                <c:order val="4"/>
                <c:tx>
                  <c:strRef>
                    <c:extLst>
                      <c:ext uri="{02D57815-91ED-43cb-92C2-25804820EDAC}">
                        <c15:formulaRef>
                          <c15:sqref>'koko vuosi LOPULL'!$A$16</c15:sqref>
                        </c15:formulaRef>
                      </c:ext>
                    </c:extLst>
                    <c:strCache>
                      <c:ptCount val="1"/>
                      <c:pt idx="0">
                        <c:v>Väkiluvun korjaus</c:v>
                      </c:pt>
                    </c:strCache>
                  </c:strRef>
                </c:tx>
                <c:spPr>
                  <a:pattFill prst="wdUpDiag">
                    <a:fgClr>
                      <a:schemeClr val="accent1"/>
                    </a:fgClr>
                    <a:bgClr>
                      <a:schemeClr val="bg1"/>
                    </a:bgClr>
                  </a:pattFill>
                  <a:ln>
                    <a:solidFill>
                      <a:schemeClr val="tx1"/>
                    </a:solidFill>
                  </a:ln>
                </c:spPr>
                <c:invertIfNegative val="0"/>
                <c:cat>
                  <c:numRef>
                    <c:extLst>
                      <c:ext uri="{02D57815-91ED-43cb-92C2-25804820EDAC}">
                        <c15:formulaRef>
                          <c15:sqref>'koko vuosi LOPULL'!$AE$5:$AM$5</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c:ext uri="{02D57815-91ED-43cb-92C2-25804820EDAC}">
                        <c15:formulaRef>
                          <c15:sqref>'koko vuosi LOPULL'!$AA$16:$AH$16</c15:sqref>
                        </c15:formulaRef>
                      </c:ext>
                    </c:extLst>
                    <c:numCache>
                      <c:formatCode>General</c:formatCode>
                      <c:ptCount val="8"/>
                      <c:pt idx="0">
                        <c:v>3</c:v>
                      </c:pt>
                      <c:pt idx="1">
                        <c:v>-1</c:v>
                      </c:pt>
                      <c:pt idx="2">
                        <c:v>-8</c:v>
                      </c:pt>
                      <c:pt idx="3">
                        <c:v>12</c:v>
                      </c:pt>
                      <c:pt idx="4">
                        <c:v>-11</c:v>
                      </c:pt>
                      <c:pt idx="5">
                        <c:v>-3</c:v>
                      </c:pt>
                      <c:pt idx="6">
                        <c:v>-1</c:v>
                      </c:pt>
                      <c:pt idx="7">
                        <c:v>-21</c:v>
                      </c:pt>
                    </c:numCache>
                  </c:numRef>
                </c:val>
                <c:extLst>
                  <c:ext xmlns:c16="http://schemas.microsoft.com/office/drawing/2014/chart" uri="{C3380CC4-5D6E-409C-BE32-E72D297353CC}">
                    <c16:uniqueId val="{0000000B-42C3-464E-A7D0-E47EB461331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'koko vuosi LOPULL'!$A$18</c15:sqref>
                        </c15:formulaRef>
                      </c:ext>
                    </c:extLst>
                    <c:strCache>
                      <c:ptCount val="1"/>
                      <c:pt idx="0">
                        <c:v>Kuopion väestösuunnite 2022</c:v>
                      </c:pt>
                    </c:strCache>
                  </c:strRef>
                </c:tx>
                <c:spPr>
                  <a:pattFill prst="pct70">
                    <a:fgClr>
                      <a:srgbClr val="5971DF"/>
                    </a:fgClr>
                    <a:bgClr>
                      <a:schemeClr val="bg1"/>
                    </a:bgClr>
                  </a:pattFill>
                  <a:ln>
                    <a:noFill/>
                  </a:ln>
                </c:spPr>
                <c:invertIfNegative val="0"/>
                <c:dPt>
                  <c:idx val="6"/>
                  <c:invertIfNegative val="0"/>
                  <c:bubble3D val="0"/>
                  <c:extLst xmlns:c15="http://schemas.microsoft.com/office/drawing/2012/chart">
                    <c:ext xmlns:c16="http://schemas.microsoft.com/office/drawing/2014/chart" uri="{C3380CC4-5D6E-409C-BE32-E72D297353CC}">
                      <c16:uniqueId val="{0000000C-42C3-464E-A7D0-E47EB4613316}"/>
                    </c:ext>
                  </c:extLst>
                </c:dPt>
                <c:cat>
                  <c:numRef>
                    <c:extLst xmlns:c15="http://schemas.microsoft.com/office/drawing/2012/chart">
                      <c:ext xmlns:c15="http://schemas.microsoft.com/office/drawing/2012/chart" uri="{02D57815-91ED-43cb-92C2-25804820EDAC}">
                        <c15:formulaRef>
                          <c15:sqref>'koko vuosi LOPULL'!$AE$5:$AM$5</c15:sqref>
                        </c15:formulaRef>
                      </c:ext>
                    </c:extLst>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extLst xmlns:c15="http://schemas.microsoft.com/office/drawing/2012/chart">
                      <c:ext xmlns:c15="http://schemas.microsoft.com/office/drawing/2012/chart" uri="{02D57815-91ED-43cb-92C2-25804820EDAC}">
                        <c15:formulaRef>
                          <c15:sqref>'koko vuosi LOPULL'!$AE$18:$AM$18</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0D-42C3-464E-A7D0-E47EB4613316}"/>
                  </c:ext>
                </c:extLst>
              </c15:ser>
            </c15:filteredBarSeries>
          </c:ext>
        </c:extLst>
      </c:barChart>
      <c:lineChart>
        <c:grouping val="standard"/>
        <c:varyColors val="0"/>
        <c:ser>
          <c:idx val="3"/>
          <c:order val="3"/>
          <c:tx>
            <c:strRef>
              <c:f>'koko vuosi LOPULL'!$A$17</c:f>
              <c:strCache>
                <c:ptCount val="1"/>
                <c:pt idx="0">
                  <c:v>KOKONAISMUUTOS</c:v>
                </c:pt>
              </c:strCache>
            </c:strRef>
          </c:tx>
          <c:spPr>
            <a:ln w="31750">
              <a:solidFill>
                <a:srgbClr val="5D2EE1"/>
              </a:solidFill>
              <a:prstDash val="solid"/>
            </a:ln>
          </c:spPr>
          <c:marker>
            <c:symbol val="circle"/>
            <c:size val="7"/>
            <c:spPr>
              <a:solidFill>
                <a:srgbClr val="5D2EE1"/>
              </a:solidFill>
              <a:ln>
                <a:solidFill>
                  <a:schemeClr val="tx1"/>
                </a:solidFill>
                <a:prstDash val="solid"/>
              </a:ln>
            </c:spPr>
          </c:marker>
          <c:dPt>
            <c:idx val="5"/>
            <c:bubble3D val="0"/>
            <c:extLst>
              <c:ext xmlns:c16="http://schemas.microsoft.com/office/drawing/2014/chart" uri="{C3380CC4-5D6E-409C-BE32-E72D297353CC}">
                <c16:uniqueId val="{00000003-42C3-464E-A7D0-E47EB4613316}"/>
              </c:ext>
            </c:extLst>
          </c:dPt>
          <c:dPt>
            <c:idx val="6"/>
            <c:bubble3D val="0"/>
            <c:extLst>
              <c:ext xmlns:c16="http://schemas.microsoft.com/office/drawing/2014/chart" uri="{C3380CC4-5D6E-409C-BE32-E72D297353CC}">
                <c16:uniqueId val="{00000004-42C3-464E-A7D0-E47EB4613316}"/>
              </c:ext>
            </c:extLst>
          </c:dPt>
          <c:dPt>
            <c:idx val="8"/>
            <c:bubble3D val="0"/>
            <c:extLst>
              <c:ext xmlns:c16="http://schemas.microsoft.com/office/drawing/2014/chart" uri="{C3380CC4-5D6E-409C-BE32-E72D297353CC}">
                <c16:uniqueId val="{00000005-42C3-464E-A7D0-E47EB4613316}"/>
              </c:ext>
            </c:extLst>
          </c:dPt>
          <c:dPt>
            <c:idx val="80"/>
            <c:bubble3D val="0"/>
            <c:extLst>
              <c:ext xmlns:c16="http://schemas.microsoft.com/office/drawing/2014/chart" uri="{C3380CC4-5D6E-409C-BE32-E72D297353CC}">
                <c16:uniqueId val="{00000006-42C3-464E-A7D0-E47EB4613316}"/>
              </c:ext>
            </c:extLst>
          </c:dPt>
          <c:dPt>
            <c:idx val="81"/>
            <c:bubble3D val="0"/>
            <c:extLst>
              <c:ext xmlns:c16="http://schemas.microsoft.com/office/drawing/2014/chart" uri="{C3380CC4-5D6E-409C-BE32-E72D297353CC}">
                <c16:uniqueId val="{00000007-42C3-464E-A7D0-E47EB4613316}"/>
              </c:ext>
            </c:extLst>
          </c:dPt>
          <c:dLbls>
            <c:dLbl>
              <c:idx val="3"/>
              <c:layout>
                <c:manualLayout>
                  <c:x val="-5.5827876520112257E-2"/>
                  <c:y val="-1.70403587443946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2C3-464E-A7D0-E47EB4613316}"/>
                </c:ext>
              </c:extLst>
            </c:dLbl>
            <c:dLbl>
              <c:idx val="5"/>
              <c:layout>
                <c:manualLayout>
                  <c:x val="-7.2254443405051452E-2"/>
                  <c:y val="-6.27802690582959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C3-464E-A7D0-E47EB4613316}"/>
                </c:ext>
              </c:extLst>
            </c:dLbl>
            <c:dLbl>
              <c:idx val="8"/>
              <c:layout>
                <c:manualLayout>
                  <c:x val="-2.8580949662479718E-2"/>
                  <c:y val="-5.9801775676125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C3-464E-A7D0-E47EB4613316}"/>
                </c:ext>
              </c:extLst>
            </c:dLbl>
            <c:dLbl>
              <c:idx val="80"/>
              <c:tx>
                <c:rich>
                  <a:bodyPr/>
                  <a:lstStyle/>
                  <a:p>
                    <a:r>
                      <a:rPr lang="en-US">
                        <a:solidFill>
                          <a:schemeClr val="accent3"/>
                        </a:solidFill>
                      </a:rPr>
                      <a:t> </a:t>
                    </a:r>
                    <a:fld id="{B46F9CCB-DAE2-4250-A8A2-AF5A10A780E9}" type="VALUE">
                      <a:rPr lang="en-US">
                        <a:solidFill>
                          <a:schemeClr val="accent3"/>
                        </a:solidFill>
                      </a:rPr>
                      <a:pPr/>
                      <a:t>[ARVO]</a:t>
                    </a:fld>
                    <a:endParaRPr lang="en-US">
                      <a:solidFill>
                        <a:schemeClr val="accent3"/>
                      </a:solidFill>
                    </a:endParaRP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2C3-464E-A7D0-E47EB4613316}"/>
                </c:ext>
              </c:extLst>
            </c:dLbl>
            <c:dLbl>
              <c:idx val="147"/>
              <c:tx>
                <c:rich>
                  <a:bodyPr/>
                  <a:lstStyle/>
                  <a:p>
                    <a:fld id="{49B64E69-A388-4075-AE1B-E86B7856047B}" type="VALUE">
                      <a:rPr lang="en-US"/>
                      <a:pPr/>
                      <a:t>[ARVO]</a:t>
                    </a:fld>
                    <a:endParaRPr lang="fi-FI"/>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2C3-464E-A7D0-E47EB4613316}"/>
                </c:ext>
              </c:extLst>
            </c:dLbl>
            <c:spPr>
              <a:noFill/>
              <a:ln>
                <a:noFill/>
              </a:ln>
              <a:effectLst/>
            </c:spPr>
            <c:txPr>
              <a:bodyPr wrap="square" lIns="38100" tIns="19050" rIns="38100" bIns="19050" anchor="ctr">
                <a:spAutoFit/>
              </a:bodyPr>
              <a:lstStyle/>
              <a:p>
                <a:pPr>
                  <a:defRPr sz="1200">
                    <a:solidFill>
                      <a:schemeClr val="accent5">
                        <a:lumMod val="60000"/>
                        <a:lumOff val="40000"/>
                      </a:schemeClr>
                    </a:solidFill>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'koko vuosi LOPULL'!$AE$5:$AL$5</c:f>
              <c:numCache>
                <c:formatCode>General</c:formatCode>
                <c:ptCount val="8"/>
                <c:pt idx="0">
                  <c:v>2016</c:v>
                </c:pt>
                <c:pt idx="1">
                  <c:v>2017</c:v>
                </c:pt>
                <c:pt idx="2">
                  <c:v>2018</c:v>
                </c:pt>
                <c:pt idx="3">
                  <c:v>2019</c:v>
                </c:pt>
                <c:pt idx="4">
                  <c:v>2020</c:v>
                </c:pt>
                <c:pt idx="5">
                  <c:v>2021</c:v>
                </c:pt>
                <c:pt idx="6">
                  <c:v>2022</c:v>
                </c:pt>
                <c:pt idx="7">
                  <c:v>2023</c:v>
                </c:pt>
              </c:numCache>
              <c:extLst/>
            </c:numRef>
          </c:cat>
          <c:val>
            <c:numRef>
              <c:f>'koko vuosi LOPULL'!$AE$17:$AM$17</c:f>
              <c:numCache>
                <c:formatCode>General</c:formatCode>
                <c:ptCount val="9"/>
                <c:pt idx="0">
                  <c:v>819</c:v>
                </c:pt>
                <c:pt idx="1">
                  <c:v>469</c:v>
                </c:pt>
                <c:pt idx="2">
                  <c:v>455</c:v>
                </c:pt>
                <c:pt idx="3">
                  <c:v>618</c:v>
                </c:pt>
                <c:pt idx="4">
                  <c:v>928</c:v>
                </c:pt>
                <c:pt idx="5">
                  <c:v>1333</c:v>
                </c:pt>
                <c:pt idx="6">
                  <c:v>1051</c:v>
                </c:pt>
                <c:pt idx="7">
                  <c:v>1427</c:v>
                </c:pt>
                <c:pt idx="8">
                  <c:v>1647</c:v>
                </c:pt>
              </c:numCache>
              <c:extLst/>
            </c:numRef>
          </c:val>
          <c:smooth val="0"/>
          <c:extLst>
            <c:ext xmlns:c16="http://schemas.microsoft.com/office/drawing/2014/chart" uri="{C3380CC4-5D6E-409C-BE32-E72D297353CC}">
              <c16:uniqueId val="{0000000A-42C3-464E-A7D0-E47EB4613316}"/>
            </c:ext>
          </c:extLst>
        </c:ser>
        <c:dLbls>
          <c:showLegendKey val="0"/>
          <c:showVal val="0"/>
          <c:showCatName val="0"/>
          <c:showSerName val="0"/>
          <c:showPercent val="0"/>
          <c:showBubbleSize val="0"/>
        </c:dLbls>
        <c:marker val="1"/>
        <c:smooth val="0"/>
        <c:axId val="549645240"/>
        <c:axId val="549645632"/>
      </c:lineChart>
      <c:catAx>
        <c:axId val="549645240"/>
        <c:scaling>
          <c:orientation val="minMax"/>
        </c:scaling>
        <c:delete val="0"/>
        <c:axPos val="b"/>
        <c:numFmt formatCode="General" sourceLinked="1"/>
        <c:majorTickMark val="none"/>
        <c:minorTickMark val="none"/>
        <c:tickLblPos val="low"/>
        <c:txPr>
          <a:bodyPr rot="0"/>
          <a:lstStyle/>
          <a:p>
            <a:pPr>
              <a:defRPr sz="1400"/>
            </a:pPr>
            <a:endParaRPr lang="fi-FI"/>
          </a:p>
        </c:txPr>
        <c:crossAx val="549645632"/>
        <c:crosses val="autoZero"/>
        <c:auto val="1"/>
        <c:lblAlgn val="ctr"/>
        <c:lblOffset val="0"/>
        <c:noMultiLvlLbl val="0"/>
      </c:catAx>
      <c:valAx>
        <c:axId val="549645632"/>
        <c:scaling>
          <c:orientation val="minMax"/>
          <c:max val="1800"/>
          <c:min val="-300"/>
        </c:scaling>
        <c:delete val="0"/>
        <c:axPos val="l"/>
        <c:majorGridlines>
          <c:spPr>
            <a:ln>
              <a:solidFill>
                <a:schemeClr val="bg1">
                  <a:lumMod val="85000"/>
                </a:schemeClr>
              </a:solidFill>
            </a:ln>
          </c:spPr>
        </c:majorGridlines>
        <c:numFmt formatCode="General" sourceLinked="1"/>
        <c:majorTickMark val="none"/>
        <c:minorTickMark val="none"/>
        <c:tickLblPos val="nextTo"/>
        <c:spPr>
          <a:ln w="9525">
            <a:noFill/>
          </a:ln>
        </c:spPr>
        <c:crossAx val="549645240"/>
        <c:crosses val="autoZero"/>
        <c:crossBetween val="between"/>
      </c:valAx>
      <c:spPr>
        <a:noFill/>
        <a:ln>
          <a:noFill/>
        </a:ln>
      </c:spPr>
    </c:plotArea>
    <c:legend>
      <c:legendPos val="b"/>
      <c:layout>
        <c:manualLayout>
          <c:xMode val="edge"/>
          <c:yMode val="edge"/>
          <c:x val="7.0764232176599468E-2"/>
          <c:y val="0.86440163917941892"/>
          <c:w val="0.85478016838166515"/>
          <c:h val="0.1170455845485682"/>
        </c:manualLayout>
      </c:layout>
      <c:overlay val="0"/>
      <c:txPr>
        <a:bodyPr/>
        <a:lstStyle/>
        <a:p>
          <a:pPr>
            <a:defRPr sz="1400">
              <a:solidFill>
                <a:schemeClr val="tx1"/>
              </a:solidFill>
            </a:defRPr>
          </a:pPr>
          <a:endParaRPr lang="fi-FI"/>
        </a:p>
      </c:txPr>
    </c:legend>
    <c:plotVisOnly val="1"/>
    <c:dispBlanksAs val="gap"/>
    <c:showDLblsOverMax val="0"/>
  </c:chart>
  <c:spPr>
    <a:noFill/>
    <a:ln>
      <a:solidFill>
        <a:schemeClr val="accent4"/>
      </a:solidFill>
    </a:ln>
  </c:spPr>
  <c:txPr>
    <a:bodyPr/>
    <a:lstStyle/>
    <a:p>
      <a:pPr>
        <a:defRPr>
          <a:latin typeface="Corbel" panose="020B0503020204020204" pitchFamily="34" charset="0"/>
        </a:defRPr>
      </a:pPr>
      <a:endParaRPr lang="fi-FI"/>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1-6510-4DD7-BCC3-2B06A76AC29F}"/>
              </c:ext>
            </c:extLst>
          </c:dPt>
          <c:dPt>
            <c:idx val="9"/>
            <c:invertIfNegative val="0"/>
            <c:bubble3D val="0"/>
            <c:spPr>
              <a:solidFill>
                <a:srgbClr val="F277C6"/>
              </a:solidFill>
              <a:ln>
                <a:noFill/>
              </a:ln>
              <a:effectLst/>
            </c:spPr>
            <c:extLst>
              <c:ext xmlns:c16="http://schemas.microsoft.com/office/drawing/2014/chart" uri="{C3380CC4-5D6E-409C-BE32-E72D297353CC}">
                <c16:uniqueId val="{00000003-6510-4DD7-BCC3-2B06A76AC29F}"/>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'Väestönm tammi-marras  2024 (2)'!$A$3:$A$17</c:f>
              <c:strCache>
                <c:ptCount val="15"/>
                <c:pt idx="0">
                  <c:v>Kouvola</c:v>
                </c:pt>
                <c:pt idx="1">
                  <c:v>Hämeenlinna</c:v>
                </c:pt>
                <c:pt idx="2">
                  <c:v>Pori</c:v>
                </c:pt>
                <c:pt idx="3">
                  <c:v>Lappeenranta</c:v>
                </c:pt>
                <c:pt idx="4">
                  <c:v>Joensuu</c:v>
                </c:pt>
                <c:pt idx="5">
                  <c:v>Lahti</c:v>
                </c:pt>
                <c:pt idx="6">
                  <c:v>Vaasa</c:v>
                </c:pt>
                <c:pt idx="7">
                  <c:v>Jyväskylä</c:v>
                </c:pt>
                <c:pt idx="8">
                  <c:v>Oulu</c:v>
                </c:pt>
                <c:pt idx="9">
                  <c:v>Kuopio</c:v>
                </c:pt>
                <c:pt idx="10">
                  <c:v>Vantaa</c:v>
                </c:pt>
                <c:pt idx="11">
                  <c:v>Turku</c:v>
                </c:pt>
                <c:pt idx="12">
                  <c:v>Tampere</c:v>
                </c:pt>
                <c:pt idx="13">
                  <c:v>Espoo</c:v>
                </c:pt>
                <c:pt idx="14">
                  <c:v>Helsinki</c:v>
                </c:pt>
              </c:strCache>
            </c:strRef>
          </c:cat>
          <c:val>
            <c:numRef>
              <c:f>'Väestönm tammi-marras  2024 (2)'!$K$3:$K$17</c:f>
              <c:numCache>
                <c:formatCode>0</c:formatCode>
                <c:ptCount val="15"/>
                <c:pt idx="0">
                  <c:v>-481</c:v>
                </c:pt>
                <c:pt idx="1">
                  <c:v>57</c:v>
                </c:pt>
                <c:pt idx="2">
                  <c:v>210</c:v>
                </c:pt>
                <c:pt idx="3">
                  <c:v>381</c:v>
                </c:pt>
                <c:pt idx="4">
                  <c:v>681</c:v>
                </c:pt>
                <c:pt idx="5">
                  <c:v>690</c:v>
                </c:pt>
                <c:pt idx="6">
                  <c:v>1418</c:v>
                </c:pt>
                <c:pt idx="7">
                  <c:v>1523</c:v>
                </c:pt>
                <c:pt idx="8">
                  <c:v>1561</c:v>
                </c:pt>
                <c:pt idx="9">
                  <c:v>1647</c:v>
                </c:pt>
                <c:pt idx="10">
                  <c:v>3962</c:v>
                </c:pt>
                <c:pt idx="11">
                  <c:v>4172</c:v>
                </c:pt>
                <c:pt idx="12">
                  <c:v>5308</c:v>
                </c:pt>
                <c:pt idx="13">
                  <c:v>7007</c:v>
                </c:pt>
                <c:pt idx="14">
                  <c:v>10089</c:v>
                </c:pt>
              </c:numCache>
            </c:numRef>
          </c:val>
          <c:extLst>
            <c:ext xmlns:c16="http://schemas.microsoft.com/office/drawing/2014/chart" uri="{C3380CC4-5D6E-409C-BE32-E72D297353CC}">
              <c16:uniqueId val="{00000004-6510-4DD7-BCC3-2B06A76AC29F}"/>
            </c:ext>
          </c:extLst>
        </c:ser>
        <c:dLbls>
          <c:showLegendKey val="0"/>
          <c:showVal val="0"/>
          <c:showCatName val="0"/>
          <c:showSerName val="0"/>
          <c:showPercent val="0"/>
          <c:showBubbleSize val="0"/>
        </c:dLbls>
        <c:gapWidth val="99"/>
        <c:axId val="604940712"/>
        <c:axId val="604941040"/>
      </c:barChart>
      <c:catAx>
        <c:axId val="60494071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orbel" panose="020B0503020204020204" pitchFamily="34" charset="0"/>
                <a:ea typeface="+mn-ea"/>
                <a:cs typeface="+mn-cs"/>
              </a:defRPr>
            </a:pPr>
            <a:endParaRPr lang="fi-FI"/>
          </a:p>
        </c:txPr>
        <c:crossAx val="604941040"/>
        <c:crosses val="autoZero"/>
        <c:auto val="1"/>
        <c:lblAlgn val="ctr"/>
        <c:lblOffset val="100"/>
        <c:noMultiLvlLbl val="0"/>
      </c:catAx>
      <c:valAx>
        <c:axId val="604941040"/>
        <c:scaling>
          <c:orientation val="minMax"/>
        </c:scaling>
        <c:delete val="1"/>
        <c:axPos val="b"/>
        <c:numFmt formatCode="0" sourceLinked="1"/>
        <c:majorTickMark val="none"/>
        <c:minorTickMark val="none"/>
        <c:tickLblPos val="nextTo"/>
        <c:crossAx val="604940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bg1">
          <a:lumMod val="85000"/>
        </a:schemeClr>
      </a:solidFill>
      <a:round/>
    </a:ln>
    <a:effectLst/>
  </c:spPr>
  <c:txPr>
    <a:bodyPr/>
    <a:lstStyle/>
    <a:p>
      <a:pPr>
        <a:defRPr>
          <a:latin typeface="Corbel" panose="020B0503020204020204" pitchFamily="34" charset="0"/>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mn-cs"/>
              </a:defRPr>
            </a:pPr>
            <a:r>
              <a:rPr lang="fi-FI" sz="1800" b="1">
                <a:solidFill>
                  <a:schemeClr val="tx1"/>
                </a:solidFill>
              </a:rPr>
              <a:t>Muutos-%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orbel" panose="020B0503020204020204" pitchFamily="34" charset="0"/>
              <a:ea typeface="+mn-ea"/>
              <a:cs typeface="+mn-cs"/>
            </a:defRPr>
          </a:pPr>
          <a:endParaRPr lang="fi-FI"/>
        </a:p>
      </c:txPr>
    </c:title>
    <c:autoTitleDeleted val="0"/>
    <c:plotArea>
      <c:layout>
        <c:manualLayout>
          <c:layoutTarget val="inner"/>
          <c:xMode val="edge"/>
          <c:yMode val="edge"/>
          <c:x val="3.5086125862174203E-2"/>
          <c:y val="0.15574548907882241"/>
          <c:w val="0.92708881157297196"/>
          <c:h val="0.54142988536689329"/>
        </c:manualLayout>
      </c:layout>
      <c:barChart>
        <c:barDir val="col"/>
        <c:grouping val="clustered"/>
        <c:varyColors val="0"/>
        <c:ser>
          <c:idx val="0"/>
          <c:order val="0"/>
          <c:spPr>
            <a:solidFill>
              <a:schemeClr val="accent1"/>
            </a:solidFill>
            <a:ln>
              <a:noFill/>
            </a:ln>
            <a:effectLst/>
          </c:spPr>
          <c:invertIfNegative val="0"/>
          <c:dPt>
            <c:idx val="6"/>
            <c:invertIfNegative val="0"/>
            <c:bubble3D val="0"/>
            <c:spPr>
              <a:solidFill>
                <a:srgbClr val="F277C6"/>
              </a:solidFill>
              <a:ln>
                <a:noFill/>
              </a:ln>
              <a:effectLst/>
            </c:spPr>
            <c:extLst>
              <c:ext xmlns:c16="http://schemas.microsoft.com/office/drawing/2014/chart" uri="{C3380CC4-5D6E-409C-BE32-E72D297353CC}">
                <c16:uniqueId val="{00000001-CE92-448A-8C4D-6BC8FCA59099}"/>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3-CE92-448A-8C4D-6BC8FCA5909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5-CE92-448A-8C4D-6BC8FCA59099}"/>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'Väestönm tammi-marras  2024 (2)'!$A$3:$A$17</c:f>
              <c:strCache>
                <c:ptCount val="15"/>
                <c:pt idx="0">
                  <c:v>Espoo</c:v>
                </c:pt>
                <c:pt idx="1">
                  <c:v>Tampere</c:v>
                </c:pt>
                <c:pt idx="2">
                  <c:v>Turku</c:v>
                </c:pt>
                <c:pt idx="3">
                  <c:v>Vaasa</c:v>
                </c:pt>
                <c:pt idx="4">
                  <c:v>Vantaa</c:v>
                </c:pt>
                <c:pt idx="5">
                  <c:v>Helsinki</c:v>
                </c:pt>
                <c:pt idx="6">
                  <c:v>Kuopio</c:v>
                </c:pt>
                <c:pt idx="7">
                  <c:v>Jyväskylä</c:v>
                </c:pt>
                <c:pt idx="8">
                  <c:v>Joensuu</c:v>
                </c:pt>
                <c:pt idx="9">
                  <c:v>Oulu</c:v>
                </c:pt>
                <c:pt idx="10">
                  <c:v>Lahti</c:v>
                </c:pt>
                <c:pt idx="11">
                  <c:v>Lappeenranta</c:v>
                </c:pt>
                <c:pt idx="12">
                  <c:v>Pori</c:v>
                </c:pt>
                <c:pt idx="13">
                  <c:v>Hämeenlinna</c:v>
                </c:pt>
                <c:pt idx="14">
                  <c:v>Kouvola</c:v>
                </c:pt>
              </c:strCache>
            </c:strRef>
          </c:cat>
          <c:val>
            <c:numRef>
              <c:f>'Väestönm tammi-marras  2024 (2)'!$L$3:$L$17</c:f>
              <c:numCache>
                <c:formatCode>0.0\ %</c:formatCode>
                <c:ptCount val="15"/>
                <c:pt idx="0">
                  <c:v>2.2313581127557131E-2</c:v>
                </c:pt>
                <c:pt idx="1">
                  <c:v>2.0811605567535776E-2</c:v>
                </c:pt>
                <c:pt idx="2">
                  <c:v>2.0667482401430674E-2</c:v>
                </c:pt>
                <c:pt idx="3">
                  <c:v>2.0563837809617729E-2</c:v>
                </c:pt>
                <c:pt idx="4">
                  <c:v>1.6011768366856204E-2</c:v>
                </c:pt>
                <c:pt idx="5">
                  <c:v>1.4957746478873239E-2</c:v>
                </c:pt>
                <c:pt idx="6">
                  <c:v>1.3280009030728667E-2</c:v>
                </c:pt>
                <c:pt idx="7">
                  <c:v>1.0308231694935903E-2</c:v>
                </c:pt>
                <c:pt idx="8">
                  <c:v>8.7238349004637346E-3</c:v>
                </c:pt>
                <c:pt idx="9">
                  <c:v>7.2728797528804987E-3</c:v>
                </c:pt>
                <c:pt idx="10">
                  <c:v>5.7169844150033559E-3</c:v>
                </c:pt>
                <c:pt idx="11">
                  <c:v>5.2200361703293695E-3</c:v>
                </c:pt>
                <c:pt idx="12">
                  <c:v>2.5268933650999929E-3</c:v>
                </c:pt>
                <c:pt idx="13">
                  <c:v>8.3432134545294865E-4</c:v>
                </c:pt>
                <c:pt idx="14">
                  <c:v>-6.0978701825557813E-3</c:v>
                </c:pt>
              </c:numCache>
            </c:numRef>
          </c:val>
          <c:extLst>
            <c:ext xmlns:c16="http://schemas.microsoft.com/office/drawing/2014/chart" uri="{C3380CC4-5D6E-409C-BE32-E72D297353CC}">
              <c16:uniqueId val="{00000006-CE92-448A-8C4D-6BC8FCA59099}"/>
            </c:ext>
          </c:extLst>
        </c:ser>
        <c:dLbls>
          <c:showLegendKey val="0"/>
          <c:showVal val="0"/>
          <c:showCatName val="0"/>
          <c:showSerName val="0"/>
          <c:showPercent val="0"/>
          <c:showBubbleSize val="0"/>
        </c:dLbls>
        <c:gapWidth val="99"/>
        <c:axId val="604940712"/>
        <c:axId val="604941040"/>
      </c:barChart>
      <c:catAx>
        <c:axId val="604940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fi-FI"/>
          </a:p>
        </c:txPr>
        <c:crossAx val="604941040"/>
        <c:crosses val="autoZero"/>
        <c:auto val="1"/>
        <c:lblAlgn val="ctr"/>
        <c:lblOffset val="100"/>
        <c:noMultiLvlLbl val="0"/>
      </c:catAx>
      <c:valAx>
        <c:axId val="604941040"/>
        <c:scaling>
          <c:orientation val="minMax"/>
        </c:scaling>
        <c:delete val="1"/>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crossAx val="604940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bg1">
          <a:lumMod val="85000"/>
        </a:schemeClr>
      </a:solidFill>
      <a:round/>
    </a:ln>
    <a:effectLst/>
  </c:spPr>
  <c:txPr>
    <a:bodyPr/>
    <a:lstStyle/>
    <a:p>
      <a:pPr>
        <a:defRPr>
          <a:latin typeface="Corbel" panose="020B0503020204020204" pitchFamily="34" charset="0"/>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fi-FI" sz="1400" dirty="0"/>
              <a:t>Kuntien välinen muuttovoitto 2024</a:t>
            </a:r>
          </a:p>
        </c:rich>
      </c:tx>
      <c:layout>
        <c:manualLayout>
          <c:xMode val="edge"/>
          <c:yMode val="edge"/>
          <c:x val="0.17010258050204446"/>
          <c:y val="8.4664013860899032E-3"/>
        </c:manualLayout>
      </c:layout>
      <c:overlay val="0"/>
    </c:title>
    <c:autoTitleDeleted val="0"/>
    <c:plotArea>
      <c:layout>
        <c:manualLayout>
          <c:layoutTarget val="inner"/>
          <c:xMode val="edge"/>
          <c:yMode val="edge"/>
          <c:x val="0.34720171887873047"/>
          <c:y val="0.12777608730443837"/>
          <c:w val="0.39650058344653277"/>
          <c:h val="0.82898313106037558"/>
        </c:manualLayout>
      </c:layout>
      <c:barChart>
        <c:barDir val="bar"/>
        <c:grouping val="clustered"/>
        <c:varyColors val="0"/>
        <c:ser>
          <c:idx val="0"/>
          <c:order val="0"/>
          <c:spPr>
            <a:solidFill>
              <a:srgbClr val="5971DF"/>
            </a:solidFill>
            <a:ln>
              <a:noFill/>
            </a:ln>
            <a:effectLst/>
          </c:spPr>
          <c:invertIfNegative val="0"/>
          <c:dPt>
            <c:idx val="4"/>
            <c:invertIfNegative val="0"/>
            <c:bubble3D val="0"/>
            <c:spPr>
              <a:solidFill>
                <a:srgbClr val="F277C6">
                  <a:lumMod val="75000"/>
                </a:srgbClr>
              </a:solidFill>
              <a:ln>
                <a:noFill/>
              </a:ln>
              <a:effectLst/>
            </c:spPr>
            <c:extLst>
              <c:ext xmlns:c16="http://schemas.microsoft.com/office/drawing/2014/chart" uri="{C3380CC4-5D6E-409C-BE32-E72D297353CC}">
                <c16:uniqueId val="{00000001-9CF3-4E3F-974F-C73547B5442C}"/>
              </c:ext>
            </c:extLst>
          </c:dPt>
          <c:dLbls>
            <c:dLbl>
              <c:idx val="4"/>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orbel" panose="020B0503020204020204" pitchFamily="34" charset="0"/>
                      <a:ea typeface="+mn-ea"/>
                      <a:cs typeface="+mn-cs"/>
                    </a:defRPr>
                  </a:pPr>
                  <a:endParaRPr lang="fi-FI"/>
                </a:p>
              </c:txPr>
              <c:showLegendKey val="0"/>
              <c:showVal val="1"/>
              <c:showCatName val="0"/>
              <c:showSerName val="0"/>
              <c:showPercent val="0"/>
              <c:showBubbleSize val="0"/>
              <c:extLst>
                <c:ext xmlns:c16="http://schemas.microsoft.com/office/drawing/2014/chart" uri="{C3380CC4-5D6E-409C-BE32-E72D297353CC}">
                  <c16:uniqueId val="{00000001-9CF3-4E3F-974F-C73547B5442C}"/>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'2024'!$B$4:$B$18</c:f>
              <c:strCache>
                <c:ptCount val="15"/>
                <c:pt idx="0">
                  <c:v>Helsinki</c:v>
                </c:pt>
                <c:pt idx="1">
                  <c:v>Tampere</c:v>
                </c:pt>
                <c:pt idx="2">
                  <c:v>Espoo</c:v>
                </c:pt>
                <c:pt idx="3">
                  <c:v>Turku</c:v>
                </c:pt>
                <c:pt idx="4">
                  <c:v>Kuopio</c:v>
                </c:pt>
                <c:pt idx="5">
                  <c:v>Pori</c:v>
                </c:pt>
                <c:pt idx="6">
                  <c:v>Oulu</c:v>
                </c:pt>
                <c:pt idx="7">
                  <c:v>Jyväskylä</c:v>
                </c:pt>
                <c:pt idx="8">
                  <c:v>Lahti</c:v>
                </c:pt>
                <c:pt idx="9">
                  <c:v>Vaasa</c:v>
                </c:pt>
                <c:pt idx="10">
                  <c:v>Joensuu</c:v>
                </c:pt>
                <c:pt idx="11">
                  <c:v>Hämeenlinna</c:v>
                </c:pt>
                <c:pt idx="12">
                  <c:v>Kouvola</c:v>
                </c:pt>
                <c:pt idx="13">
                  <c:v>Vantaa</c:v>
                </c:pt>
                <c:pt idx="14">
                  <c:v>Lappeenranta</c:v>
                </c:pt>
              </c:strCache>
            </c:strRef>
          </c:cat>
          <c:val>
            <c:numRef>
              <c:f>'2024'!$I$4:$I$18</c:f>
              <c:numCache>
                <c:formatCode>0</c:formatCode>
                <c:ptCount val="15"/>
                <c:pt idx="0">
                  <c:v>3283</c:v>
                </c:pt>
                <c:pt idx="1">
                  <c:v>2711</c:v>
                </c:pt>
                <c:pt idx="2">
                  <c:v>1887</c:v>
                </c:pt>
                <c:pt idx="3">
                  <c:v>1611</c:v>
                </c:pt>
                <c:pt idx="4">
                  <c:v>386</c:v>
                </c:pt>
                <c:pt idx="5">
                  <c:v>75</c:v>
                </c:pt>
                <c:pt idx="6">
                  <c:v>3</c:v>
                </c:pt>
                <c:pt idx="7">
                  <c:v>-79</c:v>
                </c:pt>
                <c:pt idx="8">
                  <c:v>-121</c:v>
                </c:pt>
                <c:pt idx="9">
                  <c:v>-194</c:v>
                </c:pt>
                <c:pt idx="10">
                  <c:v>-245</c:v>
                </c:pt>
                <c:pt idx="11">
                  <c:v>-317</c:v>
                </c:pt>
                <c:pt idx="12">
                  <c:v>-342</c:v>
                </c:pt>
                <c:pt idx="13">
                  <c:v>-418</c:v>
                </c:pt>
                <c:pt idx="14">
                  <c:v>-685</c:v>
                </c:pt>
              </c:numCache>
            </c:numRef>
          </c:val>
          <c:extLst>
            <c:ext xmlns:c16="http://schemas.microsoft.com/office/drawing/2014/chart" uri="{C3380CC4-5D6E-409C-BE32-E72D297353CC}">
              <c16:uniqueId val="{00000002-9CF3-4E3F-974F-C73547B5442C}"/>
            </c:ext>
          </c:extLst>
        </c:ser>
        <c:dLbls>
          <c:showLegendKey val="0"/>
          <c:showVal val="0"/>
          <c:showCatName val="0"/>
          <c:showSerName val="0"/>
          <c:showPercent val="0"/>
          <c:showBubbleSize val="0"/>
        </c:dLbls>
        <c:gapWidth val="72"/>
        <c:axId val="457440176"/>
        <c:axId val="610054224"/>
      </c:barChart>
      <c:catAx>
        <c:axId val="4574401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orbel" panose="020B0503020204020204" pitchFamily="34" charset="0"/>
                <a:ea typeface="+mn-ea"/>
                <a:cs typeface="+mn-cs"/>
              </a:defRPr>
            </a:pPr>
            <a:endParaRPr lang="fi-FI"/>
          </a:p>
        </c:txPr>
        <c:crossAx val="610054224"/>
        <c:crosses val="autoZero"/>
        <c:auto val="1"/>
        <c:lblAlgn val="ctr"/>
        <c:lblOffset val="500"/>
        <c:tickLblSkip val="1"/>
        <c:noMultiLvlLbl val="0"/>
      </c:catAx>
      <c:valAx>
        <c:axId val="610054224"/>
        <c:scaling>
          <c:orientation val="minMax"/>
        </c:scaling>
        <c:delete val="1"/>
        <c:axPos val="t"/>
        <c:numFmt formatCode="0" sourceLinked="1"/>
        <c:majorTickMark val="none"/>
        <c:minorTickMark val="none"/>
        <c:tickLblPos val="nextTo"/>
        <c:crossAx val="457440176"/>
        <c:crosses val="autoZero"/>
        <c:crossBetween val="between"/>
      </c:valAx>
    </c:plotArea>
    <c:plotVisOnly val="1"/>
    <c:dispBlanksAs val="gap"/>
    <c:showDLblsOverMax val="0"/>
    <c:extLst/>
  </c:chart>
  <c:spPr>
    <a:ln>
      <a:solidFill>
        <a:srgbClr val="FFFFFF">
          <a:lumMod val="85000"/>
        </a:srgbClr>
      </a:solidFill>
    </a:ln>
  </c:spPr>
  <c:txPr>
    <a:bodyPr/>
    <a:lstStyle/>
    <a:p>
      <a:pPr>
        <a:defRPr sz="1200">
          <a:solidFill>
            <a:sysClr val="windowText" lastClr="000000"/>
          </a:solidFill>
          <a:latin typeface="Corbel" panose="020B0503020204020204" pitchFamily="34" charset="0"/>
        </a:defRPr>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fi-FI" sz="1400"/>
              <a:t>Muuttovoitto ulkomailta 2024</a:t>
            </a:r>
          </a:p>
        </c:rich>
      </c:tx>
      <c:overlay val="0"/>
    </c:title>
    <c:autoTitleDeleted val="0"/>
    <c:plotArea>
      <c:layout>
        <c:manualLayout>
          <c:layoutTarget val="inner"/>
          <c:xMode val="edge"/>
          <c:yMode val="edge"/>
          <c:x val="0.33642828282413412"/>
          <c:y val="0.11670302883920186"/>
          <c:w val="0.64075106389423542"/>
          <c:h val="0.85120350109409182"/>
        </c:manualLayout>
      </c:layout>
      <c:barChart>
        <c:barDir val="bar"/>
        <c:grouping val="clustered"/>
        <c:varyColors val="0"/>
        <c:ser>
          <c:idx val="1"/>
          <c:order val="0"/>
          <c:spPr>
            <a:solidFill>
              <a:srgbClr val="FFC000"/>
            </a:solidFill>
          </c:spPr>
          <c:invertIfNegative val="0"/>
          <c:dPt>
            <c:idx val="9"/>
            <c:invertIfNegative val="0"/>
            <c:bubble3D val="0"/>
            <c:spPr>
              <a:solidFill>
                <a:srgbClr val="F277C6">
                  <a:lumMod val="75000"/>
                </a:srgbClr>
              </a:solidFill>
            </c:spPr>
            <c:extLst>
              <c:ext xmlns:c16="http://schemas.microsoft.com/office/drawing/2014/chart" uri="{C3380CC4-5D6E-409C-BE32-E72D297353CC}">
                <c16:uniqueId val="{00000001-F3B1-47DD-BEA5-65B41D71878C}"/>
              </c:ext>
            </c:extLst>
          </c:dPt>
          <c:dLbls>
            <c:dLbl>
              <c:idx val="9"/>
              <c:spPr>
                <a:noFill/>
                <a:ln>
                  <a:noFill/>
                </a:ln>
                <a:effectLst/>
              </c:spPr>
              <c:txPr>
                <a:bodyPr wrap="square" lIns="38100" tIns="19050" rIns="38100" bIns="19050" anchor="ctr">
                  <a:spAutoFit/>
                </a:bodyPr>
                <a:lstStyle/>
                <a:p>
                  <a:pPr>
                    <a:defRPr sz="1200" b="1"/>
                  </a:pPr>
                  <a:endParaRPr lang="fi-FI"/>
                </a:p>
              </c:txPr>
              <c:showLegendKey val="0"/>
              <c:showVal val="1"/>
              <c:showCatName val="0"/>
              <c:showSerName val="0"/>
              <c:showPercent val="0"/>
              <c:showBubbleSize val="0"/>
              <c:extLst>
                <c:ext xmlns:c16="http://schemas.microsoft.com/office/drawing/2014/chart" uri="{C3380CC4-5D6E-409C-BE32-E72D297353CC}">
                  <c16:uniqueId val="{00000001-F3B1-47DD-BEA5-65B41D71878C}"/>
                </c:ext>
              </c:extLst>
            </c:dLbl>
            <c:spPr>
              <a:noFill/>
              <a:ln>
                <a:noFill/>
              </a:ln>
              <a:effectLst/>
            </c:spPr>
            <c:txPr>
              <a:bodyPr wrap="square" lIns="38100" tIns="19050" rIns="38100" bIns="19050" anchor="ctr">
                <a:spAutoFit/>
              </a:bodyPr>
              <a:lstStyle/>
              <a:p>
                <a:pPr>
                  <a:defRPr sz="12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'2024'!$B$4:$B$18</c:f>
              <c:strCache>
                <c:ptCount val="15"/>
                <c:pt idx="0">
                  <c:v>Helsinki</c:v>
                </c:pt>
                <c:pt idx="1">
                  <c:v>Vantaa</c:v>
                </c:pt>
                <c:pt idx="2">
                  <c:v>Espoo</c:v>
                </c:pt>
                <c:pt idx="3">
                  <c:v>Turku</c:v>
                </c:pt>
                <c:pt idx="4">
                  <c:v>Tampere</c:v>
                </c:pt>
                <c:pt idx="5">
                  <c:v>Vaasa</c:v>
                </c:pt>
                <c:pt idx="6">
                  <c:v>Jyväskylä</c:v>
                </c:pt>
                <c:pt idx="7">
                  <c:v>Lappeenranta</c:v>
                </c:pt>
                <c:pt idx="8">
                  <c:v>Lahti</c:v>
                </c:pt>
                <c:pt idx="9">
                  <c:v>Kuopio</c:v>
                </c:pt>
                <c:pt idx="10">
                  <c:v>Oulu</c:v>
                </c:pt>
                <c:pt idx="11">
                  <c:v>Joensuu</c:v>
                </c:pt>
                <c:pt idx="12">
                  <c:v>Hämeenlinna</c:v>
                </c:pt>
                <c:pt idx="13">
                  <c:v>Pori</c:v>
                </c:pt>
                <c:pt idx="14">
                  <c:v>Kouvola</c:v>
                </c:pt>
              </c:strCache>
            </c:strRef>
          </c:cat>
          <c:val>
            <c:numRef>
              <c:f>'2024'!$J$4:$J$18</c:f>
              <c:numCache>
                <c:formatCode>0</c:formatCode>
                <c:ptCount val="15"/>
                <c:pt idx="0">
                  <c:v>6141</c:v>
                </c:pt>
                <c:pt idx="1">
                  <c:v>3734</c:v>
                </c:pt>
                <c:pt idx="2">
                  <c:v>3538</c:v>
                </c:pt>
                <c:pt idx="3">
                  <c:v>2893</c:v>
                </c:pt>
                <c:pt idx="4">
                  <c:v>2660</c:v>
                </c:pt>
                <c:pt idx="5">
                  <c:v>1662</c:v>
                </c:pt>
                <c:pt idx="6">
                  <c:v>1549</c:v>
                </c:pt>
                <c:pt idx="7">
                  <c:v>1420</c:v>
                </c:pt>
                <c:pt idx="8">
                  <c:v>1400</c:v>
                </c:pt>
                <c:pt idx="9">
                  <c:v>1340</c:v>
                </c:pt>
                <c:pt idx="10">
                  <c:v>1230</c:v>
                </c:pt>
                <c:pt idx="11">
                  <c:v>1203</c:v>
                </c:pt>
                <c:pt idx="12">
                  <c:v>740</c:v>
                </c:pt>
                <c:pt idx="13">
                  <c:v>635</c:v>
                </c:pt>
                <c:pt idx="14">
                  <c:v>597</c:v>
                </c:pt>
              </c:numCache>
            </c:numRef>
          </c:val>
          <c:extLst>
            <c:ext xmlns:c16="http://schemas.microsoft.com/office/drawing/2014/chart" uri="{C3380CC4-5D6E-409C-BE32-E72D297353CC}">
              <c16:uniqueId val="{00000002-F3B1-47DD-BEA5-65B41D71878C}"/>
            </c:ext>
          </c:extLst>
        </c:ser>
        <c:dLbls>
          <c:showLegendKey val="0"/>
          <c:showVal val="0"/>
          <c:showCatName val="0"/>
          <c:showSerName val="0"/>
          <c:showPercent val="0"/>
          <c:showBubbleSize val="0"/>
        </c:dLbls>
        <c:gapWidth val="72"/>
        <c:axId val="457440176"/>
        <c:axId val="610054224"/>
      </c:barChart>
      <c:catAx>
        <c:axId val="457440176"/>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orbel" panose="020B0503020204020204" pitchFamily="34" charset="0"/>
                <a:ea typeface="+mn-ea"/>
                <a:cs typeface="+mn-cs"/>
              </a:defRPr>
            </a:pPr>
            <a:endParaRPr lang="fi-FI"/>
          </a:p>
        </c:txPr>
        <c:crossAx val="610054224"/>
        <c:crosses val="autoZero"/>
        <c:auto val="1"/>
        <c:lblAlgn val="ctr"/>
        <c:lblOffset val="500"/>
        <c:tickLblSkip val="1"/>
        <c:noMultiLvlLbl val="0"/>
      </c:catAx>
      <c:valAx>
        <c:axId val="610054224"/>
        <c:scaling>
          <c:orientation val="minMax"/>
        </c:scaling>
        <c:delete val="1"/>
        <c:axPos val="t"/>
        <c:numFmt formatCode="0" sourceLinked="1"/>
        <c:majorTickMark val="none"/>
        <c:minorTickMark val="none"/>
        <c:tickLblPos val="nextTo"/>
        <c:crossAx val="457440176"/>
        <c:crosses val="autoZero"/>
        <c:crossBetween val="between"/>
      </c:valAx>
    </c:plotArea>
    <c:plotVisOnly val="1"/>
    <c:dispBlanksAs val="gap"/>
    <c:showDLblsOverMax val="0"/>
    <c:extLst/>
  </c:chart>
  <c:spPr>
    <a:ln>
      <a:solidFill>
        <a:srgbClr val="FFFFFF">
          <a:lumMod val="85000"/>
        </a:srgbClr>
      </a:solidFill>
    </a:ln>
  </c:spPr>
  <c:txPr>
    <a:bodyPr/>
    <a:lstStyle/>
    <a:p>
      <a:pPr>
        <a:defRPr sz="1200">
          <a:solidFill>
            <a:sysClr val="windowText" lastClr="000000"/>
          </a:solidFill>
          <a:latin typeface="Corbel" panose="020B0503020204020204" pitchFamily="34" charset="0"/>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19743005529185E-2"/>
          <c:y val="0.13672459989665775"/>
          <c:w val="0.83895543482605717"/>
          <c:h val="0.64421478644214791"/>
        </c:manualLayout>
      </c:layout>
      <c:barChart>
        <c:barDir val="col"/>
        <c:grouping val="stacked"/>
        <c:varyColors val="0"/>
        <c:ser>
          <c:idx val="0"/>
          <c:order val="0"/>
          <c:tx>
            <c:v>Kuntien välinen muuttovoitto</c:v>
          </c:tx>
          <c:spPr>
            <a:solidFill>
              <a:srgbClr val="5971DF"/>
            </a:solidFill>
            <a:ln>
              <a:noFill/>
            </a:ln>
            <a:effectLst/>
          </c:spPr>
          <c:invertIfNegative val="0"/>
          <c:dPt>
            <c:idx val="9"/>
            <c:invertIfNegative val="0"/>
            <c:bubble3D val="0"/>
            <c:spPr>
              <a:solidFill>
                <a:srgbClr val="5971DF"/>
              </a:solidFill>
              <a:ln>
                <a:noFill/>
              </a:ln>
              <a:effectLst/>
            </c:spPr>
            <c:extLst>
              <c:ext xmlns:c16="http://schemas.microsoft.com/office/drawing/2014/chart" uri="{C3380CC4-5D6E-409C-BE32-E72D297353CC}">
                <c16:uniqueId val="{00000001-B43C-4762-A5D5-49E53C28C6BA}"/>
              </c:ext>
            </c:extLst>
          </c:dPt>
          <c:cat>
            <c:strRef>
              <c:f>'2024'!$B$4:$B$18</c:f>
              <c:strCache>
                <c:ptCount val="15"/>
                <c:pt idx="0">
                  <c:v>Kouvola</c:v>
                </c:pt>
                <c:pt idx="1">
                  <c:v>Hämeenlinna</c:v>
                </c:pt>
                <c:pt idx="2">
                  <c:v>Pori</c:v>
                </c:pt>
                <c:pt idx="3">
                  <c:v>Lappeenranta</c:v>
                </c:pt>
                <c:pt idx="4">
                  <c:v>Joensuu</c:v>
                </c:pt>
                <c:pt idx="5">
                  <c:v>Oulu</c:v>
                </c:pt>
                <c:pt idx="6">
                  <c:v>Lahti</c:v>
                </c:pt>
                <c:pt idx="7">
                  <c:v>Vaasa</c:v>
                </c:pt>
                <c:pt idx="8">
                  <c:v>Jyväskylä</c:v>
                </c:pt>
                <c:pt idx="9">
                  <c:v>Kuopio</c:v>
                </c:pt>
                <c:pt idx="10">
                  <c:v>Vantaa</c:v>
                </c:pt>
                <c:pt idx="11">
                  <c:v>Turku</c:v>
                </c:pt>
                <c:pt idx="12">
                  <c:v>Tampere</c:v>
                </c:pt>
                <c:pt idx="13">
                  <c:v>Espoo</c:v>
                </c:pt>
                <c:pt idx="14">
                  <c:v>Helsinki</c:v>
                </c:pt>
              </c:strCache>
            </c:strRef>
          </c:cat>
          <c:val>
            <c:numRef>
              <c:f>'2024'!$I$4:$I$18</c:f>
              <c:numCache>
                <c:formatCode>0</c:formatCode>
                <c:ptCount val="15"/>
                <c:pt idx="0">
                  <c:v>-342</c:v>
                </c:pt>
                <c:pt idx="1">
                  <c:v>-317</c:v>
                </c:pt>
                <c:pt idx="2">
                  <c:v>75</c:v>
                </c:pt>
                <c:pt idx="3">
                  <c:v>-685</c:v>
                </c:pt>
                <c:pt idx="4">
                  <c:v>-245</c:v>
                </c:pt>
                <c:pt idx="5">
                  <c:v>3</c:v>
                </c:pt>
                <c:pt idx="6">
                  <c:v>-121</c:v>
                </c:pt>
                <c:pt idx="7">
                  <c:v>-194</c:v>
                </c:pt>
                <c:pt idx="8">
                  <c:v>-79</c:v>
                </c:pt>
                <c:pt idx="9">
                  <c:v>386</c:v>
                </c:pt>
                <c:pt idx="10">
                  <c:v>-418</c:v>
                </c:pt>
                <c:pt idx="11">
                  <c:v>1611</c:v>
                </c:pt>
                <c:pt idx="12">
                  <c:v>2711</c:v>
                </c:pt>
                <c:pt idx="13">
                  <c:v>1887</c:v>
                </c:pt>
                <c:pt idx="14">
                  <c:v>3283</c:v>
                </c:pt>
              </c:numCache>
            </c:numRef>
          </c:val>
          <c:extLst>
            <c:ext xmlns:c16="http://schemas.microsoft.com/office/drawing/2014/chart" uri="{C3380CC4-5D6E-409C-BE32-E72D297353CC}">
              <c16:uniqueId val="{00000002-B43C-4762-A5D5-49E53C28C6BA}"/>
            </c:ext>
          </c:extLst>
        </c:ser>
        <c:ser>
          <c:idx val="1"/>
          <c:order val="1"/>
          <c:tx>
            <c:v>Muuttovoitto ulkomailta</c:v>
          </c:tx>
          <c:spPr>
            <a:solidFill>
              <a:srgbClr val="FDAA63"/>
            </a:solidFill>
            <a:ln>
              <a:noFill/>
            </a:ln>
            <a:effectLst/>
          </c:spPr>
          <c:invertIfNegative val="0"/>
          <c:val>
            <c:numRef>
              <c:f>'2024'!$J$4:$J$18</c:f>
              <c:numCache>
                <c:formatCode>0</c:formatCode>
                <c:ptCount val="15"/>
                <c:pt idx="0">
                  <c:v>597</c:v>
                </c:pt>
                <c:pt idx="1">
                  <c:v>740</c:v>
                </c:pt>
                <c:pt idx="2">
                  <c:v>635</c:v>
                </c:pt>
                <c:pt idx="3">
                  <c:v>1420</c:v>
                </c:pt>
                <c:pt idx="4">
                  <c:v>1203</c:v>
                </c:pt>
                <c:pt idx="5">
                  <c:v>1230</c:v>
                </c:pt>
                <c:pt idx="6">
                  <c:v>1400</c:v>
                </c:pt>
                <c:pt idx="7">
                  <c:v>1662</c:v>
                </c:pt>
                <c:pt idx="8">
                  <c:v>1549</c:v>
                </c:pt>
                <c:pt idx="9">
                  <c:v>1340</c:v>
                </c:pt>
                <c:pt idx="10">
                  <c:v>3734</c:v>
                </c:pt>
                <c:pt idx="11">
                  <c:v>2893</c:v>
                </c:pt>
                <c:pt idx="12">
                  <c:v>2660</c:v>
                </c:pt>
                <c:pt idx="13">
                  <c:v>3538</c:v>
                </c:pt>
                <c:pt idx="14">
                  <c:v>6141</c:v>
                </c:pt>
              </c:numCache>
            </c:numRef>
          </c:val>
          <c:extLst>
            <c:ext xmlns:c16="http://schemas.microsoft.com/office/drawing/2014/chart" uri="{C3380CC4-5D6E-409C-BE32-E72D297353CC}">
              <c16:uniqueId val="{00000003-B43C-4762-A5D5-49E53C28C6BA}"/>
            </c:ext>
          </c:extLst>
        </c:ser>
        <c:dLbls>
          <c:showLegendKey val="0"/>
          <c:showVal val="0"/>
          <c:showCatName val="0"/>
          <c:showSerName val="0"/>
          <c:showPercent val="0"/>
          <c:showBubbleSize val="0"/>
        </c:dLbls>
        <c:gapWidth val="72"/>
        <c:overlap val="100"/>
        <c:axId val="457440176"/>
        <c:axId val="610054224"/>
      </c:barChart>
      <c:lineChart>
        <c:grouping val="standard"/>
        <c:varyColors val="0"/>
        <c:ser>
          <c:idx val="2"/>
          <c:order val="2"/>
          <c:tx>
            <c:v>Muuttoliike yht. </c:v>
          </c:tx>
          <c:spPr>
            <a:ln w="28575" cap="rnd">
              <a:noFill/>
              <a:round/>
            </a:ln>
            <a:effectLst/>
          </c:spPr>
          <c:marker>
            <c:symbol val="none"/>
          </c:marker>
          <c:dLbls>
            <c:dLbl>
              <c:idx val="0"/>
              <c:layout>
                <c:manualLayout>
                  <c:x val="-2.678571114715619E-2"/>
                  <c:y val="-4.3763676148796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3C-4762-A5D5-49E53C28C6BA}"/>
                </c:ext>
              </c:extLst>
            </c:dLbl>
            <c:dLbl>
              <c:idx val="1"/>
              <c:layout>
                <c:manualLayout>
                  <c:x val="-2.6785711147156079E-2"/>
                  <c:y val="-2.9175784099197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3C-4762-A5D5-49E53C28C6BA}"/>
                </c:ext>
              </c:extLst>
            </c:dLbl>
            <c:dLbl>
              <c:idx val="2"/>
              <c:layout>
                <c:manualLayout>
                  <c:x val="-2.9761901274617978E-2"/>
                  <c:y val="-3.5010940919037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3C-4762-A5D5-49E53C28C6BA}"/>
                </c:ext>
              </c:extLst>
            </c:dLbl>
            <c:dLbl>
              <c:idx val="3"/>
              <c:layout>
                <c:manualLayout>
                  <c:x val="-2.6785711147156079E-2"/>
                  <c:y val="-6.7104303428154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3C-4762-A5D5-49E53C28C6BA}"/>
                </c:ext>
              </c:extLst>
            </c:dLbl>
            <c:dLbl>
              <c:idx val="4"/>
              <c:layout>
                <c:manualLayout>
                  <c:x val="-2.8273806210886973E-2"/>
                  <c:y val="-2.6258205689277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3C-4762-A5D5-49E53C28C6BA}"/>
                </c:ext>
              </c:extLst>
            </c:dLbl>
            <c:dLbl>
              <c:idx val="5"/>
              <c:layout>
                <c:manualLayout>
                  <c:x val="-2.9761901274617867E-2"/>
                  <c:y val="-2.6258205689277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3C-4762-A5D5-49E53C28C6BA}"/>
                </c:ext>
              </c:extLst>
            </c:dLbl>
            <c:dLbl>
              <c:idx val="6"/>
              <c:layout>
                <c:manualLayout>
                  <c:x val="-3.1249996338348868E-2"/>
                  <c:y val="-2.6258205689277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3C-4762-A5D5-49E53C28C6BA}"/>
                </c:ext>
              </c:extLst>
            </c:dLbl>
            <c:dLbl>
              <c:idx val="7"/>
              <c:layout>
                <c:manualLayout>
                  <c:x val="-3.4226186465810549E-2"/>
                  <c:y val="-4.0846097738876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3C-4762-A5D5-49E53C28C6BA}"/>
                </c:ext>
              </c:extLst>
            </c:dLbl>
            <c:dLbl>
              <c:idx val="8"/>
              <c:layout>
                <c:manualLayout>
                  <c:x val="-2.2321425955963457E-2"/>
                  <c:y val="-2.9175784099197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3C-4762-A5D5-49E53C28C6BA}"/>
                </c:ext>
              </c:extLst>
            </c:dLbl>
            <c:dLbl>
              <c:idx val="9"/>
              <c:layout>
                <c:manualLayout>
                  <c:x val="-2.9761901274617922E-2"/>
                  <c:y val="-3.7928519328956967E-2"/>
                </c:manualLayout>
              </c:layout>
              <c:spPr>
                <a:noFill/>
                <a:ln>
                  <a:solidFill>
                    <a:srgbClr val="F277C6">
                      <a:lumMod val="75000"/>
                    </a:srgb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3C-4762-A5D5-49E53C28C6BA}"/>
                </c:ext>
              </c:extLst>
            </c:dLbl>
            <c:dLbl>
              <c:idx val="10"/>
              <c:layout>
                <c:manualLayout>
                  <c:x val="-2.9761901274617867E-2"/>
                  <c:y val="-6.7104303428154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3C-4762-A5D5-49E53C28C6BA}"/>
                </c:ext>
              </c:extLst>
            </c:dLbl>
            <c:dLbl>
              <c:idx val="11"/>
              <c:layout>
                <c:manualLayout>
                  <c:x val="-3.2738091402079651E-2"/>
                  <c:y val="-3.20933625091174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3C-4762-A5D5-49E53C28C6BA}"/>
                </c:ext>
              </c:extLst>
            </c:dLbl>
            <c:dLbl>
              <c:idx val="12"/>
              <c:layout>
                <c:manualLayout>
                  <c:x val="-3.1249996338348789E-2"/>
                  <c:y val="-3.7928519328956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3C-4762-A5D5-49E53C28C6BA}"/>
                </c:ext>
              </c:extLst>
            </c:dLbl>
            <c:dLbl>
              <c:idx val="13"/>
              <c:layout>
                <c:manualLayout>
                  <c:x val="-3.1249996338348761E-2"/>
                  <c:y val="-3.5010940919037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3C-4762-A5D5-49E53C28C6BA}"/>
                </c:ext>
              </c:extLst>
            </c:dLbl>
            <c:dLbl>
              <c:idx val="14"/>
              <c:layout>
                <c:manualLayout>
                  <c:x val="-3.2738091402079665E-2"/>
                  <c:y val="-2.6258205689277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3C-4762-A5D5-49E53C28C6B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Corbel" panose="020B050302020402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'2024'!$K$4:$K$18</c:f>
              <c:numCache>
                <c:formatCode>0</c:formatCode>
                <c:ptCount val="15"/>
                <c:pt idx="0">
                  <c:v>255</c:v>
                </c:pt>
                <c:pt idx="1">
                  <c:v>423</c:v>
                </c:pt>
                <c:pt idx="2">
                  <c:v>710</c:v>
                </c:pt>
                <c:pt idx="3">
                  <c:v>735</c:v>
                </c:pt>
                <c:pt idx="4">
                  <c:v>958</c:v>
                </c:pt>
                <c:pt idx="5">
                  <c:v>1233</c:v>
                </c:pt>
                <c:pt idx="6">
                  <c:v>1279</c:v>
                </c:pt>
                <c:pt idx="7">
                  <c:v>1468</c:v>
                </c:pt>
                <c:pt idx="8">
                  <c:v>1470</c:v>
                </c:pt>
                <c:pt idx="9">
                  <c:v>1726</c:v>
                </c:pt>
                <c:pt idx="10">
                  <c:v>3316</c:v>
                </c:pt>
                <c:pt idx="11">
                  <c:v>4504</c:v>
                </c:pt>
                <c:pt idx="12">
                  <c:v>5371</c:v>
                </c:pt>
                <c:pt idx="13">
                  <c:v>5425</c:v>
                </c:pt>
                <c:pt idx="14">
                  <c:v>9424</c:v>
                </c:pt>
              </c:numCache>
            </c:numRef>
          </c:val>
          <c:smooth val="0"/>
          <c:extLst>
            <c:ext xmlns:c16="http://schemas.microsoft.com/office/drawing/2014/chart" uri="{C3380CC4-5D6E-409C-BE32-E72D297353CC}">
              <c16:uniqueId val="{00000013-B43C-4762-A5D5-49E53C28C6BA}"/>
            </c:ext>
          </c:extLst>
        </c:ser>
        <c:dLbls>
          <c:showLegendKey val="0"/>
          <c:showVal val="0"/>
          <c:showCatName val="0"/>
          <c:showSerName val="0"/>
          <c:showPercent val="0"/>
          <c:showBubbleSize val="0"/>
        </c:dLbls>
        <c:marker val="1"/>
        <c:smooth val="0"/>
        <c:axId val="457440176"/>
        <c:axId val="610054224"/>
      </c:lineChart>
      <c:catAx>
        <c:axId val="457440176"/>
        <c:scaling>
          <c:orientation val="maxMin"/>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orbel" panose="020B0503020204020204" pitchFamily="34" charset="0"/>
                <a:ea typeface="+mn-ea"/>
                <a:cs typeface="+mn-cs"/>
              </a:defRPr>
            </a:pPr>
            <a:endParaRPr lang="fi-FI"/>
          </a:p>
        </c:txPr>
        <c:crossAx val="610054224"/>
        <c:crosses val="autoZero"/>
        <c:auto val="1"/>
        <c:lblAlgn val="ctr"/>
        <c:lblOffset val="300"/>
        <c:noMultiLvlLbl val="0"/>
      </c:catAx>
      <c:valAx>
        <c:axId val="610054224"/>
        <c:scaling>
          <c:orientation val="minMax"/>
          <c:max val="10000"/>
          <c:min val="-1000"/>
        </c:scaling>
        <c:delete val="0"/>
        <c:axPos val="r"/>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orbel" panose="020B0503020204020204" pitchFamily="34" charset="0"/>
                <a:ea typeface="+mn-ea"/>
                <a:cs typeface="+mn-cs"/>
              </a:defRPr>
            </a:pPr>
            <a:endParaRPr lang="fi-FI"/>
          </a:p>
        </c:txPr>
        <c:crossAx val="457440176"/>
        <c:crosses val="autoZero"/>
        <c:crossBetween val="between"/>
        <c:majorUnit val="1000"/>
      </c:valAx>
      <c:spPr>
        <a:noFill/>
        <a:ln>
          <a:noFill/>
        </a:ln>
        <a:effectLst/>
      </c:spPr>
    </c:plotArea>
    <c:legend>
      <c:legendPos val="t"/>
      <c:layout>
        <c:manualLayout>
          <c:xMode val="edge"/>
          <c:yMode val="edge"/>
          <c:x val="4.9999986764051478E-2"/>
          <c:y val="3.4357235637690005E-2"/>
          <c:w val="0.80922775917244616"/>
          <c:h val="5.6245190856569559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Corbel" panose="020B0503020204020204" pitchFamily="34" charset="0"/>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FFFFFF">
          <a:lumMod val="85000"/>
        </a:srgbClr>
      </a:solidFill>
      <a:round/>
    </a:ln>
    <a:effectLst/>
  </c:spPr>
  <c:txPr>
    <a:bodyPr/>
    <a:lstStyle/>
    <a:p>
      <a:pPr>
        <a:defRPr sz="1200">
          <a:solidFill>
            <a:sysClr val="windowText" lastClr="000000"/>
          </a:solidFill>
          <a:latin typeface="Corbel" panose="020B0503020204020204" pitchFamily="34" charset="0"/>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F3_B11D9C7D.xml><?xml version="1.0" encoding="utf-8"?>
<p188:cmLst xmlns:a="http://schemas.openxmlformats.org/drawingml/2006/main" xmlns:r="http://schemas.openxmlformats.org/officeDocument/2006/relationships" xmlns:p188="http://schemas.microsoft.com/office/powerpoint/2018/8/main">
  <p188:cm id="{3B2DB2CB-84C7-4F6B-9E26-0E648F5D9924}" authorId="{00000000-0000-0000-0000-000000000000}" created="2025-01-15T05:10:31.788">
    <ac:deMkLst xmlns:ac="http://schemas.microsoft.com/office/drawing/2013/main/command">
      <pc:docMk xmlns:pc="http://schemas.microsoft.com/office/powerpoint/2013/main/command"/>
      <pc:sldMk xmlns:pc="http://schemas.microsoft.com/office/powerpoint/2013/main/command" cId="2971507837" sldId="755"/>
      <ac:graphicFrameMk id="5" creationId="{E37B89DF-AF8A-7D61-DD51-09E5A5EA7DCD}"/>
    </ac:deMkLst>
    <p188:txBody>
      <a:bodyPr/>
      <a:lstStyle/>
      <a:p>
        <a:r>
          <a:rPr lang="en-US"/>
          <a:t>Otsikossa ja taulukossa puhutaan eri alueista. Otsikossa en käyttäisi sanaa tilastoalue, vaan suunnittelualue. Lisäksi otsikossa nyt alue-sana kahteen kertaan. 
Viime vuonna ko. diassa oli ensin otsikko "Valmistuneet asunnot tilastoalueittain 2023" ja pylväskaaviossa oma otsikko "Tilastoalueet, joille valmistunut yli 5 asuntoa vuonna 2024". Menisin näillä samoilla, mutta vaihtaisin sanan tilastoalue sanaan suunnittelualue.
Viime vuonna samaisessa esityksessä oli taulukon sijaan käytetty suunnittelualuekarttaa, johon oli merkitty alueet, joille rakennettu ja rakennettujen asuntojen määrät. Minusta se oli kivempi esitysmuoto kuin taulukko.
Jos kuitenkin päädytään kartan sijaan käyttämään taulukkoa, niin lisäisin taulukkoon myös Rönön, koska sinne on valmistunut yli 5 asuntoa.
Katrin kanssa juteltiin, että jos päädytään kartan sijaan taulukkoon, niin siinä Suunnittelualueen sijaan voisi olla sarakeotsikkona Alue. Minä käytän omissa työtiedostoissa lyhennettyjä nimiä yms., joten niitä ei kannata suoraan käyttää julkaistavissa versioissa.
Laittaisin pylväskaavion ympärille kehykset, koska aiemmissakin dioissa niin kaaviot kuin tekstikentät kehystetty.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rawings/_rels/drawing6.x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0.87527</cdr:x>
      <cdr:y>0.09422</cdr:y>
    </cdr:from>
    <cdr:to>
      <cdr:x>1</cdr:x>
      <cdr:y>0.1603</cdr:y>
    </cdr:to>
    <cdr:sp macro="" textlink="">
      <cdr:nvSpPr>
        <cdr:cNvPr id="4" name="Ellipsi 3"/>
        <cdr:cNvSpPr/>
      </cdr:nvSpPr>
      <cdr:spPr>
        <a:xfrm xmlns:a="http://schemas.openxmlformats.org/drawingml/2006/main">
          <a:off x="7656602" y="483087"/>
          <a:ext cx="1091116" cy="338822"/>
        </a:xfrm>
        <a:prstGeom xmlns:a="http://schemas.openxmlformats.org/drawingml/2006/main" prst="ellipse">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i-FI" sz="1400" b="1" normalizeH="1" dirty="0">
              <a:latin typeface="Corbel" panose="020B0503020204020204" pitchFamily="34" charset="0"/>
              <a:cs typeface="Arial" panose="020B0604020202020204" pitchFamily="34" charset="0"/>
            </a:rPr>
            <a:t>125 668</a:t>
          </a:r>
        </a:p>
      </cdr:txBody>
    </cdr:sp>
  </cdr:relSizeAnchor>
  <cdr:relSizeAnchor xmlns:cdr="http://schemas.openxmlformats.org/drawingml/2006/chartDrawing">
    <cdr:from>
      <cdr:x>0.24291</cdr:x>
      <cdr:y>0.79051</cdr:y>
    </cdr:from>
    <cdr:to>
      <cdr:x>0.40776</cdr:x>
      <cdr:y>0.84387</cdr:y>
    </cdr:to>
    <cdr:sp macro="" textlink="">
      <cdr:nvSpPr>
        <cdr:cNvPr id="6" name="Tekstiruutu 5"/>
        <cdr:cNvSpPr txBox="1"/>
      </cdr:nvSpPr>
      <cdr:spPr>
        <a:xfrm xmlns:a="http://schemas.openxmlformats.org/drawingml/2006/main">
          <a:off x="2001383" y="3809984"/>
          <a:ext cx="1358220" cy="2571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200" b="1" dirty="0">
              <a:latin typeface="Arial" panose="020B0604020202020204" pitchFamily="34" charset="0"/>
              <a:cs typeface="Arial" panose="020B0604020202020204" pitchFamily="34" charset="0"/>
            </a:rPr>
            <a:t>Vehmersalmi</a:t>
          </a:r>
          <a:r>
            <a:rPr lang="fi-FI" sz="1100" b="1" baseline="0" dirty="0"/>
            <a:t> </a:t>
          </a:r>
          <a:r>
            <a:rPr lang="fi-FI" sz="1100" b="1" baseline="0" dirty="0">
              <a:latin typeface="Arial" panose="020B0604020202020204" pitchFamily="34" charset="0"/>
              <a:cs typeface="Arial" panose="020B0604020202020204" pitchFamily="34" charset="0"/>
            </a:rPr>
            <a:t>2005</a:t>
          </a:r>
          <a:endParaRPr lang="fi-FI"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0.5142</cdr:x>
      <cdr:y>0.63413</cdr:y>
    </cdr:from>
    <cdr:to>
      <cdr:x>0.65715</cdr:x>
      <cdr:y>0.68749</cdr:y>
    </cdr:to>
    <cdr:sp macro="" textlink="">
      <cdr:nvSpPr>
        <cdr:cNvPr id="7" name="Tekstiruutu 1"/>
        <cdr:cNvSpPr txBox="1"/>
      </cdr:nvSpPr>
      <cdr:spPr>
        <a:xfrm xmlns:a="http://schemas.openxmlformats.org/drawingml/2006/main">
          <a:off x="4753274" y="3310940"/>
          <a:ext cx="1321445" cy="278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a:latin typeface="Arial" panose="020B0604020202020204" pitchFamily="34" charset="0"/>
              <a:cs typeface="Arial" panose="020B0604020202020204" pitchFamily="34" charset="0"/>
            </a:rPr>
            <a:t>Karttula</a:t>
          </a:r>
          <a:r>
            <a:rPr lang="fi-FI" sz="1200" b="1" dirty="0"/>
            <a:t> </a:t>
          </a:r>
          <a:r>
            <a:rPr lang="fi-FI" sz="1200" b="1" dirty="0">
              <a:latin typeface="Arial" panose="020B0604020202020204" pitchFamily="34" charset="0"/>
              <a:cs typeface="Arial" panose="020B0604020202020204" pitchFamily="34" charset="0"/>
            </a:rPr>
            <a:t>2011</a:t>
          </a:r>
          <a:endParaRPr lang="fi-FI"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0.60708</cdr:x>
      <cdr:y>0.5</cdr:y>
    </cdr:from>
    <cdr:to>
      <cdr:x>0.75003</cdr:x>
      <cdr:y>0.55336</cdr:y>
    </cdr:to>
    <cdr:sp macro="" textlink="">
      <cdr:nvSpPr>
        <cdr:cNvPr id="8" name="Tekstiruutu 1"/>
        <cdr:cNvSpPr txBox="1"/>
      </cdr:nvSpPr>
      <cdr:spPr>
        <a:xfrm xmlns:a="http://schemas.openxmlformats.org/drawingml/2006/main">
          <a:off x="5611901" y="2610599"/>
          <a:ext cx="1321444" cy="278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a:latin typeface="Arial" panose="020B0604020202020204" pitchFamily="34" charset="0"/>
              <a:cs typeface="Arial" panose="020B0604020202020204" pitchFamily="34" charset="0"/>
            </a:rPr>
            <a:t>Nilsiä</a:t>
          </a:r>
          <a:r>
            <a:rPr lang="fi-FI" sz="1200" b="1" dirty="0"/>
            <a:t> </a:t>
          </a:r>
          <a:r>
            <a:rPr lang="fi-FI" sz="1200" b="1" dirty="0">
              <a:latin typeface="Arial" panose="020B0604020202020204" pitchFamily="34" charset="0"/>
              <a:cs typeface="Arial" panose="020B0604020202020204" pitchFamily="34" charset="0"/>
            </a:rPr>
            <a:t>2013</a:t>
          </a:r>
          <a:endParaRPr lang="fi-FI"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0.65105</cdr:x>
      <cdr:y>0.42587</cdr:y>
    </cdr:from>
    <cdr:to>
      <cdr:x>0.794</cdr:x>
      <cdr:y>0.47923</cdr:y>
    </cdr:to>
    <cdr:sp macro="" textlink="">
      <cdr:nvSpPr>
        <cdr:cNvPr id="9" name="Tekstiruutu 1"/>
        <cdr:cNvSpPr txBox="1"/>
      </cdr:nvSpPr>
      <cdr:spPr>
        <a:xfrm xmlns:a="http://schemas.openxmlformats.org/drawingml/2006/main">
          <a:off x="6018394" y="2223546"/>
          <a:ext cx="1321444" cy="278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a:latin typeface="Arial" panose="020B0604020202020204" pitchFamily="34" charset="0"/>
              <a:cs typeface="Arial" panose="020B0604020202020204" pitchFamily="34" charset="0"/>
            </a:rPr>
            <a:t>Maaninka</a:t>
          </a:r>
          <a:r>
            <a:rPr lang="fi-FI" sz="1200" b="1" dirty="0"/>
            <a:t> </a:t>
          </a:r>
          <a:r>
            <a:rPr lang="fi-FI" sz="1200" b="1" dirty="0">
              <a:latin typeface="Arial" panose="020B0604020202020204" pitchFamily="34" charset="0"/>
              <a:cs typeface="Arial" panose="020B0604020202020204" pitchFamily="34" charset="0"/>
            </a:rPr>
            <a:t>2015</a:t>
          </a:r>
          <a:endParaRPr lang="fi-FI"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0.71741</cdr:x>
      <cdr:y>0.34</cdr:y>
    </cdr:from>
    <cdr:to>
      <cdr:x>0.86035</cdr:x>
      <cdr:y>0.39336</cdr:y>
    </cdr:to>
    <cdr:sp macro="" textlink="">
      <cdr:nvSpPr>
        <cdr:cNvPr id="10" name="Tekstiruutu 1"/>
        <cdr:cNvSpPr txBox="1"/>
      </cdr:nvSpPr>
      <cdr:spPr>
        <a:xfrm xmlns:a="http://schemas.openxmlformats.org/drawingml/2006/main">
          <a:off x="6631821" y="1775205"/>
          <a:ext cx="1321352" cy="278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b="1" dirty="0">
              <a:latin typeface="Arial" panose="020B0604020202020204" pitchFamily="34" charset="0"/>
              <a:cs typeface="Arial" panose="020B0604020202020204" pitchFamily="34" charset="0"/>
            </a:rPr>
            <a:t>Juankoski</a:t>
          </a:r>
          <a:r>
            <a:rPr lang="fi-FI" sz="1200" b="1" baseline="0" dirty="0"/>
            <a:t> </a:t>
          </a:r>
          <a:r>
            <a:rPr lang="fi-FI" sz="1200" b="1" baseline="0" dirty="0">
              <a:latin typeface="Arial" panose="020B0604020202020204" pitchFamily="34" charset="0"/>
              <a:cs typeface="Arial" panose="020B0604020202020204" pitchFamily="34" charset="0"/>
            </a:rPr>
            <a:t>2017</a:t>
          </a:r>
          <a:endParaRPr lang="fi-FI" sz="11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0.83283</cdr:x>
      <cdr:y>0.30262</cdr:y>
    </cdr:from>
    <cdr:to>
      <cdr:x>0.92662</cdr:x>
      <cdr:y>0.36615</cdr:y>
    </cdr:to>
    <cdr:sp macro="" textlink="">
      <cdr:nvSpPr>
        <cdr:cNvPr id="2" name="Tekstiruutu 1"/>
        <cdr:cNvSpPr txBox="1"/>
      </cdr:nvSpPr>
      <cdr:spPr>
        <a:xfrm xmlns:a="http://schemas.openxmlformats.org/drawingml/2006/main">
          <a:off x="3783913" y="936793"/>
          <a:ext cx="426136" cy="1966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fi-FI" sz="1000">
              <a:latin typeface="Arial" panose="020B0604020202020204" pitchFamily="34" charset="0"/>
              <a:cs typeface="Arial" panose="020B0604020202020204" pitchFamily="34" charset="0"/>
            </a:rPr>
            <a:t> </a:t>
          </a:r>
        </a:p>
      </cdr:txBody>
    </cdr:sp>
  </cdr:relSizeAnchor>
</c:userShapes>
</file>

<file path=ppt/drawings/drawing3.xml><?xml version="1.0" encoding="utf-8"?>
<c:userShapes xmlns:c="http://schemas.openxmlformats.org/drawingml/2006/chart">
  <cdr:relSizeAnchor xmlns:cdr="http://schemas.openxmlformats.org/drawingml/2006/chartDrawing">
    <cdr:from>
      <cdr:x>0.1</cdr:x>
      <cdr:y>0.92013</cdr:y>
    </cdr:from>
    <cdr:to>
      <cdr:x>0.74375</cdr:x>
      <cdr:y>1</cdr:y>
    </cdr:to>
    <cdr:sp macro="" textlink="">
      <cdr:nvSpPr>
        <cdr:cNvPr id="2" name="Tekstiruutu 1"/>
        <cdr:cNvSpPr txBox="1"/>
      </cdr:nvSpPr>
      <cdr:spPr>
        <a:xfrm xmlns:a="http://schemas.openxmlformats.org/drawingml/2006/main">
          <a:off x="457199" y="2743201"/>
          <a:ext cx="2943225" cy="2381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sz="1100"/>
        </a:p>
      </cdr:txBody>
    </cdr:sp>
  </cdr:relSizeAnchor>
  <cdr:relSizeAnchor xmlns:cdr="http://schemas.openxmlformats.org/drawingml/2006/chartDrawing">
    <cdr:from>
      <cdr:x>0</cdr:x>
      <cdr:y>0.0281</cdr:y>
    </cdr:from>
    <cdr:to>
      <cdr:x>0.11461</cdr:x>
      <cdr:y>0.08767</cdr:y>
    </cdr:to>
    <cdr:sp macro="" textlink="">
      <cdr:nvSpPr>
        <cdr:cNvPr id="4" name="Tekstiruutu 1"/>
        <cdr:cNvSpPr txBox="1"/>
      </cdr:nvSpPr>
      <cdr:spPr>
        <a:xfrm xmlns:a="http://schemas.openxmlformats.org/drawingml/2006/main">
          <a:off x="0" y="111565"/>
          <a:ext cx="762000" cy="236540"/>
        </a:xfrm>
        <a:prstGeom xmlns:a="http://schemas.openxmlformats.org/drawingml/2006/main" prst="rect">
          <a:avLst/>
        </a:prstGeom>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fi-FI" sz="1400" baseline="0">
              <a:latin typeface="Corbel" panose="020B0503020204020204" pitchFamily="34" charset="0"/>
              <a:ea typeface="Verdana" panose="020B0604030504040204" pitchFamily="34" charset="0"/>
              <a:cs typeface="Arial" panose="020B0604020202020204" pitchFamily="34" charset="0"/>
            </a:rPr>
            <a:t> A</a:t>
          </a:r>
          <a:r>
            <a:rPr lang="fi-FI" sz="1400">
              <a:latin typeface="Corbel" panose="020B0503020204020204" pitchFamily="34" charset="0"/>
              <a:ea typeface="Verdana" panose="020B0604030504040204" pitchFamily="34" charset="0"/>
              <a:cs typeface="Arial" panose="020B0604020202020204" pitchFamily="34" charset="0"/>
            </a:rPr>
            <a:t>suntoa</a:t>
          </a:r>
        </a:p>
      </cdr:txBody>
    </cdr:sp>
  </cdr:relSizeAnchor>
</c:userShapes>
</file>

<file path=ppt/drawings/drawing4.xml><?xml version="1.0" encoding="utf-8"?>
<c:userShapes xmlns:c="http://schemas.openxmlformats.org/drawingml/2006/chart">
  <cdr:relSizeAnchor xmlns:cdr="http://schemas.openxmlformats.org/drawingml/2006/chartDrawing">
    <cdr:from>
      <cdr:x>0.40759</cdr:x>
      <cdr:y>0.40766</cdr:y>
    </cdr:from>
    <cdr:to>
      <cdr:x>0.65404</cdr:x>
      <cdr:y>0.79179</cdr:y>
    </cdr:to>
    <cdr:sp macro="" textlink="">
      <cdr:nvSpPr>
        <cdr:cNvPr id="2" name="Tekstiruutu 1">
          <a:extLst xmlns:a="http://schemas.openxmlformats.org/drawingml/2006/main">
            <a:ext uri="{FF2B5EF4-FFF2-40B4-BE49-F238E27FC236}">
              <a16:creationId xmlns:a16="http://schemas.microsoft.com/office/drawing/2014/main" id="{34451913-7E2C-9319-A315-0BEB3A0B37A4}"/>
            </a:ext>
          </a:extLst>
        </cdr:cNvPr>
        <cdr:cNvSpPr txBox="1"/>
      </cdr:nvSpPr>
      <cdr:spPr>
        <a:xfrm xmlns:a="http://schemas.openxmlformats.org/drawingml/2006/main">
          <a:off x="3231256" y="2018990"/>
          <a:ext cx="1953794" cy="19024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i-FI" sz="2000" dirty="0">
              <a:latin typeface="Corbel" panose="020B0503020204020204" pitchFamily="34" charset="0"/>
            </a:rPr>
            <a:t>Yhteensä valmistui </a:t>
          </a:r>
          <a:br>
            <a:rPr lang="fi-FI" sz="2000" dirty="0">
              <a:latin typeface="Corbel" panose="020B0503020204020204" pitchFamily="34" charset="0"/>
            </a:rPr>
          </a:br>
          <a:r>
            <a:rPr lang="fi-FI" sz="3200" b="1" dirty="0">
              <a:latin typeface="Corbel" panose="020B0503020204020204" pitchFamily="34" charset="0"/>
            </a:rPr>
            <a:t>538</a:t>
          </a:r>
          <a:r>
            <a:rPr lang="fi-FI" sz="2000" dirty="0">
              <a:latin typeface="Corbel" panose="020B0503020204020204" pitchFamily="34" charset="0"/>
            </a:rPr>
            <a:t> </a:t>
          </a:r>
        </a:p>
        <a:p xmlns:a="http://schemas.openxmlformats.org/drawingml/2006/main">
          <a:pPr algn="ctr"/>
          <a:r>
            <a:rPr lang="fi-FI" sz="2000" dirty="0">
              <a:latin typeface="Corbel" panose="020B0503020204020204" pitchFamily="34" charset="0"/>
            </a:rPr>
            <a:t>asuntoa</a:t>
          </a:r>
        </a:p>
        <a:p xmlns:a="http://schemas.openxmlformats.org/drawingml/2006/main">
          <a:pPr algn="ctr"/>
          <a:r>
            <a:rPr lang="fi-FI" sz="2000" dirty="0">
              <a:latin typeface="Corbel" panose="020B0503020204020204" pitchFamily="34" charset="0"/>
            </a:rPr>
            <a:t>2024</a:t>
          </a:r>
        </a:p>
      </cdr:txBody>
    </cdr:sp>
  </cdr:relSizeAnchor>
</c:userShapes>
</file>

<file path=ppt/drawings/drawing5.xml><?xml version="1.0" encoding="utf-8"?>
<c:userShapes xmlns:c="http://schemas.openxmlformats.org/drawingml/2006/chart">
  <cdr:relSizeAnchor xmlns:cdr="http://schemas.openxmlformats.org/drawingml/2006/chartDrawing">
    <cdr:from>
      <cdr:x>0.60013</cdr:x>
      <cdr:y>0.40154</cdr:y>
    </cdr:from>
    <cdr:to>
      <cdr:x>0.73561</cdr:x>
      <cdr:y>0.63824</cdr:y>
    </cdr:to>
    <cdr:sp macro="" textlink="">
      <cdr:nvSpPr>
        <cdr:cNvPr id="2" name="Ellipsi 1">
          <a:extLst xmlns:a="http://schemas.openxmlformats.org/drawingml/2006/main">
            <a:ext uri="{FF2B5EF4-FFF2-40B4-BE49-F238E27FC236}">
              <a16:creationId xmlns:a16="http://schemas.microsoft.com/office/drawing/2014/main" id="{DE6C8FEF-6B02-AB0D-6B99-7A3E7C4B6BEF}"/>
            </a:ext>
          </a:extLst>
        </cdr:cNvPr>
        <cdr:cNvSpPr/>
      </cdr:nvSpPr>
      <cdr:spPr>
        <a:xfrm xmlns:a="http://schemas.openxmlformats.org/drawingml/2006/main">
          <a:off x="6920105" y="2712449"/>
          <a:ext cx="1562229" cy="1598942"/>
        </a:xfrm>
        <a:prstGeom xmlns:a="http://schemas.openxmlformats.org/drawingml/2006/main" prst="ellipse">
          <a:avLst/>
        </a:prstGeom>
        <a:noFill xmlns:a="http://schemas.openxmlformats.org/drawingml/2006/main"/>
        <a:ln xmlns:a="http://schemas.openxmlformats.org/drawingml/2006/main">
          <a:noFill/>
        </a:ln>
        <a:effectLst xmlns:a="http://schemas.openxmlformats.org/drawingml/2006/main"/>
        <a:scene3d xmlns:a="http://schemas.openxmlformats.org/drawingml/2006/main">
          <a:camera prst="orthographicFront">
            <a:rot lat="0" lon="0" rev="0"/>
          </a:camera>
          <a:lightRig rig="threePt" dir="t">
            <a:rot lat="0" lon="0" rev="1200000"/>
          </a:lightRig>
        </a:scene3d>
        <a:sp3d xmlns:a="http://schemas.openxmlformats.org/drawingml/2006/main">
          <a:bevelT w="63500" h="25400"/>
        </a:sp3d>
      </cdr:spPr>
      <cdr:txBody>
        <a:bodyPr xmlns:a="http://schemas.openxmlformats.org/drawingml/2006/main" wrap="square"/>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i="0" u="none" strike="noStrike" kern="0" cap="none" spc="0" normalizeH="0" baseline="0" dirty="0">
              <a:ln>
                <a:noFill/>
              </a:ln>
              <a:solidFill>
                <a:srgbClr val="0F0F0F"/>
              </a:solidFill>
              <a:effectLst/>
              <a:uLnTx/>
              <a:uFillTx/>
              <a:latin typeface="Corbel" panose="020B0503020204020204" pitchFamily="34" charset="0"/>
            </a:rPr>
            <a:t>2023 Kuopiossa</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i-FI" sz="2000" b="1" i="0" u="none" strike="noStrike" kern="0" cap="none" spc="0" normalizeH="0" baseline="0" dirty="0">
              <a:ln>
                <a:noFill/>
              </a:ln>
              <a:solidFill>
                <a:srgbClr val="0F0F0F"/>
              </a:solidFill>
              <a:effectLst/>
              <a:uLnTx/>
              <a:uFillTx/>
              <a:latin typeface="Corbel" panose="020B0503020204020204" pitchFamily="34" charset="0"/>
            </a:rPr>
            <a:t>55 391 </a:t>
          </a:r>
          <a:r>
            <a:rPr kumimoji="0" lang="fi-FI" sz="1400" i="0" u="none" strike="noStrike" kern="0" cap="none" spc="0" normalizeH="0" baseline="0" dirty="0">
              <a:ln>
                <a:noFill/>
              </a:ln>
              <a:solidFill>
                <a:srgbClr val="0F0F0F"/>
              </a:solidFill>
              <a:effectLst/>
              <a:uLnTx/>
              <a:uFillTx/>
              <a:latin typeface="Corbel" panose="020B0503020204020204" pitchFamily="34" charset="0"/>
            </a:rPr>
            <a:t>työpaikkaa</a:t>
          </a:r>
        </a:p>
      </cdr:txBody>
    </cdr:sp>
  </cdr:relSizeAnchor>
</c:userShapes>
</file>

<file path=ppt/drawings/drawing6.xml><?xml version="1.0" encoding="utf-8"?>
<c:userShapes xmlns:c="http://schemas.openxmlformats.org/drawingml/2006/chart">
  <cdr:relSizeAnchor xmlns:cdr="http://schemas.openxmlformats.org/drawingml/2006/chartDrawing">
    <cdr:from>
      <cdr:x>0.89306</cdr:x>
      <cdr:y>0.33039</cdr:y>
    </cdr:from>
    <cdr:to>
      <cdr:x>1</cdr:x>
      <cdr:y>0.42768</cdr:y>
    </cdr:to>
    <cdr:pic>
      <cdr:nvPicPr>
        <cdr:cNvPr id="2" name="chart">
          <a:extLst xmlns:a="http://schemas.openxmlformats.org/drawingml/2006/main">
            <a:ext uri="{FF2B5EF4-FFF2-40B4-BE49-F238E27FC236}">
              <a16:creationId xmlns:a16="http://schemas.microsoft.com/office/drawing/2014/main" id="{43FE173C-2855-71EB-5D6C-819FA13520E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64360" y="777569"/>
          <a:ext cx="438787" cy="22897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7694" cy="512304"/>
          </a:xfrm>
          <a:prstGeom prst="rect">
            <a:avLst/>
          </a:prstGeom>
        </p:spPr>
        <p:txBody>
          <a:bodyPr vert="horz" lIns="98029" tIns="49015" rIns="98029" bIns="49015" rtlCol="0"/>
          <a:lstStyle>
            <a:lvl1pPr algn="l" fontAlgn="auto">
              <a:spcBef>
                <a:spcPts val="0"/>
              </a:spcBef>
              <a:spcAft>
                <a:spcPts val="0"/>
              </a:spcAft>
              <a:defRPr sz="1300">
                <a:latin typeface="+mn-lt"/>
                <a:ea typeface="+mn-ea"/>
                <a:cs typeface="+mn-cs"/>
              </a:defRPr>
            </a:lvl1pPr>
          </a:lstStyle>
          <a:p>
            <a:pPr>
              <a:defRPr/>
            </a:pPr>
            <a:endParaRPr lang="fi-FI"/>
          </a:p>
        </p:txBody>
      </p:sp>
      <p:sp>
        <p:nvSpPr>
          <p:cNvPr id="3" name="Päiväyksen paikkamerkki 2"/>
          <p:cNvSpPr>
            <a:spLocks noGrp="1"/>
          </p:cNvSpPr>
          <p:nvPr>
            <p:ph type="dt" sz="quarter" idx="1"/>
          </p:nvPr>
        </p:nvSpPr>
        <p:spPr>
          <a:xfrm>
            <a:off x="4024677" y="0"/>
            <a:ext cx="3077694" cy="512304"/>
          </a:xfrm>
          <a:prstGeom prst="rect">
            <a:avLst/>
          </a:prstGeom>
        </p:spPr>
        <p:txBody>
          <a:bodyPr vert="horz" wrap="square" lIns="98029" tIns="49015" rIns="98029" bIns="49015" numCol="1" anchor="t" anchorCtr="0" compatLnSpc="1">
            <a:prstTxWarp prst="textNoShape">
              <a:avLst/>
            </a:prstTxWarp>
          </a:bodyPr>
          <a:lstStyle>
            <a:lvl1pPr algn="r">
              <a:defRPr sz="1300">
                <a:latin typeface="Calibri" charset="0"/>
              </a:defRPr>
            </a:lvl1pPr>
          </a:lstStyle>
          <a:p>
            <a:pPr>
              <a:defRPr/>
            </a:pPr>
            <a:fld id="{5590EED1-0BC3-4BB9-8EB5-B926B537AB3F}" type="datetime1">
              <a:rPr lang="fi-FI"/>
              <a:pPr>
                <a:defRPr/>
              </a:pPr>
              <a:t>10.2.2025</a:t>
            </a:fld>
            <a:endParaRPr lang="fi-FI"/>
          </a:p>
        </p:txBody>
      </p:sp>
      <p:sp>
        <p:nvSpPr>
          <p:cNvPr id="4" name="Alatunnisteen paikkamerkki 3"/>
          <p:cNvSpPr>
            <a:spLocks noGrp="1"/>
          </p:cNvSpPr>
          <p:nvPr>
            <p:ph type="ftr" sz="quarter" idx="2"/>
          </p:nvPr>
        </p:nvSpPr>
        <p:spPr>
          <a:xfrm>
            <a:off x="0" y="9720673"/>
            <a:ext cx="3077694" cy="512303"/>
          </a:xfrm>
          <a:prstGeom prst="rect">
            <a:avLst/>
          </a:prstGeom>
        </p:spPr>
        <p:txBody>
          <a:bodyPr vert="horz" lIns="98029" tIns="49015" rIns="98029" bIns="49015" rtlCol="0" anchor="b"/>
          <a:lstStyle>
            <a:lvl1pPr algn="l" fontAlgn="auto">
              <a:spcBef>
                <a:spcPts val="0"/>
              </a:spcBef>
              <a:spcAft>
                <a:spcPts val="0"/>
              </a:spcAft>
              <a:defRPr sz="1300">
                <a:latin typeface="+mn-lt"/>
                <a:ea typeface="+mn-ea"/>
                <a:cs typeface="+mn-cs"/>
              </a:defRPr>
            </a:lvl1pPr>
          </a:lstStyle>
          <a:p>
            <a:pPr>
              <a:defRPr/>
            </a:pPr>
            <a:endParaRPr lang="fi-FI"/>
          </a:p>
        </p:txBody>
      </p:sp>
      <p:sp>
        <p:nvSpPr>
          <p:cNvPr id="5" name="Dian numeron paikkamerkki 4"/>
          <p:cNvSpPr>
            <a:spLocks noGrp="1"/>
          </p:cNvSpPr>
          <p:nvPr>
            <p:ph type="sldNum" sz="quarter" idx="3"/>
          </p:nvPr>
        </p:nvSpPr>
        <p:spPr>
          <a:xfrm>
            <a:off x="4024677" y="9720673"/>
            <a:ext cx="3077694" cy="512303"/>
          </a:xfrm>
          <a:prstGeom prst="rect">
            <a:avLst/>
          </a:prstGeom>
        </p:spPr>
        <p:txBody>
          <a:bodyPr vert="horz" wrap="square" lIns="98029" tIns="49015" rIns="98029" bIns="49015" numCol="1" anchor="b" anchorCtr="0" compatLnSpc="1">
            <a:prstTxWarp prst="textNoShape">
              <a:avLst/>
            </a:prstTxWarp>
          </a:bodyPr>
          <a:lstStyle>
            <a:lvl1pPr algn="r">
              <a:defRPr sz="1300">
                <a:latin typeface="Calibri" charset="0"/>
              </a:defRPr>
            </a:lvl1pPr>
          </a:lstStyle>
          <a:p>
            <a:pPr>
              <a:defRPr/>
            </a:pPr>
            <a:fld id="{A7BEAB4D-EF50-45DF-9D64-6E14AE0F09A4}" type="slidenum">
              <a:rPr lang="fi-FI"/>
              <a:pPr>
                <a:defRPr/>
              </a:pPr>
              <a:t>‹#›</a:t>
            </a:fld>
            <a:endParaRPr lang="fi-FI"/>
          </a:p>
        </p:txBody>
      </p:sp>
    </p:spTree>
    <p:extLst>
      <p:ext uri="{BB962C8B-B14F-4D97-AF65-F5344CB8AC3E}">
        <p14:creationId xmlns:p14="http://schemas.microsoft.com/office/powerpoint/2010/main" val="956961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7694" cy="512304"/>
          </a:xfrm>
          <a:prstGeom prst="rect">
            <a:avLst/>
          </a:prstGeom>
        </p:spPr>
        <p:txBody>
          <a:bodyPr vert="horz" lIns="98029" tIns="49015" rIns="98029" bIns="49015" rtlCol="0"/>
          <a:lstStyle>
            <a:lvl1pPr algn="l" fontAlgn="auto">
              <a:spcBef>
                <a:spcPts val="0"/>
              </a:spcBef>
              <a:spcAft>
                <a:spcPts val="0"/>
              </a:spcAft>
              <a:defRPr sz="1300">
                <a:latin typeface="+mn-lt"/>
                <a:ea typeface="+mn-ea"/>
                <a:cs typeface="+mn-cs"/>
              </a:defRPr>
            </a:lvl1pPr>
          </a:lstStyle>
          <a:p>
            <a:pPr>
              <a:defRPr/>
            </a:pPr>
            <a:endParaRPr lang="fi-FI"/>
          </a:p>
        </p:txBody>
      </p:sp>
      <p:sp>
        <p:nvSpPr>
          <p:cNvPr id="3" name="Päiväyksen paikkamerkki 2"/>
          <p:cNvSpPr>
            <a:spLocks noGrp="1"/>
          </p:cNvSpPr>
          <p:nvPr>
            <p:ph type="dt" idx="1"/>
          </p:nvPr>
        </p:nvSpPr>
        <p:spPr>
          <a:xfrm>
            <a:off x="4024677" y="0"/>
            <a:ext cx="3077694" cy="512304"/>
          </a:xfrm>
          <a:prstGeom prst="rect">
            <a:avLst/>
          </a:prstGeom>
        </p:spPr>
        <p:txBody>
          <a:bodyPr vert="horz" wrap="square" lIns="98029" tIns="49015" rIns="98029" bIns="49015" numCol="1" anchor="t" anchorCtr="0" compatLnSpc="1">
            <a:prstTxWarp prst="textNoShape">
              <a:avLst/>
            </a:prstTxWarp>
          </a:bodyPr>
          <a:lstStyle>
            <a:lvl1pPr algn="r">
              <a:defRPr sz="1300">
                <a:latin typeface="Calibri" charset="0"/>
              </a:defRPr>
            </a:lvl1pPr>
          </a:lstStyle>
          <a:p>
            <a:pPr>
              <a:defRPr/>
            </a:pPr>
            <a:fld id="{5A71B547-9146-4D47-A0A1-09434ED91A0A}" type="datetime1">
              <a:rPr lang="fi-FI"/>
              <a:pPr>
                <a:defRPr/>
              </a:pPr>
              <a:t>10.2.2025</a:t>
            </a:fld>
            <a:endParaRPr lang="fi-FI"/>
          </a:p>
        </p:txBody>
      </p:sp>
      <p:sp>
        <p:nvSpPr>
          <p:cNvPr id="4" name="Dian kuvan paikkamerkki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8029" tIns="49015" rIns="98029" bIns="49015" rtlCol="0" anchor="ctr"/>
          <a:lstStyle/>
          <a:p>
            <a:pPr lvl="0"/>
            <a:endParaRPr lang="fi-FI" noProof="0"/>
          </a:p>
        </p:txBody>
      </p:sp>
      <p:sp>
        <p:nvSpPr>
          <p:cNvPr id="5" name="Huomautusten paikkamerkki 4"/>
          <p:cNvSpPr>
            <a:spLocks noGrp="1"/>
          </p:cNvSpPr>
          <p:nvPr>
            <p:ph type="body" sz="quarter" idx="3"/>
          </p:nvPr>
        </p:nvSpPr>
        <p:spPr>
          <a:xfrm>
            <a:off x="710237" y="4861155"/>
            <a:ext cx="5683589" cy="4605821"/>
          </a:xfrm>
          <a:prstGeom prst="rect">
            <a:avLst/>
          </a:prstGeom>
        </p:spPr>
        <p:txBody>
          <a:bodyPr vert="horz" wrap="square" lIns="98029" tIns="49015" rIns="98029" bIns="49015" numCol="1" anchor="t" anchorCtr="0" compatLnSpc="1">
            <a:prstTxWarp prst="textNoShape">
              <a:avLst/>
            </a:prstTxWarp>
            <a:normAutofit/>
          </a:bodyPr>
          <a:lstStyle/>
          <a:p>
            <a:pPr lvl="0"/>
            <a:r>
              <a:rPr lang="fi-FI" noProof="0"/>
              <a:t>Muokkaa tekstin perustyylejä osoittamalla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9720673"/>
            <a:ext cx="3077694" cy="512303"/>
          </a:xfrm>
          <a:prstGeom prst="rect">
            <a:avLst/>
          </a:prstGeom>
        </p:spPr>
        <p:txBody>
          <a:bodyPr vert="horz" lIns="98029" tIns="49015" rIns="98029" bIns="49015" rtlCol="0" anchor="b"/>
          <a:lstStyle>
            <a:lvl1pPr algn="l" fontAlgn="auto">
              <a:spcBef>
                <a:spcPts val="0"/>
              </a:spcBef>
              <a:spcAft>
                <a:spcPts val="0"/>
              </a:spcAft>
              <a:defRPr sz="1300">
                <a:latin typeface="+mn-lt"/>
                <a:ea typeface="+mn-ea"/>
                <a:cs typeface="+mn-cs"/>
              </a:defRPr>
            </a:lvl1pPr>
          </a:lstStyle>
          <a:p>
            <a:pPr>
              <a:defRPr/>
            </a:pPr>
            <a:endParaRPr lang="fi-FI"/>
          </a:p>
        </p:txBody>
      </p:sp>
      <p:sp>
        <p:nvSpPr>
          <p:cNvPr id="7" name="Dian numeron paikkamerkki 6"/>
          <p:cNvSpPr>
            <a:spLocks noGrp="1"/>
          </p:cNvSpPr>
          <p:nvPr>
            <p:ph type="sldNum" sz="quarter" idx="5"/>
          </p:nvPr>
        </p:nvSpPr>
        <p:spPr>
          <a:xfrm>
            <a:off x="4024677" y="9720673"/>
            <a:ext cx="3077694" cy="512303"/>
          </a:xfrm>
          <a:prstGeom prst="rect">
            <a:avLst/>
          </a:prstGeom>
        </p:spPr>
        <p:txBody>
          <a:bodyPr vert="horz" wrap="square" lIns="98029" tIns="49015" rIns="98029" bIns="49015" numCol="1" anchor="b" anchorCtr="0" compatLnSpc="1">
            <a:prstTxWarp prst="textNoShape">
              <a:avLst/>
            </a:prstTxWarp>
          </a:bodyPr>
          <a:lstStyle>
            <a:lvl1pPr algn="r">
              <a:defRPr sz="1300">
                <a:latin typeface="Calibri" charset="0"/>
              </a:defRPr>
            </a:lvl1pPr>
          </a:lstStyle>
          <a:p>
            <a:pPr>
              <a:defRPr/>
            </a:pPr>
            <a:fld id="{6DFC2BB4-0084-4C51-890A-9AE0EA23797A}" type="slidenum">
              <a:rPr lang="fi-FI"/>
              <a:pPr>
                <a:defRPr/>
              </a:pPr>
              <a:t>‹#›</a:t>
            </a:fld>
            <a:endParaRPr lang="fi-FI"/>
          </a:p>
        </p:txBody>
      </p:sp>
    </p:spTree>
    <p:extLst>
      <p:ext uri="{BB962C8B-B14F-4D97-AF65-F5344CB8AC3E}">
        <p14:creationId xmlns:p14="http://schemas.microsoft.com/office/powerpoint/2010/main" val="26237126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Georgia" pitchFamily="18" charset="0"/>
      </a:defRPr>
    </a:lvl1pPr>
    <a:lvl2pPr marL="4572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i-FI" dirty="0"/>
              <a:t>Tehty 28.2.</a:t>
            </a:r>
          </a:p>
          <a:p>
            <a:pPr>
              <a:defRPr/>
            </a:pPr>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65934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DFC2BB4-0084-4C51-890A-9AE0EA23797A}" type="slidenum">
              <a:rPr kumimoji="0" lang="fi-FI"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54648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2414BD-74DF-41FF-B8F8-E9EB737F9C3E}"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97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2414BD-74DF-41FF-B8F8-E9EB737F9C3E}" type="slidenum">
              <a:rPr kumimoji="0" lang="en-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13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defTabSz="954488" fontAlgn="auto">
              <a:spcBef>
                <a:spcPts val="0"/>
              </a:spcBef>
              <a:spcAft>
                <a:spcPts val="0"/>
              </a:spcAft>
              <a:defRPr/>
            </a:pPr>
            <a:fld id="{F6029EA2-8B5D-084E-9A98-065EAA1BC982}" type="slidenum">
              <a:rPr lang="fi-FI">
                <a:solidFill>
                  <a:prstClr val="black"/>
                </a:solidFill>
                <a:latin typeface="Calibri" panose="020F0502020204030204"/>
                <a:ea typeface="+mn-ea"/>
              </a:rPr>
              <a:pPr defTabSz="954488" fontAlgn="auto">
                <a:spcBef>
                  <a:spcPts val="0"/>
                </a:spcBef>
                <a:spcAft>
                  <a:spcPts val="0"/>
                </a:spcAft>
                <a:defRPr/>
              </a:pPr>
              <a:t>41</a:t>
            </a:fld>
            <a:endParaRPr lang="fi-FI">
              <a:solidFill>
                <a:prstClr val="black"/>
              </a:solidFill>
              <a:latin typeface="Calibri" panose="020F0502020204030204"/>
              <a:ea typeface="+mn-ea"/>
            </a:endParaRPr>
          </a:p>
        </p:txBody>
      </p:sp>
    </p:spTree>
    <p:extLst>
      <p:ext uri="{BB962C8B-B14F-4D97-AF65-F5344CB8AC3E}">
        <p14:creationId xmlns:p14="http://schemas.microsoft.com/office/powerpoint/2010/main" val="3582036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1" y="2535981"/>
            <a:ext cx="4632909" cy="2387600"/>
          </a:xfrm>
        </p:spPr>
        <p:txBody>
          <a:bodyPr lIns="0" tIns="0" rIns="0" bIns="0" anchor="b"/>
          <a:lstStyle>
            <a:lvl1pPr algn="l">
              <a:defRPr sz="6000"/>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7" name="Picture Placeholder 6">
            <a:extLst>
              <a:ext uri="{FF2B5EF4-FFF2-40B4-BE49-F238E27FC236}">
                <a16:creationId xmlns:a16="http://schemas.microsoft.com/office/drawing/2014/main" id="{F8F2639F-CC3C-944C-A6A5-3F4E51381965}"/>
              </a:ext>
            </a:extLst>
          </p:cNvPr>
          <p:cNvSpPr>
            <a:spLocks noGrp="1"/>
          </p:cNvSpPr>
          <p:nvPr>
            <p:ph type="pic" sz="quarter" idx="11"/>
          </p:nvPr>
        </p:nvSpPr>
        <p:spPr>
          <a:xfrm>
            <a:off x="5359941" y="0"/>
            <a:ext cx="6856641" cy="6885479"/>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47900" h="6876700">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close/>
                <a:moveTo>
                  <a:pt x="0" y="0"/>
                </a:moveTo>
                <a:lnTo>
                  <a:pt x="1" y="0"/>
                </a:lnTo>
                <a:lnTo>
                  <a:pt x="1" y="6876700"/>
                </a:lnTo>
                <a:lnTo>
                  <a:pt x="0" y="6876700"/>
                </a:lnTo>
                <a:close/>
              </a:path>
            </a:pathLst>
          </a:custGeom>
          <a:solidFill>
            <a:srgbClr val="8031A7"/>
          </a:solidFill>
        </p:spPr>
        <p:txBody>
          <a:bodyPr wrap="square">
            <a:noAutofit/>
          </a:bodyPr>
          <a:lstStyle/>
          <a:p>
            <a:r>
              <a:rPr lang="fi-FI"/>
              <a:t>Lisää kuva napsauttamalla kuvaketta</a:t>
            </a:r>
            <a:endParaRPr lang="en-FI" dirty="0"/>
          </a:p>
        </p:txBody>
      </p:sp>
      <p:pic>
        <p:nvPicPr>
          <p:cNvPr id="9" name="Picture 8">
            <a:extLst>
              <a:ext uri="{FF2B5EF4-FFF2-40B4-BE49-F238E27FC236}">
                <a16:creationId xmlns:a16="http://schemas.microsoft.com/office/drawing/2014/main" id="{BEA51C24-7204-1C46-BDB1-156BA93ABF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31" y="727032"/>
            <a:ext cx="1465836" cy="344777"/>
          </a:xfrm>
          <a:prstGeom prst="rect">
            <a:avLst/>
          </a:prstGeom>
        </p:spPr>
      </p:pic>
    </p:spTree>
    <p:extLst>
      <p:ext uri="{BB962C8B-B14F-4D97-AF65-F5344CB8AC3E}">
        <p14:creationId xmlns:p14="http://schemas.microsoft.com/office/powerpoint/2010/main" val="124738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5124" y="844061"/>
            <a:ext cx="11101753" cy="1155800"/>
          </a:xfrm>
        </p:spPr>
        <p:txBody>
          <a:bodyPr/>
          <a:lstStyle/>
          <a:p>
            <a:r>
              <a:rPr lang="en-GB" dirty="0"/>
              <a:t>Click to edit Master</a:t>
            </a:r>
            <a:br>
              <a:rPr lang="en-GB" dirty="0"/>
            </a:br>
            <a:r>
              <a:rPr lang="en-GB" dirty="0"/>
              <a:t>title style</a:t>
            </a:r>
            <a:endParaRPr lang="en-US" dirty="0"/>
          </a:p>
        </p:txBody>
      </p:sp>
      <p:sp>
        <p:nvSpPr>
          <p:cNvPr id="3" name="Text Placeholder 2"/>
          <p:cNvSpPr>
            <a:spLocks noGrp="1"/>
          </p:cNvSpPr>
          <p:nvPr>
            <p:ph type="body" idx="1"/>
          </p:nvPr>
        </p:nvSpPr>
        <p:spPr>
          <a:xfrm>
            <a:off x="545123" y="2289977"/>
            <a:ext cx="5416896" cy="543596"/>
          </a:xfrm>
        </p:spPr>
        <p:txBody>
          <a:bodyPr anchor="t">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29980" y="2289977"/>
            <a:ext cx="5416896" cy="543596"/>
          </a:xfrm>
        </p:spPr>
        <p:txBody>
          <a:bodyPr anchor="t">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16504CE-9D5D-E949-9F63-32DDE489B98E}" type="datetime1">
              <a:rPr lang="fi-FI" smtClean="0"/>
              <a:t>10.2.2025</a:t>
            </a:fld>
            <a:endParaRPr lang="en-FI"/>
          </a:p>
        </p:txBody>
      </p:sp>
      <p:sp>
        <p:nvSpPr>
          <p:cNvPr id="9" name="Slide Number Placeholder 8"/>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33319833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0"/>
            <a:ext cx="11084169"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4C08BFCE-F35D-462D-8501-1ECFEAD64173}"/>
              </a:ext>
            </a:extLst>
          </p:cNvPr>
          <p:cNvSpPr>
            <a:spLocks noGrp="1"/>
          </p:cNvSpPr>
          <p:nvPr>
            <p:ph type="dt" sz="half" idx="10"/>
          </p:nvPr>
        </p:nvSpPr>
        <p:spPr/>
        <p:txBody>
          <a:bodyPr/>
          <a:lstStyle>
            <a:lvl1pPr>
              <a:defRPr/>
            </a:lvl1pPr>
          </a:lstStyle>
          <a:p>
            <a:pPr>
              <a:defRPr/>
            </a:pPr>
            <a:fld id="{F1334381-3241-4222-8154-9DD294AD6166}" type="datetime1">
              <a:rPr lang="fi-FI"/>
              <a:pPr>
                <a:defRPr/>
              </a:pPr>
              <a:t>10.2.2025</a:t>
            </a:fld>
            <a:endParaRPr lang="en-FI"/>
          </a:p>
        </p:txBody>
      </p:sp>
      <p:sp>
        <p:nvSpPr>
          <p:cNvPr id="9" name="Slide Number Placeholder 5">
            <a:extLst>
              <a:ext uri="{FF2B5EF4-FFF2-40B4-BE49-F238E27FC236}">
                <a16:creationId xmlns:a16="http://schemas.microsoft.com/office/drawing/2014/main" id="{37EC1036-530D-419C-832B-827CC3A4638E}"/>
              </a:ext>
            </a:extLst>
          </p:cNvPr>
          <p:cNvSpPr>
            <a:spLocks noGrp="1"/>
          </p:cNvSpPr>
          <p:nvPr>
            <p:ph type="sldNum" sz="quarter" idx="11"/>
          </p:nvPr>
        </p:nvSpPr>
        <p:spPr/>
        <p:txBody>
          <a:bodyPr/>
          <a:lstStyle>
            <a:lvl1pPr>
              <a:defRPr/>
            </a:lvl1pPr>
          </a:lstStyle>
          <a:p>
            <a:pPr>
              <a:defRPr/>
            </a:pPr>
            <a:fld id="{35E31565-C39C-49BD-B97B-04AAB21E4AB3}" type="slidenum">
              <a:rPr lang="en-FI"/>
              <a:pPr>
                <a:defRPr/>
              </a:pPr>
              <a:t>‹#›</a:t>
            </a:fld>
            <a:endParaRPr lang="en-FI"/>
          </a:p>
        </p:txBody>
      </p:sp>
      <p:cxnSp>
        <p:nvCxnSpPr>
          <p:cNvPr id="5" name="Straight Connector 7">
            <a:extLst>
              <a:ext uri="{FF2B5EF4-FFF2-40B4-BE49-F238E27FC236}">
                <a16:creationId xmlns:a16="http://schemas.microsoft.com/office/drawing/2014/main" id="{E8204B39-6CE6-4C5A-BCAF-80498835DCA5}"/>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8">
            <a:extLst>
              <a:ext uri="{FF2B5EF4-FFF2-40B4-BE49-F238E27FC236}">
                <a16:creationId xmlns:a16="http://schemas.microsoft.com/office/drawing/2014/main" id="{939935E8-2949-4BA8-9379-1374EFEAB8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7190317" y="-6350"/>
            <a:ext cx="50016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8339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tsikko, sisältö ja kuva 1">
    <p:spTree>
      <p:nvGrpSpPr>
        <p:cNvPr id="1" name=""/>
        <p:cNvGrpSpPr/>
        <p:nvPr/>
      </p:nvGrpSpPr>
      <p:grpSpPr>
        <a:xfrm>
          <a:off x="0" y="0"/>
          <a:ext cx="0" cy="0"/>
          <a:chOff x="0" y="0"/>
          <a:chExt cx="0" cy="0"/>
        </a:xfrm>
      </p:grpSpPr>
      <p:sp>
        <p:nvSpPr>
          <p:cNvPr id="2" name="Title 1"/>
          <p:cNvSpPr>
            <a:spLocks noGrp="1"/>
          </p:cNvSpPr>
          <p:nvPr>
            <p:ph type="title"/>
          </p:nvPr>
        </p:nvSpPr>
        <p:spPr>
          <a:xfrm>
            <a:off x="553917" y="844060"/>
            <a:ext cx="7357337"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9" name="Picture Placeholder 38"/>
          <p:cNvSpPr>
            <a:spLocks noGrp="1"/>
          </p:cNvSpPr>
          <p:nvPr>
            <p:ph type="pic" sz="quarter" idx="13"/>
          </p:nvPr>
        </p:nvSpPr>
        <p:spPr>
          <a:xfrm>
            <a:off x="6523641" y="844061"/>
            <a:ext cx="5664249" cy="6013940"/>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1"/>
          </a:solidFill>
        </p:spPr>
        <p:txBody>
          <a:bodyPr rtlCol="0">
            <a:noAutofit/>
          </a:bodyPr>
          <a:lstStyle/>
          <a:p>
            <a:pPr lvl="0"/>
            <a:r>
              <a:rPr lang="fi-FI" noProof="0"/>
              <a:t>Lisää kuva napsauttamalla kuvaketta</a:t>
            </a:r>
            <a:endParaRPr lang="en-FI" noProof="0" dirty="0"/>
          </a:p>
        </p:txBody>
      </p:sp>
      <p:sp>
        <p:nvSpPr>
          <p:cNvPr id="8" name="Date Placeholder 3">
            <a:extLst>
              <a:ext uri="{FF2B5EF4-FFF2-40B4-BE49-F238E27FC236}">
                <a16:creationId xmlns:a16="http://schemas.microsoft.com/office/drawing/2014/main" id="{55CCDF2B-EDF3-4BC3-8CB2-80EFC43008AE}"/>
              </a:ext>
            </a:extLst>
          </p:cNvPr>
          <p:cNvSpPr>
            <a:spLocks noGrp="1"/>
          </p:cNvSpPr>
          <p:nvPr>
            <p:ph type="dt" sz="half" idx="14"/>
          </p:nvPr>
        </p:nvSpPr>
        <p:spPr/>
        <p:txBody>
          <a:bodyPr/>
          <a:lstStyle>
            <a:lvl1pPr>
              <a:defRPr/>
            </a:lvl1pPr>
          </a:lstStyle>
          <a:p>
            <a:pPr>
              <a:defRPr/>
            </a:pPr>
            <a:fld id="{DB59710E-6538-427C-A732-441F9B73C442}" type="datetime1">
              <a:rPr lang="fi-FI"/>
              <a:pPr>
                <a:defRPr/>
              </a:pPr>
              <a:t>10.2.2025</a:t>
            </a:fld>
            <a:endParaRPr lang="en-FI"/>
          </a:p>
        </p:txBody>
      </p:sp>
      <p:sp>
        <p:nvSpPr>
          <p:cNvPr id="9" name="Slide Number Placeholder 5">
            <a:extLst>
              <a:ext uri="{FF2B5EF4-FFF2-40B4-BE49-F238E27FC236}">
                <a16:creationId xmlns:a16="http://schemas.microsoft.com/office/drawing/2014/main" id="{FCEB8D6D-5CA6-4FB7-952B-D8E0041C9A05}"/>
              </a:ext>
            </a:extLst>
          </p:cNvPr>
          <p:cNvSpPr>
            <a:spLocks noGrp="1"/>
          </p:cNvSpPr>
          <p:nvPr>
            <p:ph type="sldNum" sz="quarter" idx="15"/>
          </p:nvPr>
        </p:nvSpPr>
        <p:spPr/>
        <p:txBody>
          <a:bodyPr/>
          <a:lstStyle>
            <a:lvl1pPr>
              <a:defRPr/>
            </a:lvl1pPr>
          </a:lstStyle>
          <a:p>
            <a:pPr>
              <a:defRPr/>
            </a:pPr>
            <a:fld id="{240EC0E9-BBCA-4ECA-9CA2-8F21151B26B0}" type="slidenum">
              <a:rPr lang="en-FI"/>
              <a:pPr>
                <a:defRPr/>
              </a:pPr>
              <a:t>‹#›</a:t>
            </a:fld>
            <a:endParaRPr lang="en-FI"/>
          </a:p>
        </p:txBody>
      </p:sp>
      <p:cxnSp>
        <p:nvCxnSpPr>
          <p:cNvPr id="6" name="Straight Connector 9">
            <a:extLst>
              <a:ext uri="{FF2B5EF4-FFF2-40B4-BE49-F238E27FC236}">
                <a16:creationId xmlns:a16="http://schemas.microsoft.com/office/drawing/2014/main" id="{9F790661-90EC-4E54-91F5-E04AFC4929CE}"/>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BB31A3A8-0482-4701-BA7A-FF758533B570}"/>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33F5AC24-81BB-4C41-A191-DD964F8D5C90}"/>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8629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tsikko, sisältö ja kuva 2">
    <p:spTree>
      <p:nvGrpSpPr>
        <p:cNvPr id="1" name=""/>
        <p:cNvGrpSpPr/>
        <p:nvPr/>
      </p:nvGrpSpPr>
      <p:grpSpPr>
        <a:xfrm>
          <a:off x="0" y="0"/>
          <a:ext cx="0" cy="0"/>
          <a:chOff x="0" y="0"/>
          <a:chExt cx="0" cy="0"/>
        </a:xfrm>
      </p:grpSpPr>
      <p:sp>
        <p:nvSpPr>
          <p:cNvPr id="2" name="Title 1"/>
          <p:cNvSpPr>
            <a:spLocks noGrp="1"/>
          </p:cNvSpPr>
          <p:nvPr>
            <p:ph type="title"/>
          </p:nvPr>
        </p:nvSpPr>
        <p:spPr>
          <a:xfrm>
            <a:off x="6238774" y="838453"/>
            <a:ext cx="5542084" cy="1155784"/>
          </a:xfrm>
        </p:spPr>
        <p:txBody>
          <a:bodyPr/>
          <a:lstStyle/>
          <a:p>
            <a:r>
              <a:rPr lang="fi-FI"/>
              <a:t>Muokkaa ots. perustyyl. napsautt.</a:t>
            </a:r>
            <a:endParaRPr lang="en-US" dirty="0"/>
          </a:p>
        </p:txBody>
      </p:sp>
      <p:sp>
        <p:nvSpPr>
          <p:cNvPr id="57" name="Picture Placeholder 56"/>
          <p:cNvSpPr>
            <a:spLocks noGrp="1"/>
          </p:cNvSpPr>
          <p:nvPr>
            <p:ph type="pic" sz="quarter" idx="14"/>
          </p:nvPr>
        </p:nvSpPr>
        <p:spPr>
          <a:xfrm>
            <a:off x="0" y="849632"/>
            <a:ext cx="5704867" cy="6008368"/>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rgbClr val="2CD5C4"/>
          </a:solidFill>
        </p:spPr>
        <p:txBody>
          <a:bodyPr rtlCol="0">
            <a:noAutofit/>
          </a:bodyPr>
          <a:lstStyle/>
          <a:p>
            <a:pPr lvl="0"/>
            <a:r>
              <a:rPr lang="fi-FI" noProof="0"/>
              <a:t>Lisää kuva napsauttamalla kuvaketta</a:t>
            </a:r>
            <a:endParaRPr lang="en-FI" noProof="0"/>
          </a:p>
        </p:txBody>
      </p:sp>
      <p:sp>
        <p:nvSpPr>
          <p:cNvPr id="3" name="Content Placeholder 2"/>
          <p:cNvSpPr>
            <a:spLocks noGrp="1"/>
          </p:cNvSpPr>
          <p:nvPr>
            <p:ph idx="1"/>
          </p:nvPr>
        </p:nvSpPr>
        <p:spPr>
          <a:xfrm>
            <a:off x="6238774" y="2284370"/>
            <a:ext cx="5542084"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56B7B9AB-E864-4912-9D58-CB46BEA3F591}"/>
              </a:ext>
            </a:extLst>
          </p:cNvPr>
          <p:cNvSpPr>
            <a:spLocks noGrp="1"/>
          </p:cNvSpPr>
          <p:nvPr>
            <p:ph type="dt" sz="half" idx="15"/>
          </p:nvPr>
        </p:nvSpPr>
        <p:spPr/>
        <p:txBody>
          <a:bodyPr/>
          <a:lstStyle>
            <a:lvl1pPr>
              <a:defRPr/>
            </a:lvl1pPr>
          </a:lstStyle>
          <a:p>
            <a:pPr>
              <a:defRPr/>
            </a:pPr>
            <a:fld id="{9C8A5E25-00A7-4D13-A3FA-49976EE7168C}" type="datetime1">
              <a:rPr lang="fi-FI"/>
              <a:pPr>
                <a:defRPr/>
              </a:pPr>
              <a:t>10.2.2025</a:t>
            </a:fld>
            <a:endParaRPr lang="en-FI"/>
          </a:p>
        </p:txBody>
      </p:sp>
      <p:sp>
        <p:nvSpPr>
          <p:cNvPr id="9" name="Slide Number Placeholder 5">
            <a:extLst>
              <a:ext uri="{FF2B5EF4-FFF2-40B4-BE49-F238E27FC236}">
                <a16:creationId xmlns:a16="http://schemas.microsoft.com/office/drawing/2014/main" id="{0D0D9343-0154-413E-9157-6F08485DC9E4}"/>
              </a:ext>
            </a:extLst>
          </p:cNvPr>
          <p:cNvSpPr>
            <a:spLocks noGrp="1"/>
          </p:cNvSpPr>
          <p:nvPr>
            <p:ph type="sldNum" sz="quarter" idx="16"/>
          </p:nvPr>
        </p:nvSpPr>
        <p:spPr/>
        <p:txBody>
          <a:bodyPr/>
          <a:lstStyle>
            <a:lvl1pPr>
              <a:defRPr/>
            </a:lvl1pPr>
          </a:lstStyle>
          <a:p>
            <a:pPr>
              <a:defRPr/>
            </a:pPr>
            <a:fld id="{3B6FEC46-C7C3-47FD-92F7-DFBE39335ED9}" type="slidenum">
              <a:rPr lang="en-FI"/>
              <a:pPr>
                <a:defRPr/>
              </a:pPr>
              <a:t>‹#›</a:t>
            </a:fld>
            <a:endParaRPr lang="en-FI"/>
          </a:p>
        </p:txBody>
      </p:sp>
      <p:cxnSp>
        <p:nvCxnSpPr>
          <p:cNvPr id="6" name="Straight Connector 9">
            <a:extLst>
              <a:ext uri="{FF2B5EF4-FFF2-40B4-BE49-F238E27FC236}">
                <a16:creationId xmlns:a16="http://schemas.microsoft.com/office/drawing/2014/main" id="{846900A3-D3DC-406D-AD34-A142E6B2DEBE}"/>
              </a:ext>
              <a:ext uri="{C183D7F6-B498-43B3-948B-1728B52AA6E4}">
                <adec:decorative xmlns:adec="http://schemas.microsoft.com/office/drawing/2017/decorative" val="1"/>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353C3685-5939-4705-B532-6EE2E620DD7E}"/>
              </a:ext>
              <a:ext uri="{C183D7F6-B498-43B3-948B-1728B52AA6E4}">
                <adec:decorative xmlns:adec="http://schemas.microsoft.com/office/drawing/2017/decorative" val="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FC61C85C-5DEF-4203-9FFC-687D69D9FE0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231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Otsikko, sisältö ja kuva 3">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0"/>
            <a:ext cx="6160821"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8" name="Picture Placeholder 27"/>
          <p:cNvSpPr>
            <a:spLocks noGrp="1"/>
          </p:cNvSpPr>
          <p:nvPr>
            <p:ph type="pic" sz="quarter" idx="13"/>
          </p:nvPr>
        </p:nvSpPr>
        <p:spPr>
          <a:xfrm>
            <a:off x="6949018" y="844552"/>
            <a:ext cx="5238749" cy="6013449"/>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A02FFFA5-180E-4204-B4AC-780CC81C5A58}"/>
              </a:ext>
            </a:extLst>
          </p:cNvPr>
          <p:cNvSpPr>
            <a:spLocks noGrp="1"/>
          </p:cNvSpPr>
          <p:nvPr>
            <p:ph type="dt" sz="half" idx="14"/>
          </p:nvPr>
        </p:nvSpPr>
        <p:spPr/>
        <p:txBody>
          <a:bodyPr/>
          <a:lstStyle>
            <a:lvl1pPr>
              <a:defRPr/>
            </a:lvl1pPr>
          </a:lstStyle>
          <a:p>
            <a:pPr>
              <a:defRPr/>
            </a:pPr>
            <a:fld id="{0E0D30F7-600A-4AF6-A8FB-F19151A90ED3}" type="datetime1">
              <a:rPr lang="fi-FI"/>
              <a:pPr>
                <a:defRPr/>
              </a:pPr>
              <a:t>10.2.2025</a:t>
            </a:fld>
            <a:endParaRPr lang="en-FI"/>
          </a:p>
        </p:txBody>
      </p:sp>
      <p:sp>
        <p:nvSpPr>
          <p:cNvPr id="9" name="Slide Number Placeholder 5">
            <a:extLst>
              <a:ext uri="{FF2B5EF4-FFF2-40B4-BE49-F238E27FC236}">
                <a16:creationId xmlns:a16="http://schemas.microsoft.com/office/drawing/2014/main" id="{AF31D949-E36F-4AC0-96BD-2A97138ACB8B}"/>
              </a:ext>
            </a:extLst>
          </p:cNvPr>
          <p:cNvSpPr>
            <a:spLocks noGrp="1"/>
          </p:cNvSpPr>
          <p:nvPr>
            <p:ph type="sldNum" sz="quarter" idx="15"/>
          </p:nvPr>
        </p:nvSpPr>
        <p:spPr/>
        <p:txBody>
          <a:bodyPr/>
          <a:lstStyle>
            <a:lvl1pPr>
              <a:defRPr/>
            </a:lvl1pPr>
          </a:lstStyle>
          <a:p>
            <a:pPr>
              <a:defRPr/>
            </a:pPr>
            <a:fld id="{0F3A93E7-8440-41A7-A0AF-FA2D1CCF3799}" type="slidenum">
              <a:rPr lang="en-FI"/>
              <a:pPr>
                <a:defRPr/>
              </a:pPr>
              <a:t>‹#›</a:t>
            </a:fld>
            <a:endParaRPr lang="en-FI"/>
          </a:p>
        </p:txBody>
      </p:sp>
      <p:cxnSp>
        <p:nvCxnSpPr>
          <p:cNvPr id="6" name="Straight Connector 9">
            <a:extLst>
              <a:ext uri="{FF2B5EF4-FFF2-40B4-BE49-F238E27FC236}">
                <a16:creationId xmlns:a16="http://schemas.microsoft.com/office/drawing/2014/main" id="{5B76B97E-CC21-4897-BD52-C3B10686E1DF}"/>
              </a:ext>
              <a:ext uri="{C183D7F6-B498-43B3-948B-1728B52AA6E4}">
                <adec:decorative xmlns:adec="http://schemas.microsoft.com/office/drawing/2017/decorative" val="1"/>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ED68EA9E-9719-404C-A67E-FF84E37087C0}"/>
              </a:ext>
              <a:ext uri="{C183D7F6-B498-43B3-948B-1728B52AA6E4}">
                <adec:decorative xmlns:adec="http://schemas.microsoft.com/office/drawing/2017/decorative" val="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B8CA7490-7AAB-4A47-9D17-D754E97BDEAA}"/>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3195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 1">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82CE382-7B45-4DA8-B731-150F99A0359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53"/>
          <a:stretch>
            <a:fillRect/>
          </a:stretch>
        </p:blipFill>
        <p:spPr bwMode="auto">
          <a:xfrm>
            <a:off x="-4234"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0C53E1B7-728E-4933-904A-602AF03595E2}"/>
              </a:ext>
            </a:extLst>
          </p:cNvPr>
          <p:cNvSpPr>
            <a:spLocks noGrp="1"/>
          </p:cNvSpPr>
          <p:nvPr>
            <p:ph type="dt" sz="half" idx="10"/>
          </p:nvPr>
        </p:nvSpPr>
        <p:spPr/>
        <p:txBody>
          <a:bodyPr/>
          <a:lstStyle>
            <a:lvl1pPr>
              <a:defRPr/>
            </a:lvl1pPr>
          </a:lstStyle>
          <a:p>
            <a:pPr>
              <a:defRPr/>
            </a:pPr>
            <a:fld id="{69FA78A9-2B7F-4E7F-9EA9-9F5BE9EFD846}" type="datetime1">
              <a:rPr lang="fi-FI"/>
              <a:pPr>
                <a:defRPr/>
              </a:pPr>
              <a:t>10.2.2025</a:t>
            </a:fld>
            <a:endParaRPr lang="en-FI"/>
          </a:p>
        </p:txBody>
      </p:sp>
      <p:sp>
        <p:nvSpPr>
          <p:cNvPr id="7" name="Slide Number Placeholder 5">
            <a:extLst>
              <a:ext uri="{FF2B5EF4-FFF2-40B4-BE49-F238E27FC236}">
                <a16:creationId xmlns:a16="http://schemas.microsoft.com/office/drawing/2014/main" id="{DEED1414-6141-4091-A201-837481764753}"/>
              </a:ext>
            </a:extLst>
          </p:cNvPr>
          <p:cNvSpPr>
            <a:spLocks noGrp="1"/>
          </p:cNvSpPr>
          <p:nvPr>
            <p:ph type="sldNum" sz="quarter" idx="11"/>
          </p:nvPr>
        </p:nvSpPr>
        <p:spPr/>
        <p:txBody>
          <a:bodyPr/>
          <a:lstStyle>
            <a:lvl1pPr>
              <a:defRPr/>
            </a:lvl1pPr>
          </a:lstStyle>
          <a:p>
            <a:pPr>
              <a:defRPr/>
            </a:pPr>
            <a:fld id="{F0C00C50-4252-4E8F-B293-4939E8FEA39C}" type="slidenum">
              <a:rPr lang="en-FI"/>
              <a:pPr>
                <a:defRPr/>
              </a:pPr>
              <a:t>‹#›</a:t>
            </a:fld>
            <a:endParaRPr lang="en-FI"/>
          </a:p>
        </p:txBody>
      </p:sp>
      <p:cxnSp>
        <p:nvCxnSpPr>
          <p:cNvPr id="5" name="Straight Connector 13">
            <a:extLst>
              <a:ext uri="{FF2B5EF4-FFF2-40B4-BE49-F238E27FC236}">
                <a16:creationId xmlns:a16="http://schemas.microsoft.com/office/drawing/2014/main" id="{B84E64B6-243D-48E4-B7A9-2CAF509F9AB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6171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 2">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E7620D8-F17E-42E3-BB20-7DE41EDBB77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1" y="0"/>
            <a:ext cx="7979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Kuopion kaupungin logo, jossa sana Kuopio kirjoitettu mustilla kirjaimilla.">
            <a:extLst>
              <a:ext uri="{FF2B5EF4-FFF2-40B4-BE49-F238E27FC236}">
                <a16:creationId xmlns:a16="http://schemas.microsoft.com/office/drawing/2014/main" id="{4C274CA5-8C66-4F4E-87A1-16649B2B4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 y="88901"/>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34728A59-EC27-459C-BCBD-9E7C73178FFD}"/>
              </a:ext>
            </a:extLst>
          </p:cNvPr>
          <p:cNvSpPr>
            <a:spLocks noGrp="1"/>
          </p:cNvSpPr>
          <p:nvPr>
            <p:ph type="dt" sz="half" idx="10"/>
          </p:nvPr>
        </p:nvSpPr>
        <p:spPr/>
        <p:txBody>
          <a:bodyPr/>
          <a:lstStyle>
            <a:lvl1pPr>
              <a:defRPr/>
            </a:lvl1pPr>
          </a:lstStyle>
          <a:p>
            <a:pPr>
              <a:defRPr/>
            </a:pPr>
            <a:fld id="{938863CA-FF99-4226-A902-8E878CF81E64}" type="datetime1">
              <a:rPr lang="fi-FI"/>
              <a:pPr>
                <a:defRPr/>
              </a:pPr>
              <a:t>10.2.2025</a:t>
            </a:fld>
            <a:endParaRPr lang="en-FI"/>
          </a:p>
        </p:txBody>
      </p:sp>
      <p:sp>
        <p:nvSpPr>
          <p:cNvPr id="8" name="Slide Number Placeholder 5">
            <a:extLst>
              <a:ext uri="{FF2B5EF4-FFF2-40B4-BE49-F238E27FC236}">
                <a16:creationId xmlns:a16="http://schemas.microsoft.com/office/drawing/2014/main" id="{58F4A469-BC7B-4206-ADEF-9A958693FA40}"/>
              </a:ext>
            </a:extLst>
          </p:cNvPr>
          <p:cNvSpPr>
            <a:spLocks noGrp="1"/>
          </p:cNvSpPr>
          <p:nvPr>
            <p:ph type="sldNum" sz="quarter" idx="11"/>
          </p:nvPr>
        </p:nvSpPr>
        <p:spPr/>
        <p:txBody>
          <a:bodyPr/>
          <a:lstStyle>
            <a:lvl1pPr>
              <a:defRPr/>
            </a:lvl1pPr>
          </a:lstStyle>
          <a:p>
            <a:pPr>
              <a:defRPr/>
            </a:pPr>
            <a:fld id="{9528E44A-4CE9-4F12-90F6-EC8900B6EC78}" type="slidenum">
              <a:rPr lang="en-FI"/>
              <a:pPr>
                <a:defRPr/>
              </a:pPr>
              <a:t>‹#›</a:t>
            </a:fld>
            <a:endParaRPr lang="en-FI"/>
          </a:p>
        </p:txBody>
      </p:sp>
      <p:cxnSp>
        <p:nvCxnSpPr>
          <p:cNvPr id="5" name="Straight Connector 13">
            <a:extLst>
              <a:ext uri="{FF2B5EF4-FFF2-40B4-BE49-F238E27FC236}">
                <a16:creationId xmlns:a16="http://schemas.microsoft.com/office/drawing/2014/main" id="{75B07525-96C3-4A01-A8F0-5993033B012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4782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545125" y="844061"/>
            <a:ext cx="11110543" cy="1155801"/>
          </a:xfrm>
        </p:spPr>
        <p:txBody>
          <a:bodyPr/>
          <a:lstStyle/>
          <a:p>
            <a:r>
              <a:rPr lang="fi-FI"/>
              <a:t>Muokkaa ots. perustyyl. napsautt.</a:t>
            </a:r>
            <a:endParaRPr lang="en-US" dirty="0"/>
          </a:p>
        </p:txBody>
      </p:sp>
      <p:sp>
        <p:nvSpPr>
          <p:cNvPr id="3" name="Content Placeholder 2"/>
          <p:cNvSpPr>
            <a:spLocks noGrp="1"/>
          </p:cNvSpPr>
          <p:nvPr>
            <p:ph sz="half" idx="1"/>
          </p:nvPr>
        </p:nvSpPr>
        <p:spPr>
          <a:xfrm>
            <a:off x="536333" y="2299723"/>
            <a:ext cx="5416895" cy="40090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38774" y="2289977"/>
            <a:ext cx="5416895" cy="40188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a:extLst>
              <a:ext uri="{FF2B5EF4-FFF2-40B4-BE49-F238E27FC236}">
                <a16:creationId xmlns:a16="http://schemas.microsoft.com/office/drawing/2014/main" id="{BF3A1D63-AE04-47BD-846F-022E2EAF5237}"/>
              </a:ext>
            </a:extLst>
          </p:cNvPr>
          <p:cNvSpPr>
            <a:spLocks noGrp="1"/>
          </p:cNvSpPr>
          <p:nvPr>
            <p:ph type="dt" sz="half" idx="10"/>
          </p:nvPr>
        </p:nvSpPr>
        <p:spPr/>
        <p:txBody>
          <a:bodyPr/>
          <a:lstStyle>
            <a:lvl1pPr>
              <a:defRPr/>
            </a:lvl1pPr>
          </a:lstStyle>
          <a:p>
            <a:pPr>
              <a:defRPr/>
            </a:pPr>
            <a:fld id="{8C3D7449-7B70-424F-BB12-ECDEECB2575F}" type="datetime1">
              <a:rPr lang="fi-FI"/>
              <a:pPr>
                <a:defRPr/>
              </a:pPr>
              <a:t>10.2.2025</a:t>
            </a:fld>
            <a:endParaRPr lang="en-FI" dirty="0"/>
          </a:p>
        </p:txBody>
      </p:sp>
      <p:sp>
        <p:nvSpPr>
          <p:cNvPr id="6" name="Slide Number Placeholder 5">
            <a:extLst>
              <a:ext uri="{FF2B5EF4-FFF2-40B4-BE49-F238E27FC236}">
                <a16:creationId xmlns:a16="http://schemas.microsoft.com/office/drawing/2014/main" id="{94C9D331-C927-4CF0-943F-1D92AB7E9506}"/>
              </a:ext>
            </a:extLst>
          </p:cNvPr>
          <p:cNvSpPr>
            <a:spLocks noGrp="1"/>
          </p:cNvSpPr>
          <p:nvPr>
            <p:ph type="sldNum" sz="quarter" idx="11"/>
          </p:nvPr>
        </p:nvSpPr>
        <p:spPr/>
        <p:txBody>
          <a:bodyPr/>
          <a:lstStyle>
            <a:lvl1pPr>
              <a:defRPr/>
            </a:lvl1pPr>
          </a:lstStyle>
          <a:p>
            <a:pPr>
              <a:defRPr/>
            </a:pPr>
            <a:fld id="{8873E046-7A19-4297-963E-C456BE8DE2CF}" type="slidenum">
              <a:rPr lang="en-FI"/>
              <a:pPr>
                <a:defRPr/>
              </a:pPr>
              <a:t>‹#›</a:t>
            </a:fld>
            <a:endParaRPr lang="en-FI" dirty="0"/>
          </a:p>
        </p:txBody>
      </p:sp>
    </p:spTree>
    <p:extLst>
      <p:ext uri="{BB962C8B-B14F-4D97-AF65-F5344CB8AC3E}">
        <p14:creationId xmlns:p14="http://schemas.microsoft.com/office/powerpoint/2010/main" val="7795795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D0E04-21A2-BFCB-EF6C-1C9E68CF0EB8}"/>
              </a:ext>
            </a:extLst>
          </p:cNvPr>
          <p:cNvSpPr>
            <a:spLocks noGrp="1"/>
          </p:cNvSpPr>
          <p:nvPr>
            <p:ph type="title"/>
          </p:nvPr>
        </p:nvSpPr>
        <p:spPr>
          <a:xfrm>
            <a:off x="547200" y="844800"/>
            <a:ext cx="11102400" cy="1156800"/>
          </a:xfrm>
        </p:spPr>
        <p:txBody>
          <a:bodyPr/>
          <a:lstStyle/>
          <a:p>
            <a:r>
              <a:rPr lang="fi-FI"/>
              <a:t>Muokkaa ots. perustyyl. napsautt.</a:t>
            </a:r>
          </a:p>
        </p:txBody>
      </p:sp>
      <p:sp>
        <p:nvSpPr>
          <p:cNvPr id="7" name="Päivämäärän paikkamerkki 6">
            <a:extLst>
              <a:ext uri="{FF2B5EF4-FFF2-40B4-BE49-F238E27FC236}">
                <a16:creationId xmlns:a16="http://schemas.microsoft.com/office/drawing/2014/main" id="{73EB9684-18C3-9FCA-22F1-885E263F1989}"/>
              </a:ext>
            </a:extLst>
          </p:cNvPr>
          <p:cNvSpPr>
            <a:spLocks noGrp="1"/>
          </p:cNvSpPr>
          <p:nvPr>
            <p:ph type="dt" sz="half" idx="10"/>
          </p:nvPr>
        </p:nvSpPr>
        <p:spPr/>
        <p:txBody>
          <a:bodyPr/>
          <a:lstStyle/>
          <a:p>
            <a:fld id="{B4040670-9479-49D9-88C4-C2DC2BEB86F0}" type="datetimeFigureOut">
              <a:rPr lang="fi-FI" smtClean="0"/>
              <a:t>10.2.2025</a:t>
            </a:fld>
            <a:endParaRPr lang="fi-FI"/>
          </a:p>
        </p:txBody>
      </p:sp>
      <p:sp>
        <p:nvSpPr>
          <p:cNvPr id="9" name="Dian numeron paikkamerkki 8">
            <a:extLst>
              <a:ext uri="{FF2B5EF4-FFF2-40B4-BE49-F238E27FC236}">
                <a16:creationId xmlns:a16="http://schemas.microsoft.com/office/drawing/2014/main" id="{BD3A2876-EF26-D9AE-96FC-21A9CB3A6828}"/>
              </a:ext>
            </a:extLst>
          </p:cNvPr>
          <p:cNvSpPr>
            <a:spLocks noGrp="1"/>
          </p:cNvSpPr>
          <p:nvPr>
            <p:ph type="sldNum" sz="quarter" idx="12"/>
          </p:nvPr>
        </p:nvSpPr>
        <p:spPr/>
        <p:txBody>
          <a:bodyPr/>
          <a:lstStyle/>
          <a:p>
            <a:fld id="{9829D91C-03E7-42EC-B8BC-099D830350ED}" type="slidenum">
              <a:rPr lang="fi-FI" smtClean="0"/>
              <a:t>‹#›</a:t>
            </a:fld>
            <a:endParaRPr lang="fi-FI"/>
          </a:p>
        </p:txBody>
      </p:sp>
      <p:sp>
        <p:nvSpPr>
          <p:cNvPr id="12" name="Text Placeholder 2">
            <a:extLst>
              <a:ext uri="{FF2B5EF4-FFF2-40B4-BE49-F238E27FC236}">
                <a16:creationId xmlns:a16="http://schemas.microsoft.com/office/drawing/2014/main" id="{1DA02C4C-7622-3680-68C8-0A27879A871E}"/>
              </a:ext>
            </a:extLst>
          </p:cNvPr>
          <p:cNvSpPr>
            <a:spLocks noGrp="1"/>
          </p:cNvSpPr>
          <p:nvPr>
            <p:ph type="body" idx="1"/>
          </p:nvPr>
        </p:nvSpPr>
        <p:spPr>
          <a:xfrm>
            <a:off x="545123"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3" name="Content Placeholder 3">
            <a:extLst>
              <a:ext uri="{FF2B5EF4-FFF2-40B4-BE49-F238E27FC236}">
                <a16:creationId xmlns:a16="http://schemas.microsoft.com/office/drawing/2014/main" id="{6D995967-D1A0-65C6-D7EA-B222D7BA34E7}"/>
              </a:ext>
            </a:extLst>
          </p:cNvPr>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Text Placeholder 4">
            <a:extLst>
              <a:ext uri="{FF2B5EF4-FFF2-40B4-BE49-F238E27FC236}">
                <a16:creationId xmlns:a16="http://schemas.microsoft.com/office/drawing/2014/main" id="{D8B90BF6-9CF0-778D-7A8E-F88CD0F75521}"/>
              </a:ext>
            </a:extLst>
          </p:cNvPr>
          <p:cNvSpPr>
            <a:spLocks noGrp="1"/>
          </p:cNvSpPr>
          <p:nvPr>
            <p:ph type="body" sz="quarter" idx="3"/>
          </p:nvPr>
        </p:nvSpPr>
        <p:spPr>
          <a:xfrm>
            <a:off x="6229980"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5" name="Content Placeholder 5">
            <a:extLst>
              <a:ext uri="{FF2B5EF4-FFF2-40B4-BE49-F238E27FC236}">
                <a16:creationId xmlns:a16="http://schemas.microsoft.com/office/drawing/2014/main" id="{CE4DF316-8E5B-7E3F-418B-A1B6A4252A42}"/>
              </a:ext>
            </a:extLst>
          </p:cNvPr>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13198889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545124" y="844061"/>
            <a:ext cx="11101753" cy="1103524"/>
          </a:xfrm>
        </p:spPr>
        <p:txBody>
          <a:bodyPr/>
          <a:lstStyle/>
          <a:p>
            <a:r>
              <a:rPr lang="fi-FI"/>
              <a:t>Muokkaa ots. perustyyl. napsautt.</a:t>
            </a:r>
            <a:endParaRPr lang="en-US" dirty="0"/>
          </a:p>
        </p:txBody>
      </p:sp>
      <p:sp>
        <p:nvSpPr>
          <p:cNvPr id="3" name="Date Placeholder 3">
            <a:extLst>
              <a:ext uri="{FF2B5EF4-FFF2-40B4-BE49-F238E27FC236}">
                <a16:creationId xmlns:a16="http://schemas.microsoft.com/office/drawing/2014/main" id="{06A0D5E3-E095-459C-8805-D9335625700B}"/>
              </a:ext>
            </a:extLst>
          </p:cNvPr>
          <p:cNvSpPr>
            <a:spLocks noGrp="1"/>
          </p:cNvSpPr>
          <p:nvPr>
            <p:ph type="dt" sz="half" idx="10"/>
          </p:nvPr>
        </p:nvSpPr>
        <p:spPr/>
        <p:txBody>
          <a:bodyPr/>
          <a:lstStyle>
            <a:lvl1pPr>
              <a:defRPr/>
            </a:lvl1pPr>
          </a:lstStyle>
          <a:p>
            <a:pPr>
              <a:defRPr/>
            </a:pPr>
            <a:fld id="{4E00E750-680A-46E3-AFEC-711FD955F6E0}" type="datetime1">
              <a:rPr lang="fi-FI"/>
              <a:pPr>
                <a:defRPr/>
              </a:pPr>
              <a:t>10.2.2025</a:t>
            </a:fld>
            <a:endParaRPr lang="en-FI" dirty="0"/>
          </a:p>
        </p:txBody>
      </p:sp>
      <p:sp>
        <p:nvSpPr>
          <p:cNvPr id="4" name="Slide Number Placeholder 5">
            <a:extLst>
              <a:ext uri="{FF2B5EF4-FFF2-40B4-BE49-F238E27FC236}">
                <a16:creationId xmlns:a16="http://schemas.microsoft.com/office/drawing/2014/main" id="{3651DE9F-A41D-412A-A434-BCA50B17A42F}"/>
              </a:ext>
            </a:extLst>
          </p:cNvPr>
          <p:cNvSpPr>
            <a:spLocks noGrp="1"/>
          </p:cNvSpPr>
          <p:nvPr>
            <p:ph type="sldNum" sz="quarter" idx="11"/>
          </p:nvPr>
        </p:nvSpPr>
        <p:spPr/>
        <p:txBody>
          <a:bodyPr/>
          <a:lstStyle>
            <a:lvl1pPr>
              <a:defRPr/>
            </a:lvl1pPr>
          </a:lstStyle>
          <a:p>
            <a:pPr>
              <a:defRPr/>
            </a:pPr>
            <a:fld id="{3AA7F9F8-9552-47BF-BD3E-9F47416AEF94}" type="slidenum">
              <a:rPr lang="en-FI"/>
              <a:pPr>
                <a:defRPr/>
              </a:pPr>
              <a:t>‹#›</a:t>
            </a:fld>
            <a:endParaRPr lang="en-FI" dirty="0"/>
          </a:p>
        </p:txBody>
      </p:sp>
    </p:spTree>
    <p:extLst>
      <p:ext uri="{BB962C8B-B14F-4D97-AF65-F5344CB8AC3E}">
        <p14:creationId xmlns:p14="http://schemas.microsoft.com/office/powerpoint/2010/main" val="8454613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1FE40E-68E9-452D-8B62-CC487844239F}"/>
              </a:ext>
            </a:extLst>
          </p:cNvPr>
          <p:cNvSpPr>
            <a:spLocks noGrp="1"/>
          </p:cNvSpPr>
          <p:nvPr>
            <p:ph type="dt" sz="half" idx="10"/>
          </p:nvPr>
        </p:nvSpPr>
        <p:spPr/>
        <p:txBody>
          <a:bodyPr/>
          <a:lstStyle>
            <a:lvl1pPr>
              <a:defRPr/>
            </a:lvl1pPr>
          </a:lstStyle>
          <a:p>
            <a:pPr>
              <a:defRPr/>
            </a:pPr>
            <a:fld id="{88E8F5B3-268F-4F41-9E57-7813E9AC1915}" type="datetime1">
              <a:rPr lang="fi-FI"/>
              <a:pPr>
                <a:defRPr/>
              </a:pPr>
              <a:t>10.2.2025</a:t>
            </a:fld>
            <a:endParaRPr lang="en-FI" dirty="0"/>
          </a:p>
        </p:txBody>
      </p:sp>
      <p:sp>
        <p:nvSpPr>
          <p:cNvPr id="3" name="Slide Number Placeholder 5">
            <a:extLst>
              <a:ext uri="{FF2B5EF4-FFF2-40B4-BE49-F238E27FC236}">
                <a16:creationId xmlns:a16="http://schemas.microsoft.com/office/drawing/2014/main" id="{35F16818-5CF8-4313-B34D-D47530B7F5C3}"/>
              </a:ext>
            </a:extLst>
          </p:cNvPr>
          <p:cNvSpPr>
            <a:spLocks noGrp="1"/>
          </p:cNvSpPr>
          <p:nvPr>
            <p:ph type="sldNum" sz="quarter" idx="11"/>
          </p:nvPr>
        </p:nvSpPr>
        <p:spPr/>
        <p:txBody>
          <a:bodyPr/>
          <a:lstStyle>
            <a:lvl1pPr>
              <a:defRPr/>
            </a:lvl1pPr>
          </a:lstStyle>
          <a:p>
            <a:pPr>
              <a:defRPr/>
            </a:pPr>
            <a:fld id="{813DC092-64FD-425A-BFAF-344846BB863F}" type="slidenum">
              <a:rPr lang="en-FI"/>
              <a:pPr>
                <a:defRPr/>
              </a:pPr>
              <a:t>‹#›</a:t>
            </a:fld>
            <a:endParaRPr lang="en-FI" dirty="0"/>
          </a:p>
        </p:txBody>
      </p:sp>
    </p:spTree>
    <p:extLst>
      <p:ext uri="{BB962C8B-B14F-4D97-AF65-F5344CB8AC3E}">
        <p14:creationId xmlns:p14="http://schemas.microsoft.com/office/powerpoint/2010/main" val="203507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545124" y="844061"/>
            <a:ext cx="11101753" cy="1103524"/>
          </a:xfrm>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7B685A53-5E9F-A941-A5B7-EEE903F1244B}" type="datetime1">
              <a:rPr lang="fi-FI" smtClean="0"/>
              <a:t>10.2.2025</a:t>
            </a:fld>
            <a:endParaRPr lang="en-FI"/>
          </a:p>
        </p:txBody>
      </p:sp>
      <p:sp>
        <p:nvSpPr>
          <p:cNvPr id="5" name="Slide Number Placeholder 4"/>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32085468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5" y="844057"/>
            <a:ext cx="4218111" cy="1213343"/>
          </a:xfrm>
        </p:spPr>
        <p:txBody>
          <a:bodyPr/>
          <a:lstStyle>
            <a:lvl1pP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553915" y="2057399"/>
            <a:ext cx="4218111" cy="425547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3" name="Content Placeholder 2"/>
          <p:cNvSpPr>
            <a:spLocks noGrp="1"/>
          </p:cNvSpPr>
          <p:nvPr>
            <p:ph idx="1"/>
          </p:nvPr>
        </p:nvSpPr>
        <p:spPr>
          <a:xfrm>
            <a:off x="5183188" y="844057"/>
            <a:ext cx="6454897" cy="54688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a:extLst>
              <a:ext uri="{FF2B5EF4-FFF2-40B4-BE49-F238E27FC236}">
                <a16:creationId xmlns:a16="http://schemas.microsoft.com/office/drawing/2014/main" id="{263CFB2E-B286-479E-BEE2-415297B72822}"/>
              </a:ext>
            </a:extLst>
          </p:cNvPr>
          <p:cNvSpPr>
            <a:spLocks noGrp="1"/>
          </p:cNvSpPr>
          <p:nvPr>
            <p:ph type="dt" sz="half" idx="10"/>
          </p:nvPr>
        </p:nvSpPr>
        <p:spPr/>
        <p:txBody>
          <a:bodyPr/>
          <a:lstStyle>
            <a:lvl1pPr>
              <a:defRPr/>
            </a:lvl1pPr>
          </a:lstStyle>
          <a:p>
            <a:pPr>
              <a:defRPr/>
            </a:pPr>
            <a:fld id="{B37B4226-6224-4CAE-ADA2-1F4FFE4929F3}" type="datetime1">
              <a:rPr lang="fi-FI"/>
              <a:pPr>
                <a:defRPr/>
              </a:pPr>
              <a:t>10.2.2025</a:t>
            </a:fld>
            <a:endParaRPr lang="en-FI" dirty="0"/>
          </a:p>
        </p:txBody>
      </p:sp>
      <p:sp>
        <p:nvSpPr>
          <p:cNvPr id="6" name="Slide Number Placeholder 5">
            <a:extLst>
              <a:ext uri="{FF2B5EF4-FFF2-40B4-BE49-F238E27FC236}">
                <a16:creationId xmlns:a16="http://schemas.microsoft.com/office/drawing/2014/main" id="{2B44477C-8669-408C-A008-A67E2D989990}"/>
              </a:ext>
            </a:extLst>
          </p:cNvPr>
          <p:cNvSpPr>
            <a:spLocks noGrp="1"/>
          </p:cNvSpPr>
          <p:nvPr>
            <p:ph type="sldNum" sz="quarter" idx="11"/>
          </p:nvPr>
        </p:nvSpPr>
        <p:spPr/>
        <p:txBody>
          <a:bodyPr/>
          <a:lstStyle>
            <a:lvl1pPr>
              <a:defRPr/>
            </a:lvl1pPr>
          </a:lstStyle>
          <a:p>
            <a:pPr>
              <a:defRPr/>
            </a:pPr>
            <a:fld id="{2D4D5031-A456-4645-8F02-BEC4C77D4C37}" type="slidenum">
              <a:rPr lang="en-FI"/>
              <a:pPr>
                <a:defRPr/>
              </a:pPr>
              <a:t>‹#›</a:t>
            </a:fld>
            <a:endParaRPr lang="en-FI" dirty="0"/>
          </a:p>
        </p:txBody>
      </p:sp>
    </p:spTree>
    <p:extLst>
      <p:ext uri="{BB962C8B-B14F-4D97-AF65-F5344CB8AC3E}">
        <p14:creationId xmlns:p14="http://schemas.microsoft.com/office/powerpoint/2010/main" val="20068421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419975" y="842134"/>
            <a:ext cx="4218111" cy="1213343"/>
          </a:xfrm>
        </p:spPr>
        <p:txBody>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53916" y="842134"/>
            <a:ext cx="6454897" cy="546882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fi-FI" noProof="0"/>
              <a:t>Lisää kuva napsauttamalla kuvaketta</a:t>
            </a:r>
            <a:endParaRPr lang="en-US" noProof="0" dirty="0"/>
          </a:p>
        </p:txBody>
      </p:sp>
      <p:sp>
        <p:nvSpPr>
          <p:cNvPr id="4" name="Text Placeholder 3"/>
          <p:cNvSpPr>
            <a:spLocks noGrp="1"/>
          </p:cNvSpPr>
          <p:nvPr>
            <p:ph type="body" sz="half" idx="2"/>
          </p:nvPr>
        </p:nvSpPr>
        <p:spPr>
          <a:xfrm>
            <a:off x="7419975" y="2055476"/>
            <a:ext cx="4218111" cy="42554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052A9548-85B8-4481-BAAA-C161481C1F69}"/>
              </a:ext>
            </a:extLst>
          </p:cNvPr>
          <p:cNvSpPr>
            <a:spLocks noGrp="1"/>
          </p:cNvSpPr>
          <p:nvPr>
            <p:ph type="dt" sz="half" idx="10"/>
          </p:nvPr>
        </p:nvSpPr>
        <p:spPr/>
        <p:txBody>
          <a:bodyPr/>
          <a:lstStyle>
            <a:lvl1pPr>
              <a:defRPr/>
            </a:lvl1pPr>
          </a:lstStyle>
          <a:p>
            <a:pPr>
              <a:defRPr/>
            </a:pPr>
            <a:fld id="{F0D63114-3384-44EF-9079-8E5DE152758C}" type="datetime1">
              <a:rPr lang="fi-FI"/>
              <a:pPr>
                <a:defRPr/>
              </a:pPr>
              <a:t>10.2.2025</a:t>
            </a:fld>
            <a:endParaRPr lang="en-FI" dirty="0"/>
          </a:p>
        </p:txBody>
      </p:sp>
      <p:sp>
        <p:nvSpPr>
          <p:cNvPr id="6" name="Slide Number Placeholder 5">
            <a:extLst>
              <a:ext uri="{FF2B5EF4-FFF2-40B4-BE49-F238E27FC236}">
                <a16:creationId xmlns:a16="http://schemas.microsoft.com/office/drawing/2014/main" id="{66D6F8DE-3E6C-4BEA-B1F7-F047BBE907BB}"/>
              </a:ext>
            </a:extLst>
          </p:cNvPr>
          <p:cNvSpPr>
            <a:spLocks noGrp="1"/>
          </p:cNvSpPr>
          <p:nvPr>
            <p:ph type="sldNum" sz="quarter" idx="11"/>
          </p:nvPr>
        </p:nvSpPr>
        <p:spPr/>
        <p:txBody>
          <a:bodyPr/>
          <a:lstStyle>
            <a:lvl1pPr>
              <a:defRPr/>
            </a:lvl1pPr>
          </a:lstStyle>
          <a:p>
            <a:pPr>
              <a:defRPr/>
            </a:pPr>
            <a:fld id="{CE0D0AA9-869D-4514-833E-5887A8E989B2}" type="slidenum">
              <a:rPr lang="en-FI"/>
              <a:pPr>
                <a:defRPr/>
              </a:pPr>
              <a:t>‹#›</a:t>
            </a:fld>
            <a:endParaRPr lang="en-FI" dirty="0"/>
          </a:p>
        </p:txBody>
      </p:sp>
    </p:spTree>
    <p:extLst>
      <p:ext uri="{BB962C8B-B14F-4D97-AF65-F5344CB8AC3E}">
        <p14:creationId xmlns:p14="http://schemas.microsoft.com/office/powerpoint/2010/main" val="42451363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petusdia">
    <p:bg>
      <p:bgPr>
        <a:solidFill>
          <a:schemeClr val="bg2"/>
        </a:solidFill>
        <a:effectLst/>
      </p:bgPr>
    </p:bg>
    <p:spTree>
      <p:nvGrpSpPr>
        <p:cNvPr id="1" name=""/>
        <p:cNvGrpSpPr/>
        <p:nvPr/>
      </p:nvGrpSpPr>
      <p:grpSpPr>
        <a:xfrm>
          <a:off x="0" y="0"/>
          <a:ext cx="0" cy="0"/>
          <a:chOff x="0" y="0"/>
          <a:chExt cx="0" cy="0"/>
        </a:xfrm>
      </p:grpSpPr>
      <p:pic>
        <p:nvPicPr>
          <p:cNvPr id="6" name="Picture 8" descr="Kuopion kaupungin logo, jossa sana Kuopio kirjoitettu mustilla kirjaimilla.">
            <a:extLst>
              <a:ext uri="{FF2B5EF4-FFF2-40B4-BE49-F238E27FC236}">
                <a16:creationId xmlns:a16="http://schemas.microsoft.com/office/drawing/2014/main" id="{C9147DC9-BBAA-4A99-8E62-F047B8988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1" y="723901"/>
            <a:ext cx="17018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3913" y="2986929"/>
            <a:ext cx="5405236" cy="1103524"/>
          </a:xfrm>
        </p:spPr>
        <p:txBody>
          <a:bodyPr anchor="b"/>
          <a:lstStyle/>
          <a:p>
            <a:r>
              <a:rPr lang="fi-FI"/>
              <a:t>Muokkaa ots. perustyyl. napsautt.</a:t>
            </a:r>
            <a:endParaRPr lang="en-FI" dirty="0"/>
          </a:p>
        </p:txBody>
      </p:sp>
      <p:sp>
        <p:nvSpPr>
          <p:cNvPr id="11" name="Text Placeholder 10"/>
          <p:cNvSpPr>
            <a:spLocks noGrp="1"/>
          </p:cNvSpPr>
          <p:nvPr>
            <p:ph type="body" sz="quarter" idx="17"/>
          </p:nvPr>
        </p:nvSpPr>
        <p:spPr>
          <a:xfrm>
            <a:off x="553915" y="4212772"/>
            <a:ext cx="5405236" cy="1267469"/>
          </a:xfrm>
        </p:spPr>
        <p:txBody>
          <a:bodyPr>
            <a:normAutofit/>
          </a:bodyPr>
          <a:lstStyle>
            <a:lvl1pPr marL="0" indent="0">
              <a:buNone/>
              <a:defRPr sz="2133"/>
            </a:lvl1pPr>
            <a:lvl2pPr marL="457189" indent="0">
              <a:buNone/>
              <a:defRPr/>
            </a:lvl2pPr>
          </a:lstStyle>
          <a:p>
            <a:pPr lvl="0"/>
            <a:r>
              <a:rPr lang="fi-FI"/>
              <a:t>Muokkaa tekstin perustyylejä napsauttamalla</a:t>
            </a:r>
          </a:p>
        </p:txBody>
      </p:sp>
      <p:sp>
        <p:nvSpPr>
          <p:cNvPr id="13" name="Text Placeholder 12"/>
          <p:cNvSpPr>
            <a:spLocks noGrp="1"/>
          </p:cNvSpPr>
          <p:nvPr>
            <p:ph type="body" sz="quarter" idx="18"/>
          </p:nvPr>
        </p:nvSpPr>
        <p:spPr>
          <a:xfrm>
            <a:off x="553914" y="5602562"/>
            <a:ext cx="5405236" cy="831300"/>
          </a:xfrm>
        </p:spPr>
        <p:txBody>
          <a:bodyPr anchor="b">
            <a:normAutofit/>
          </a:bodyPr>
          <a:lstStyle>
            <a:lvl1pPr marL="0" indent="0">
              <a:spcBef>
                <a:spcPts val="0"/>
              </a:spcBef>
              <a:buNone/>
              <a:defRPr sz="1467"/>
            </a:lvl1pPr>
          </a:lstStyle>
          <a:p>
            <a:pPr lvl="0"/>
            <a:r>
              <a:rPr lang="fi-FI"/>
              <a:t>Muokkaa tekstin perustyylejä napsauttamalla</a:t>
            </a:r>
          </a:p>
          <a:p>
            <a:pPr lvl="1"/>
            <a:r>
              <a:rPr lang="fi-FI"/>
              <a:t>toinen taso</a:t>
            </a:r>
          </a:p>
        </p:txBody>
      </p:sp>
      <p:pic>
        <p:nvPicPr>
          <p:cNvPr id="7" name="Picture 6">
            <a:extLst>
              <a:ext uri="{FF2B5EF4-FFF2-40B4-BE49-F238E27FC236}">
                <a16:creationId xmlns:a16="http://schemas.microsoft.com/office/drawing/2014/main" id="{D32EF2BB-D71D-EE89-0DA6-B655E524C8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13599085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14399" y="2371347"/>
            <a:ext cx="10363200" cy="1362075"/>
          </a:xfrm>
        </p:spPr>
        <p:txBody>
          <a:bodyPr anchor="b"/>
          <a:lstStyle>
            <a:lvl1pPr algn="ctr">
              <a:defRPr sz="3000" b="0" cap="none">
                <a:solidFill>
                  <a:srgbClr val="F01E00"/>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686894" y="3881372"/>
            <a:ext cx="8818215" cy="1500187"/>
          </a:xfrm>
        </p:spPr>
        <p:txBody>
          <a:bodyPr anchor="t"/>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2516495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891" indent="-342891">
              <a:spcBef>
                <a:spcPts val="624"/>
              </a:spcBef>
              <a:buSzPct val="100000"/>
              <a:buFont typeface="Arial" panose="020B0604020202020204" pitchFamily="34" charset="0"/>
              <a:buChar char="•"/>
              <a:defRPr sz="2400"/>
            </a:lvl1pPr>
            <a:lvl2pPr marL="742932" indent="-285744">
              <a:spcBef>
                <a:spcPts val="624"/>
              </a:spcBef>
              <a:buSzPct val="100000"/>
              <a:buFont typeface="Arial" panose="020B0604020202020204" pitchFamily="34" charset="0"/>
              <a:buChar char="–"/>
              <a:defRPr sz="2000"/>
            </a:lvl2pPr>
            <a:lvl3pPr marL="1142971" indent="-228594">
              <a:spcBef>
                <a:spcPts val="624"/>
              </a:spcBef>
              <a:buSzPct val="100000"/>
              <a:buFont typeface="Arial" panose="020B0604020202020204" pitchFamily="34" charset="0"/>
              <a:buChar char="•"/>
              <a:defRPr sz="2000"/>
            </a:lvl3pPr>
            <a:lvl4pPr marL="1600160" indent="-228594">
              <a:spcBef>
                <a:spcPts val="624"/>
              </a:spcBef>
              <a:buSzPct val="100000"/>
              <a:buFont typeface="Verdana" panose="020B0604030504040204" pitchFamily="34" charset="0"/>
              <a:buChar char="–"/>
              <a:defRPr sz="2000"/>
            </a:lvl4pPr>
            <a:lvl5pPr marL="2057349" indent="-228594">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1"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10.2.2025</a:t>
            </a:fld>
            <a:endParaRPr lang="fi-FI" dirty="0"/>
          </a:p>
        </p:txBody>
      </p:sp>
      <p:sp>
        <p:nvSpPr>
          <p:cNvPr id="8" name="Alatunnisteen paikkamerkki 4"/>
          <p:cNvSpPr>
            <a:spLocks noGrp="1"/>
          </p:cNvSpPr>
          <p:nvPr>
            <p:ph type="ftr" sz="quarter" idx="3"/>
          </p:nvPr>
        </p:nvSpPr>
        <p:spPr>
          <a:xfrm>
            <a:off x="3813410" y="6352140"/>
            <a:ext cx="4670191"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800"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3223329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Otsikkodia 1">
    <p:bg>
      <p:bgPr>
        <a:solidFill>
          <a:srgbClr val="250E62"/>
        </a:solidFill>
        <a:effectLst/>
      </p:bgPr>
    </p:bg>
    <p:spTree>
      <p:nvGrpSpPr>
        <p:cNvPr id="1" name=""/>
        <p:cNvGrpSpPr/>
        <p:nvPr/>
      </p:nvGrpSpPr>
      <p:grpSpPr>
        <a:xfrm>
          <a:off x="0" y="0"/>
          <a:ext cx="0" cy="0"/>
          <a:chOff x="0" y="0"/>
          <a:chExt cx="0" cy="0"/>
        </a:xfrm>
      </p:grpSpPr>
      <p:pic>
        <p:nvPicPr>
          <p:cNvPr id="5" name="Picture 8" descr="Kuopion kaupungin logo, jossa sana Kuopio kirjoitettu valkoisilla kirjaimilla.">
            <a:extLst>
              <a:ext uri="{FF2B5EF4-FFF2-40B4-BE49-F238E27FC236}">
                <a16:creationId xmlns:a16="http://schemas.microsoft.com/office/drawing/2014/main" id="{22AC848F-83E1-4EB9-A806-75981CC21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4" name="Picture Placeholder 6">
            <a:extLst>
              <a:ext uri="{FF2B5EF4-FFF2-40B4-BE49-F238E27FC236}">
                <a16:creationId xmlns:a16="http://schemas.microsoft.com/office/drawing/2014/main" id="{74730160-3F9A-8967-35E0-5ED1A36E2B53}"/>
              </a:ext>
              <a:ext uri="{C183D7F6-B498-43B3-948B-1728B52AA6E4}">
                <adec:decorative xmlns:adec="http://schemas.microsoft.com/office/drawing/2017/decorative" val="0"/>
              </a:ext>
            </a:extLst>
          </p:cNvPr>
          <p:cNvSpPr>
            <a:spLocks noGrp="1"/>
          </p:cNvSpPr>
          <p:nvPr>
            <p:ph type="pic" sz="quarter" idx="11"/>
          </p:nvPr>
        </p:nvSpPr>
        <p:spPr>
          <a:xfrm>
            <a:off x="5359941" y="1"/>
            <a:ext cx="6856641" cy="6866753"/>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0 h 6876700"/>
              <a:gd name="connsiteX13" fmla="*/ 1 w 6847900"/>
              <a:gd name="connsiteY13" fmla="*/ 6876700 h 6876700"/>
              <a:gd name="connsiteX14" fmla="*/ 0 w 6847900"/>
              <a:gd name="connsiteY14"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6876700 h 6876700"/>
              <a:gd name="connsiteX13" fmla="*/ 0 w 6847900"/>
              <a:gd name="connsiteY13" fmla="*/ 6876700 h 6876700"/>
              <a:gd name="connsiteX0" fmla="*/ 2970804 w 6847900"/>
              <a:gd name="connsiteY0" fmla="*/ 0 h 6857999"/>
              <a:gd name="connsiteX1" fmla="*/ 3401652 w 6847900"/>
              <a:gd name="connsiteY1" fmla="*/ 0 h 6857999"/>
              <a:gd name="connsiteX2" fmla="*/ 3560351 w 6847900"/>
              <a:gd name="connsiteY2" fmla="*/ 36449 h 6857999"/>
              <a:gd name="connsiteX3" fmla="*/ 6842399 w 6847900"/>
              <a:gd name="connsiteY3" fmla="*/ 3934039 h 6857999"/>
              <a:gd name="connsiteX4" fmla="*/ 3280742 w 6847900"/>
              <a:gd name="connsiteY4" fmla="*/ 5548737 h 6857999"/>
              <a:gd name="connsiteX5" fmla="*/ 3366617 w 6847900"/>
              <a:gd name="connsiteY5" fmla="*/ 6829227 h 6857999"/>
              <a:gd name="connsiteX6" fmla="*/ 1800359 w 6847900"/>
              <a:gd name="connsiteY6" fmla="*/ 5977176 h 6857999"/>
              <a:gd name="connsiteX7" fmla="*/ 85925 w 6847900"/>
              <a:gd name="connsiteY7" fmla="*/ 2734164 h 6857999"/>
              <a:gd name="connsiteX8" fmla="*/ 3312643 w 6847900"/>
              <a:gd name="connsiteY8" fmla="*/ 2936208 h 6857999"/>
              <a:gd name="connsiteX9" fmla="*/ 2844879 w 6847900"/>
              <a:gd name="connsiteY9" fmla="*/ 23075 h 6857999"/>
              <a:gd name="connsiteX10" fmla="*/ 2970804 w 6847900"/>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900" h="6857999">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lnTo>
                  <a:pt x="2970804" y="0"/>
                </a:lnTo>
                <a:close/>
              </a:path>
            </a:pathLst>
          </a:custGeom>
          <a:solidFill>
            <a:schemeClr val="accent3"/>
          </a:solidFill>
        </p:spPr>
        <p:txBody>
          <a:bodyPr wrap="square">
            <a:noAutofit/>
          </a:bodyPr>
          <a:lstStyle/>
          <a:p>
            <a:r>
              <a:rPr lang="fi-FI"/>
              <a:t>Lisää kuva napsauttamalla kuvaketta</a:t>
            </a:r>
            <a:endParaRPr lang="en-FI" dirty="0"/>
          </a:p>
        </p:txBody>
      </p:sp>
    </p:spTree>
    <p:extLst>
      <p:ext uri="{BB962C8B-B14F-4D97-AF65-F5344CB8AC3E}">
        <p14:creationId xmlns:p14="http://schemas.microsoft.com/office/powerpoint/2010/main" val="22701088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Otsikko ja sisältö 1">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58B19DB3-4B7C-41BA-AE3B-EBE093D94951}"/>
              </a:ext>
            </a:extLst>
          </p:cNvPr>
          <p:cNvSpPr>
            <a:spLocks noGrp="1"/>
          </p:cNvSpPr>
          <p:nvPr>
            <p:ph type="dt" sz="half" idx="10"/>
          </p:nvPr>
        </p:nvSpPr>
        <p:spPr/>
        <p:txBody>
          <a:bodyPr/>
          <a:lstStyle>
            <a:lvl1pPr>
              <a:defRPr/>
            </a:lvl1pPr>
          </a:lstStyle>
          <a:p>
            <a:pPr>
              <a:defRPr/>
            </a:pPr>
            <a:fld id="{BAE6F401-8C23-4AD3-94D9-ECD1B46D1969}" type="datetime1">
              <a:rPr lang="fi-FI"/>
              <a:pPr>
                <a:defRPr/>
              </a:pPr>
              <a:t>10.2.2025</a:t>
            </a:fld>
            <a:endParaRPr lang="en-FI"/>
          </a:p>
        </p:txBody>
      </p:sp>
      <p:sp>
        <p:nvSpPr>
          <p:cNvPr id="9" name="Slide Number Placeholder 5">
            <a:extLst>
              <a:ext uri="{FF2B5EF4-FFF2-40B4-BE49-F238E27FC236}">
                <a16:creationId xmlns:a16="http://schemas.microsoft.com/office/drawing/2014/main" id="{2FF2BEA8-23B5-4DD2-A9DB-98C4332E5AA2}"/>
              </a:ext>
            </a:extLst>
          </p:cNvPr>
          <p:cNvSpPr>
            <a:spLocks noGrp="1"/>
          </p:cNvSpPr>
          <p:nvPr>
            <p:ph type="sldNum" sz="quarter" idx="11"/>
          </p:nvPr>
        </p:nvSpPr>
        <p:spPr/>
        <p:txBody>
          <a:bodyPr/>
          <a:lstStyle>
            <a:lvl1pPr>
              <a:defRPr/>
            </a:lvl1pPr>
          </a:lstStyle>
          <a:p>
            <a:pPr>
              <a:defRPr/>
            </a:pPr>
            <a:fld id="{81CEFACB-7DA3-4681-A2B7-96892D925249}" type="slidenum">
              <a:rPr lang="en-FI"/>
              <a:pPr>
                <a:defRPr/>
              </a:pPr>
              <a:t>‹#›</a:t>
            </a:fld>
            <a:endParaRPr lang="en-FI"/>
          </a:p>
        </p:txBody>
      </p:sp>
      <p:cxnSp>
        <p:nvCxnSpPr>
          <p:cNvPr id="5" name="Straight Connector 7">
            <a:extLst>
              <a:ext uri="{FF2B5EF4-FFF2-40B4-BE49-F238E27FC236}">
                <a16:creationId xmlns:a16="http://schemas.microsoft.com/office/drawing/2014/main" id="{627C7211-012D-4ED4-87B6-E2B0E265D3D2}"/>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6">
            <a:extLst>
              <a:ext uri="{FF2B5EF4-FFF2-40B4-BE49-F238E27FC236}">
                <a16:creationId xmlns:a16="http://schemas.microsoft.com/office/drawing/2014/main" id="{F7F611E0-53BB-499D-A0D3-4716540336A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479"/>
          <a:stretch>
            <a:fillRect/>
          </a:stretch>
        </p:blipFill>
        <p:spPr bwMode="auto">
          <a:xfrm>
            <a:off x="7279218" y="-10584"/>
            <a:ext cx="4912783"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0234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Otsikkodia 2">
    <p:bg>
      <p:bgPr>
        <a:solidFill>
          <a:srgbClr val="5A71DF"/>
        </a:solidFill>
        <a:effectLst/>
      </p:bgPr>
    </p:bg>
    <p:spTree>
      <p:nvGrpSpPr>
        <p:cNvPr id="1" name=""/>
        <p:cNvGrpSpPr/>
        <p:nvPr/>
      </p:nvGrpSpPr>
      <p:grpSpPr>
        <a:xfrm>
          <a:off x="0" y="0"/>
          <a:ext cx="0" cy="0"/>
          <a:chOff x="0" y="0"/>
          <a:chExt cx="0" cy="0"/>
        </a:xfrm>
      </p:grpSpPr>
      <p:pic>
        <p:nvPicPr>
          <p:cNvPr id="5" name="Picture 8" descr="Kuopion kaupungin logo, jossa sana Kuopio kirjoitettu valkoisilla kirjaimilla.">
            <a:extLst>
              <a:ext uri="{FF2B5EF4-FFF2-40B4-BE49-F238E27FC236}">
                <a16:creationId xmlns:a16="http://schemas.microsoft.com/office/drawing/2014/main" id="{B353599C-B435-4A7D-8E5A-290F75391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a:xfrm>
            <a:off x="5323789" y="2"/>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Tree>
    <p:extLst>
      <p:ext uri="{BB962C8B-B14F-4D97-AF65-F5344CB8AC3E}">
        <p14:creationId xmlns:p14="http://schemas.microsoft.com/office/powerpoint/2010/main" val="16076326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Otsikkodia 3">
    <p:bg>
      <p:bgPr>
        <a:solidFill>
          <a:srgbClr val="275D38"/>
        </a:solidFill>
        <a:effectLst/>
      </p:bgPr>
    </p:bg>
    <p:spTree>
      <p:nvGrpSpPr>
        <p:cNvPr id="1" name=""/>
        <p:cNvGrpSpPr/>
        <p:nvPr/>
      </p:nvGrpSpPr>
      <p:grpSpPr>
        <a:xfrm>
          <a:off x="0" y="0"/>
          <a:ext cx="0" cy="0"/>
          <a:chOff x="0" y="0"/>
          <a:chExt cx="0" cy="0"/>
        </a:xfrm>
      </p:grpSpPr>
      <p:pic>
        <p:nvPicPr>
          <p:cNvPr id="5" name="Picture 9" descr="Kuopion kaupungin logo, jossa sana Kuopio kirjoitettu valkoisilla kirjaimilla.">
            <a:extLst>
              <a:ext uri="{FF2B5EF4-FFF2-40B4-BE49-F238E27FC236}">
                <a16:creationId xmlns:a16="http://schemas.microsoft.com/office/drawing/2014/main" id="{D00E06DD-EC62-49E5-B635-19434DB04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bwMode="auto">
          <a:xfrm>
            <a:off x="5343138" y="0"/>
            <a:ext cx="6838556"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4 w 6848864"/>
              <a:gd name="connsiteY4" fmla="*/ 3429020 h 6858000"/>
              <a:gd name="connsiteX5" fmla="*/ 6848863 w 6848864"/>
              <a:gd name="connsiteY5" fmla="*/ 0 h 6858000"/>
              <a:gd name="connsiteX6" fmla="*/ 6848864 w 6848864"/>
              <a:gd name="connsiteY6" fmla="*/ 0 h 6858000"/>
              <a:gd name="connsiteX7" fmla="*/ 6848864 w 6848864"/>
              <a:gd name="connsiteY7" fmla="*/ 3428980 h 6858000"/>
              <a:gd name="connsiteX8" fmla="*/ 6848863 w 6848864"/>
              <a:gd name="connsiteY8" fmla="*/ 3428960 h 6858000"/>
              <a:gd name="connsiteX9" fmla="*/ 6848863 w 6848864"/>
              <a:gd name="connsiteY9" fmla="*/ 0 h 6858000"/>
              <a:gd name="connsiteX10" fmla="*/ 1996588 w 6848864"/>
              <a:gd name="connsiteY10" fmla="*/ 0 h 6858000"/>
              <a:gd name="connsiteX11" fmla="*/ 3952612 w 6848864"/>
              <a:gd name="connsiteY11" fmla="*/ 1594205 h 6858000"/>
              <a:gd name="connsiteX12" fmla="*/ 3960306 w 6848864"/>
              <a:gd name="connsiteY12" fmla="*/ 1644622 h 6858000"/>
              <a:gd name="connsiteX13" fmla="*/ 4075116 w 6848864"/>
              <a:gd name="connsiteY13" fmla="*/ 1589315 h 6858000"/>
              <a:gd name="connsiteX14" fmla="*/ 4852278 w 6848864"/>
              <a:gd name="connsiteY14" fmla="*/ 1432413 h 6858000"/>
              <a:gd name="connsiteX15" fmla="*/ 6838557 w 6848864"/>
              <a:gd name="connsiteY15" fmla="*/ 3224861 h 6858000"/>
              <a:gd name="connsiteX16" fmla="*/ 6848863 w 6848864"/>
              <a:gd name="connsiteY16" fmla="*/ 3428960 h 6858000"/>
              <a:gd name="connsiteX17" fmla="*/ 6848863 w 6848864"/>
              <a:gd name="connsiteY17" fmla="*/ 3429040 h 6858000"/>
              <a:gd name="connsiteX18" fmla="*/ 6838557 w 6848864"/>
              <a:gd name="connsiteY18" fmla="*/ 3633140 h 6858000"/>
              <a:gd name="connsiteX19" fmla="*/ 4852278 w 6848864"/>
              <a:gd name="connsiteY19" fmla="*/ 5425587 h 6858000"/>
              <a:gd name="connsiteX20" fmla="*/ 4008570 w 6848864"/>
              <a:gd name="connsiteY20" fmla="*/ 5239088 h 6858000"/>
              <a:gd name="connsiteX21" fmla="*/ 3960218 w 6848864"/>
              <a:gd name="connsiteY21" fmla="*/ 5213955 h 6858000"/>
              <a:gd name="connsiteX22" fmla="*/ 3952612 w 6848864"/>
              <a:gd name="connsiteY22" fmla="*/ 5263795 h 6858000"/>
              <a:gd name="connsiteX23" fmla="*/ 1996588 w 6848864"/>
              <a:gd name="connsiteY23" fmla="*/ 6858000 h 6858000"/>
              <a:gd name="connsiteX24" fmla="*/ 1 w 6848864"/>
              <a:gd name="connsiteY24" fmla="*/ 4861413 h 6858000"/>
              <a:gd name="connsiteX25" fmla="*/ 584788 w 6848864"/>
              <a:gd name="connsiteY25" fmla="*/ 3449613 h 6858000"/>
              <a:gd name="connsiteX26" fmla="*/ 607468 w 6848864"/>
              <a:gd name="connsiteY26" fmla="*/ 3429000 h 6858000"/>
              <a:gd name="connsiteX27" fmla="*/ 584788 w 6848864"/>
              <a:gd name="connsiteY27" fmla="*/ 3408388 h 6858000"/>
              <a:gd name="connsiteX28" fmla="*/ 1 w 6848864"/>
              <a:gd name="connsiteY28" fmla="*/ 1996587 h 6858000"/>
              <a:gd name="connsiteX29" fmla="*/ 1996588 w 6848864"/>
              <a:gd name="connsiteY29" fmla="*/ 0 h 6858000"/>
              <a:gd name="connsiteX30" fmla="*/ 0 w 6848864"/>
              <a:gd name="connsiteY30" fmla="*/ 6858000 h 6858000"/>
              <a:gd name="connsiteX31" fmla="*/ 1 w 6848864"/>
              <a:gd name="connsiteY31" fmla="*/ 0 h 6858000"/>
              <a:gd name="connsiteX32" fmla="*/ 1 w 6848864"/>
              <a:gd name="connsiteY32" fmla="*/ 1996587 h 6858000"/>
              <a:gd name="connsiteX33" fmla="*/ 1 w 6848864"/>
              <a:gd name="connsiteY33" fmla="*/ 4861413 h 6858000"/>
              <a:gd name="connsiteX34" fmla="*/ 1 w 6848864"/>
              <a:gd name="connsiteY34" fmla="*/ 6858000 h 6858000"/>
              <a:gd name="connsiteX35" fmla="*/ 0 w 6848864"/>
              <a:gd name="connsiteY35"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0 h 6858000"/>
              <a:gd name="connsiteX32" fmla="*/ 0 w 6848863"/>
              <a:gd name="connsiteY32" fmla="*/ 1996587 h 6858000"/>
              <a:gd name="connsiteX33" fmla="*/ 0 w 6848863"/>
              <a:gd name="connsiteY33" fmla="*/ 4861413 h 6858000"/>
              <a:gd name="connsiteX34" fmla="*/ 0 w 6848863"/>
              <a:gd name="connsiteY34"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1996587 h 6858000"/>
              <a:gd name="connsiteX32" fmla="*/ 0 w 6848863"/>
              <a:gd name="connsiteY32" fmla="*/ 4861413 h 6858000"/>
              <a:gd name="connsiteX33" fmla="*/ 0 w 6848863"/>
              <a:gd name="connsiteY33"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4861413 h 6858000"/>
              <a:gd name="connsiteX31" fmla="*/ 0 w 6848863"/>
              <a:gd name="connsiteY31" fmla="*/ 1996587 h 6858000"/>
              <a:gd name="connsiteX32" fmla="*/ 0 w 6848863"/>
              <a:gd name="connsiteY32" fmla="*/ 4861413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38556 w 6848863"/>
              <a:gd name="connsiteY17" fmla="*/ 3633140 h 6858000"/>
              <a:gd name="connsiteX18" fmla="*/ 4852277 w 6848863"/>
              <a:gd name="connsiteY18" fmla="*/ 5425587 h 6858000"/>
              <a:gd name="connsiteX19" fmla="*/ 4008569 w 6848863"/>
              <a:gd name="connsiteY19" fmla="*/ 5239088 h 6858000"/>
              <a:gd name="connsiteX20" fmla="*/ 3960217 w 6848863"/>
              <a:gd name="connsiteY20" fmla="*/ 5213955 h 6858000"/>
              <a:gd name="connsiteX21" fmla="*/ 3952611 w 6848863"/>
              <a:gd name="connsiteY21" fmla="*/ 5263795 h 6858000"/>
              <a:gd name="connsiteX22" fmla="*/ 1996587 w 6848863"/>
              <a:gd name="connsiteY22" fmla="*/ 6858000 h 6858000"/>
              <a:gd name="connsiteX23" fmla="*/ 0 w 6848863"/>
              <a:gd name="connsiteY23" fmla="*/ 4861413 h 6858000"/>
              <a:gd name="connsiteX24" fmla="*/ 584787 w 6848863"/>
              <a:gd name="connsiteY24" fmla="*/ 3449613 h 6858000"/>
              <a:gd name="connsiteX25" fmla="*/ 607467 w 6848863"/>
              <a:gd name="connsiteY25" fmla="*/ 3429000 h 6858000"/>
              <a:gd name="connsiteX26" fmla="*/ 584787 w 6848863"/>
              <a:gd name="connsiteY26" fmla="*/ 3408388 h 6858000"/>
              <a:gd name="connsiteX27" fmla="*/ 0 w 6848863"/>
              <a:gd name="connsiteY27" fmla="*/ 1996587 h 6858000"/>
              <a:gd name="connsiteX28" fmla="*/ 1996587 w 6848863"/>
              <a:gd name="connsiteY28"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38556 w 6848863"/>
              <a:gd name="connsiteY16" fmla="*/ 3633140 h 6858000"/>
              <a:gd name="connsiteX17" fmla="*/ 4852277 w 6848863"/>
              <a:gd name="connsiteY17" fmla="*/ 5425587 h 6858000"/>
              <a:gd name="connsiteX18" fmla="*/ 4008569 w 6848863"/>
              <a:gd name="connsiteY18" fmla="*/ 5239088 h 6858000"/>
              <a:gd name="connsiteX19" fmla="*/ 3960217 w 6848863"/>
              <a:gd name="connsiteY19" fmla="*/ 5213955 h 6858000"/>
              <a:gd name="connsiteX20" fmla="*/ 3952611 w 6848863"/>
              <a:gd name="connsiteY20" fmla="*/ 5263795 h 6858000"/>
              <a:gd name="connsiteX21" fmla="*/ 1996587 w 6848863"/>
              <a:gd name="connsiteY21" fmla="*/ 6858000 h 6858000"/>
              <a:gd name="connsiteX22" fmla="*/ 0 w 6848863"/>
              <a:gd name="connsiteY22" fmla="*/ 4861413 h 6858000"/>
              <a:gd name="connsiteX23" fmla="*/ 584787 w 6848863"/>
              <a:gd name="connsiteY23" fmla="*/ 3449613 h 6858000"/>
              <a:gd name="connsiteX24" fmla="*/ 607467 w 6848863"/>
              <a:gd name="connsiteY24" fmla="*/ 3429000 h 6858000"/>
              <a:gd name="connsiteX25" fmla="*/ 584787 w 6848863"/>
              <a:gd name="connsiteY25" fmla="*/ 3408388 h 6858000"/>
              <a:gd name="connsiteX26" fmla="*/ 0 w 6848863"/>
              <a:gd name="connsiteY26" fmla="*/ 1996587 h 6858000"/>
              <a:gd name="connsiteX27" fmla="*/ 1996587 w 6848863"/>
              <a:gd name="connsiteY27"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0 h 6858000"/>
              <a:gd name="connsiteX9" fmla="*/ 1996587 w 6848863"/>
              <a:gd name="connsiteY9" fmla="*/ 0 h 6858000"/>
              <a:gd name="connsiteX10" fmla="*/ 3952611 w 6848863"/>
              <a:gd name="connsiteY10" fmla="*/ 1594205 h 6858000"/>
              <a:gd name="connsiteX11" fmla="*/ 3960305 w 6848863"/>
              <a:gd name="connsiteY11" fmla="*/ 1644622 h 6858000"/>
              <a:gd name="connsiteX12" fmla="*/ 4075115 w 6848863"/>
              <a:gd name="connsiteY12" fmla="*/ 1589315 h 6858000"/>
              <a:gd name="connsiteX13" fmla="*/ 4852277 w 6848863"/>
              <a:gd name="connsiteY13" fmla="*/ 1432413 h 6858000"/>
              <a:gd name="connsiteX14" fmla="*/ 6838556 w 6848863"/>
              <a:gd name="connsiteY14" fmla="*/ 3224861 h 6858000"/>
              <a:gd name="connsiteX15" fmla="*/ 6838556 w 6848863"/>
              <a:gd name="connsiteY15" fmla="*/ 3633140 h 6858000"/>
              <a:gd name="connsiteX16" fmla="*/ 4852277 w 6848863"/>
              <a:gd name="connsiteY16" fmla="*/ 5425587 h 6858000"/>
              <a:gd name="connsiteX17" fmla="*/ 4008569 w 6848863"/>
              <a:gd name="connsiteY17" fmla="*/ 5239088 h 6858000"/>
              <a:gd name="connsiteX18" fmla="*/ 3960217 w 6848863"/>
              <a:gd name="connsiteY18" fmla="*/ 5213955 h 6858000"/>
              <a:gd name="connsiteX19" fmla="*/ 3952611 w 6848863"/>
              <a:gd name="connsiteY19" fmla="*/ 5263795 h 6858000"/>
              <a:gd name="connsiteX20" fmla="*/ 1996587 w 6848863"/>
              <a:gd name="connsiteY20" fmla="*/ 6858000 h 6858000"/>
              <a:gd name="connsiteX21" fmla="*/ 0 w 6848863"/>
              <a:gd name="connsiteY21" fmla="*/ 4861413 h 6858000"/>
              <a:gd name="connsiteX22" fmla="*/ 584787 w 6848863"/>
              <a:gd name="connsiteY22" fmla="*/ 3449613 h 6858000"/>
              <a:gd name="connsiteX23" fmla="*/ 607467 w 6848863"/>
              <a:gd name="connsiteY23" fmla="*/ 3429000 h 6858000"/>
              <a:gd name="connsiteX24" fmla="*/ 584787 w 6848863"/>
              <a:gd name="connsiteY24" fmla="*/ 3408388 h 6858000"/>
              <a:gd name="connsiteX25" fmla="*/ 0 w 6848863"/>
              <a:gd name="connsiteY25" fmla="*/ 1996587 h 6858000"/>
              <a:gd name="connsiteX26" fmla="*/ 1996587 w 6848863"/>
              <a:gd name="connsiteY26"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3 w 6848863"/>
              <a:gd name="connsiteY5" fmla="*/ 3428980 h 6858000"/>
              <a:gd name="connsiteX6" fmla="*/ 6848863 w 6848863"/>
              <a:gd name="connsiteY6" fmla="*/ 0 h 6858000"/>
              <a:gd name="connsiteX7" fmla="*/ 6848863 w 6848863"/>
              <a:gd name="connsiteY7" fmla="*/ 3428980 h 6858000"/>
              <a:gd name="connsiteX8" fmla="*/ 1996587 w 6848863"/>
              <a:gd name="connsiteY8" fmla="*/ 0 h 6858000"/>
              <a:gd name="connsiteX9" fmla="*/ 3952611 w 6848863"/>
              <a:gd name="connsiteY9" fmla="*/ 1594205 h 6858000"/>
              <a:gd name="connsiteX10" fmla="*/ 3960305 w 6848863"/>
              <a:gd name="connsiteY10" fmla="*/ 1644622 h 6858000"/>
              <a:gd name="connsiteX11" fmla="*/ 4075115 w 6848863"/>
              <a:gd name="connsiteY11" fmla="*/ 1589315 h 6858000"/>
              <a:gd name="connsiteX12" fmla="*/ 4852277 w 6848863"/>
              <a:gd name="connsiteY12" fmla="*/ 1432413 h 6858000"/>
              <a:gd name="connsiteX13" fmla="*/ 6838556 w 6848863"/>
              <a:gd name="connsiteY13" fmla="*/ 3224861 h 6858000"/>
              <a:gd name="connsiteX14" fmla="*/ 6838556 w 6848863"/>
              <a:gd name="connsiteY14" fmla="*/ 3633140 h 6858000"/>
              <a:gd name="connsiteX15" fmla="*/ 4852277 w 6848863"/>
              <a:gd name="connsiteY15" fmla="*/ 5425587 h 6858000"/>
              <a:gd name="connsiteX16" fmla="*/ 4008569 w 6848863"/>
              <a:gd name="connsiteY16" fmla="*/ 5239088 h 6858000"/>
              <a:gd name="connsiteX17" fmla="*/ 3960217 w 6848863"/>
              <a:gd name="connsiteY17" fmla="*/ 5213955 h 6858000"/>
              <a:gd name="connsiteX18" fmla="*/ 3952611 w 6848863"/>
              <a:gd name="connsiteY18" fmla="*/ 5263795 h 6858000"/>
              <a:gd name="connsiteX19" fmla="*/ 1996587 w 6848863"/>
              <a:gd name="connsiteY19" fmla="*/ 6858000 h 6858000"/>
              <a:gd name="connsiteX20" fmla="*/ 0 w 6848863"/>
              <a:gd name="connsiteY20" fmla="*/ 4861413 h 6858000"/>
              <a:gd name="connsiteX21" fmla="*/ 584787 w 6848863"/>
              <a:gd name="connsiteY21" fmla="*/ 3449613 h 6858000"/>
              <a:gd name="connsiteX22" fmla="*/ 607467 w 6848863"/>
              <a:gd name="connsiteY22" fmla="*/ 3429000 h 6858000"/>
              <a:gd name="connsiteX23" fmla="*/ 584787 w 6848863"/>
              <a:gd name="connsiteY23" fmla="*/ 3408388 h 6858000"/>
              <a:gd name="connsiteX24" fmla="*/ 0 w 6848863"/>
              <a:gd name="connsiteY24" fmla="*/ 1996587 h 6858000"/>
              <a:gd name="connsiteX25" fmla="*/ 1996587 w 6848863"/>
              <a:gd name="connsiteY25"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1996587 w 6848863"/>
              <a:gd name="connsiteY5" fmla="*/ 0 h 6858000"/>
              <a:gd name="connsiteX6" fmla="*/ 3952611 w 6848863"/>
              <a:gd name="connsiteY6" fmla="*/ 1594205 h 6858000"/>
              <a:gd name="connsiteX7" fmla="*/ 3960305 w 6848863"/>
              <a:gd name="connsiteY7" fmla="*/ 1644622 h 6858000"/>
              <a:gd name="connsiteX8" fmla="*/ 4075115 w 6848863"/>
              <a:gd name="connsiteY8" fmla="*/ 1589315 h 6858000"/>
              <a:gd name="connsiteX9" fmla="*/ 4852277 w 6848863"/>
              <a:gd name="connsiteY9" fmla="*/ 1432413 h 6858000"/>
              <a:gd name="connsiteX10" fmla="*/ 6838556 w 6848863"/>
              <a:gd name="connsiteY10" fmla="*/ 3224861 h 6858000"/>
              <a:gd name="connsiteX11" fmla="*/ 6838556 w 6848863"/>
              <a:gd name="connsiteY11" fmla="*/ 3633140 h 6858000"/>
              <a:gd name="connsiteX12" fmla="*/ 4852277 w 6848863"/>
              <a:gd name="connsiteY12" fmla="*/ 5425587 h 6858000"/>
              <a:gd name="connsiteX13" fmla="*/ 4008569 w 6848863"/>
              <a:gd name="connsiteY13" fmla="*/ 5239088 h 6858000"/>
              <a:gd name="connsiteX14" fmla="*/ 3960217 w 6848863"/>
              <a:gd name="connsiteY14" fmla="*/ 5213955 h 6858000"/>
              <a:gd name="connsiteX15" fmla="*/ 3952611 w 6848863"/>
              <a:gd name="connsiteY15" fmla="*/ 5263795 h 6858000"/>
              <a:gd name="connsiteX16" fmla="*/ 1996587 w 6848863"/>
              <a:gd name="connsiteY16" fmla="*/ 6858000 h 6858000"/>
              <a:gd name="connsiteX17" fmla="*/ 0 w 6848863"/>
              <a:gd name="connsiteY17" fmla="*/ 4861413 h 6858000"/>
              <a:gd name="connsiteX18" fmla="*/ 584787 w 6848863"/>
              <a:gd name="connsiteY18" fmla="*/ 3449613 h 6858000"/>
              <a:gd name="connsiteX19" fmla="*/ 607467 w 6848863"/>
              <a:gd name="connsiteY19" fmla="*/ 3429000 h 6858000"/>
              <a:gd name="connsiteX20" fmla="*/ 584787 w 6848863"/>
              <a:gd name="connsiteY20" fmla="*/ 3408388 h 6858000"/>
              <a:gd name="connsiteX21" fmla="*/ 0 w 6848863"/>
              <a:gd name="connsiteY21" fmla="*/ 1996587 h 6858000"/>
              <a:gd name="connsiteX22" fmla="*/ 1996587 w 6848863"/>
              <a:gd name="connsiteY22" fmla="*/ 0 h 6858000"/>
              <a:gd name="connsiteX0" fmla="*/ 6848863 w 6848863"/>
              <a:gd name="connsiteY0" fmla="*/ 3429020 h 6858000"/>
              <a:gd name="connsiteX1" fmla="*/ 6848863 w 6848863"/>
              <a:gd name="connsiteY1" fmla="*/ 6858000 h 6858000"/>
              <a:gd name="connsiteX2" fmla="*/ 6848862 w 6848863"/>
              <a:gd name="connsiteY2" fmla="*/ 3429040 h 6858000"/>
              <a:gd name="connsiteX3" fmla="*/ 6848863 w 6848863"/>
              <a:gd name="connsiteY3" fmla="*/ 3429020 h 6858000"/>
              <a:gd name="connsiteX4" fmla="*/ 1996587 w 6848863"/>
              <a:gd name="connsiteY4" fmla="*/ 0 h 6858000"/>
              <a:gd name="connsiteX5" fmla="*/ 3952611 w 6848863"/>
              <a:gd name="connsiteY5" fmla="*/ 1594205 h 6858000"/>
              <a:gd name="connsiteX6" fmla="*/ 3960305 w 6848863"/>
              <a:gd name="connsiteY6" fmla="*/ 1644622 h 6858000"/>
              <a:gd name="connsiteX7" fmla="*/ 4075115 w 6848863"/>
              <a:gd name="connsiteY7" fmla="*/ 1589315 h 6858000"/>
              <a:gd name="connsiteX8" fmla="*/ 4852277 w 6848863"/>
              <a:gd name="connsiteY8" fmla="*/ 1432413 h 6858000"/>
              <a:gd name="connsiteX9" fmla="*/ 6838556 w 6848863"/>
              <a:gd name="connsiteY9" fmla="*/ 3224861 h 6858000"/>
              <a:gd name="connsiteX10" fmla="*/ 6838556 w 6848863"/>
              <a:gd name="connsiteY10" fmla="*/ 3633140 h 6858000"/>
              <a:gd name="connsiteX11" fmla="*/ 4852277 w 6848863"/>
              <a:gd name="connsiteY11" fmla="*/ 5425587 h 6858000"/>
              <a:gd name="connsiteX12" fmla="*/ 4008569 w 6848863"/>
              <a:gd name="connsiteY12" fmla="*/ 5239088 h 6858000"/>
              <a:gd name="connsiteX13" fmla="*/ 3960217 w 6848863"/>
              <a:gd name="connsiteY13" fmla="*/ 5213955 h 6858000"/>
              <a:gd name="connsiteX14" fmla="*/ 3952611 w 6848863"/>
              <a:gd name="connsiteY14" fmla="*/ 5263795 h 6858000"/>
              <a:gd name="connsiteX15" fmla="*/ 1996587 w 6848863"/>
              <a:gd name="connsiteY15" fmla="*/ 6858000 h 6858000"/>
              <a:gd name="connsiteX16" fmla="*/ 0 w 6848863"/>
              <a:gd name="connsiteY16" fmla="*/ 4861413 h 6858000"/>
              <a:gd name="connsiteX17" fmla="*/ 584787 w 6848863"/>
              <a:gd name="connsiteY17" fmla="*/ 3449613 h 6858000"/>
              <a:gd name="connsiteX18" fmla="*/ 607467 w 6848863"/>
              <a:gd name="connsiteY18" fmla="*/ 3429000 h 6858000"/>
              <a:gd name="connsiteX19" fmla="*/ 584787 w 6848863"/>
              <a:gd name="connsiteY19" fmla="*/ 3408388 h 6858000"/>
              <a:gd name="connsiteX20" fmla="*/ 0 w 6848863"/>
              <a:gd name="connsiteY20" fmla="*/ 1996587 h 6858000"/>
              <a:gd name="connsiteX21" fmla="*/ 1996587 w 6848863"/>
              <a:gd name="connsiteY21" fmla="*/ 0 h 6858000"/>
              <a:gd name="connsiteX0" fmla="*/ 6848863 w 6848863"/>
              <a:gd name="connsiteY0" fmla="*/ 3429020 h 6858000"/>
              <a:gd name="connsiteX1" fmla="*/ 6848862 w 6848863"/>
              <a:gd name="connsiteY1" fmla="*/ 3429040 h 6858000"/>
              <a:gd name="connsiteX2" fmla="*/ 6848863 w 6848863"/>
              <a:gd name="connsiteY2" fmla="*/ 3429020 h 6858000"/>
              <a:gd name="connsiteX3" fmla="*/ 1996587 w 6848863"/>
              <a:gd name="connsiteY3" fmla="*/ 0 h 6858000"/>
              <a:gd name="connsiteX4" fmla="*/ 3952611 w 6848863"/>
              <a:gd name="connsiteY4" fmla="*/ 1594205 h 6858000"/>
              <a:gd name="connsiteX5" fmla="*/ 3960305 w 6848863"/>
              <a:gd name="connsiteY5" fmla="*/ 1644622 h 6858000"/>
              <a:gd name="connsiteX6" fmla="*/ 4075115 w 6848863"/>
              <a:gd name="connsiteY6" fmla="*/ 1589315 h 6858000"/>
              <a:gd name="connsiteX7" fmla="*/ 4852277 w 6848863"/>
              <a:gd name="connsiteY7" fmla="*/ 1432413 h 6858000"/>
              <a:gd name="connsiteX8" fmla="*/ 6838556 w 6848863"/>
              <a:gd name="connsiteY8" fmla="*/ 3224861 h 6858000"/>
              <a:gd name="connsiteX9" fmla="*/ 6838556 w 6848863"/>
              <a:gd name="connsiteY9" fmla="*/ 3633140 h 6858000"/>
              <a:gd name="connsiteX10" fmla="*/ 4852277 w 6848863"/>
              <a:gd name="connsiteY10" fmla="*/ 5425587 h 6858000"/>
              <a:gd name="connsiteX11" fmla="*/ 4008569 w 6848863"/>
              <a:gd name="connsiteY11" fmla="*/ 5239088 h 6858000"/>
              <a:gd name="connsiteX12" fmla="*/ 3960217 w 6848863"/>
              <a:gd name="connsiteY12" fmla="*/ 5213955 h 6858000"/>
              <a:gd name="connsiteX13" fmla="*/ 3952611 w 6848863"/>
              <a:gd name="connsiteY13" fmla="*/ 5263795 h 6858000"/>
              <a:gd name="connsiteX14" fmla="*/ 1996587 w 6848863"/>
              <a:gd name="connsiteY14" fmla="*/ 6858000 h 6858000"/>
              <a:gd name="connsiteX15" fmla="*/ 0 w 6848863"/>
              <a:gd name="connsiteY15" fmla="*/ 4861413 h 6858000"/>
              <a:gd name="connsiteX16" fmla="*/ 584787 w 6848863"/>
              <a:gd name="connsiteY16" fmla="*/ 3449613 h 6858000"/>
              <a:gd name="connsiteX17" fmla="*/ 607467 w 6848863"/>
              <a:gd name="connsiteY17" fmla="*/ 3429000 h 6858000"/>
              <a:gd name="connsiteX18" fmla="*/ 584787 w 6848863"/>
              <a:gd name="connsiteY18" fmla="*/ 3408388 h 6858000"/>
              <a:gd name="connsiteX19" fmla="*/ 0 w 6848863"/>
              <a:gd name="connsiteY19" fmla="*/ 1996587 h 6858000"/>
              <a:gd name="connsiteX20" fmla="*/ 1996587 w 6848863"/>
              <a:gd name="connsiteY20" fmla="*/ 0 h 6858000"/>
              <a:gd name="connsiteX0" fmla="*/ 1996587 w 6838556"/>
              <a:gd name="connsiteY0" fmla="*/ 0 h 6858000"/>
              <a:gd name="connsiteX1" fmla="*/ 3952611 w 6838556"/>
              <a:gd name="connsiteY1" fmla="*/ 1594205 h 6858000"/>
              <a:gd name="connsiteX2" fmla="*/ 3960305 w 6838556"/>
              <a:gd name="connsiteY2" fmla="*/ 1644622 h 6858000"/>
              <a:gd name="connsiteX3" fmla="*/ 4075115 w 6838556"/>
              <a:gd name="connsiteY3" fmla="*/ 1589315 h 6858000"/>
              <a:gd name="connsiteX4" fmla="*/ 4852277 w 6838556"/>
              <a:gd name="connsiteY4" fmla="*/ 1432413 h 6858000"/>
              <a:gd name="connsiteX5" fmla="*/ 6838556 w 6838556"/>
              <a:gd name="connsiteY5" fmla="*/ 3224861 h 6858000"/>
              <a:gd name="connsiteX6" fmla="*/ 6838556 w 6838556"/>
              <a:gd name="connsiteY6" fmla="*/ 3633140 h 6858000"/>
              <a:gd name="connsiteX7" fmla="*/ 4852277 w 6838556"/>
              <a:gd name="connsiteY7" fmla="*/ 5425587 h 6858000"/>
              <a:gd name="connsiteX8" fmla="*/ 4008569 w 6838556"/>
              <a:gd name="connsiteY8" fmla="*/ 5239088 h 6858000"/>
              <a:gd name="connsiteX9" fmla="*/ 3960217 w 6838556"/>
              <a:gd name="connsiteY9" fmla="*/ 5213955 h 6858000"/>
              <a:gd name="connsiteX10" fmla="*/ 3952611 w 6838556"/>
              <a:gd name="connsiteY10" fmla="*/ 5263795 h 6858000"/>
              <a:gd name="connsiteX11" fmla="*/ 1996587 w 6838556"/>
              <a:gd name="connsiteY11" fmla="*/ 6858000 h 6858000"/>
              <a:gd name="connsiteX12" fmla="*/ 0 w 6838556"/>
              <a:gd name="connsiteY12" fmla="*/ 4861413 h 6858000"/>
              <a:gd name="connsiteX13" fmla="*/ 584787 w 6838556"/>
              <a:gd name="connsiteY13" fmla="*/ 3449613 h 6858000"/>
              <a:gd name="connsiteX14" fmla="*/ 607467 w 6838556"/>
              <a:gd name="connsiteY14" fmla="*/ 3429000 h 6858000"/>
              <a:gd name="connsiteX15" fmla="*/ 584787 w 6838556"/>
              <a:gd name="connsiteY15" fmla="*/ 3408388 h 6858000"/>
              <a:gd name="connsiteX16" fmla="*/ 0 w 6838556"/>
              <a:gd name="connsiteY16" fmla="*/ 1996587 h 6858000"/>
              <a:gd name="connsiteX17" fmla="*/ 1996587 w 6838556"/>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38556" h="6858000">
                <a:moveTo>
                  <a:pt x="1996587" y="0"/>
                </a:moveTo>
                <a:cubicBezTo>
                  <a:pt x="2961437" y="0"/>
                  <a:pt x="3766436" y="684394"/>
                  <a:pt x="3952611" y="1594205"/>
                </a:cubicBezTo>
                <a:lnTo>
                  <a:pt x="3960305" y="1644622"/>
                </a:lnTo>
                <a:lnTo>
                  <a:pt x="4075115" y="1589315"/>
                </a:lnTo>
                <a:cubicBezTo>
                  <a:pt x="4313983" y="1488282"/>
                  <a:pt x="4576606" y="1432413"/>
                  <a:pt x="4852277" y="1432413"/>
                </a:cubicBezTo>
                <a:cubicBezTo>
                  <a:pt x="5886044" y="1432413"/>
                  <a:pt x="6736311" y="2218069"/>
                  <a:pt x="6838556" y="3224861"/>
                </a:cubicBezTo>
                <a:lnTo>
                  <a:pt x="6838556" y="3633140"/>
                </a:lnTo>
                <a:cubicBezTo>
                  <a:pt x="6736311" y="4639931"/>
                  <a:pt x="5886044" y="5425587"/>
                  <a:pt x="4852277" y="5425587"/>
                </a:cubicBezTo>
                <a:cubicBezTo>
                  <a:pt x="4550762" y="5425587"/>
                  <a:pt x="4264857" y="5358752"/>
                  <a:pt x="4008569" y="5239088"/>
                </a:cubicBezTo>
                <a:lnTo>
                  <a:pt x="3960217" y="5213955"/>
                </a:lnTo>
                <a:lnTo>
                  <a:pt x="3952611" y="5263795"/>
                </a:lnTo>
                <a:cubicBezTo>
                  <a:pt x="3766436" y="6173607"/>
                  <a:pt x="2961437" y="6858000"/>
                  <a:pt x="1996587" y="6858000"/>
                </a:cubicBezTo>
                <a:cubicBezTo>
                  <a:pt x="893902" y="6858000"/>
                  <a:pt x="0" y="5964098"/>
                  <a:pt x="0" y="4861413"/>
                </a:cubicBezTo>
                <a:cubicBezTo>
                  <a:pt x="0" y="4310071"/>
                  <a:pt x="223476" y="3810924"/>
                  <a:pt x="584787" y="3449613"/>
                </a:cubicBezTo>
                <a:lnTo>
                  <a:pt x="607467" y="3429000"/>
                </a:lnTo>
                <a:lnTo>
                  <a:pt x="584787" y="3408388"/>
                </a:lnTo>
                <a:cubicBezTo>
                  <a:pt x="223476" y="3047076"/>
                  <a:pt x="0" y="2547930"/>
                  <a:pt x="0" y="1996587"/>
                </a:cubicBezTo>
                <a:cubicBezTo>
                  <a:pt x="0" y="893902"/>
                  <a:pt x="893902" y="0"/>
                  <a:pt x="1996587"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oAutofit/>
          </a:bodyPr>
          <a:lstStyle>
            <a:lvl1pPr>
              <a:defRPr>
                <a:solidFill>
                  <a:schemeClr val="bg1"/>
                </a:solidFill>
              </a:defRPr>
            </a:lvl1pPr>
          </a:lstStyle>
          <a:p>
            <a:pPr lvl="0"/>
            <a:r>
              <a:rPr lang="fi-FI" noProof="0"/>
              <a:t>Lisää kuva napsauttamalla kuvaketta</a:t>
            </a:r>
            <a:endParaRPr lang="en-FI" noProof="0" dirty="0"/>
          </a:p>
        </p:txBody>
      </p:sp>
    </p:spTree>
    <p:extLst>
      <p:ext uri="{BB962C8B-B14F-4D97-AF65-F5344CB8AC3E}">
        <p14:creationId xmlns:p14="http://schemas.microsoft.com/office/powerpoint/2010/main" val="24124911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Otsikko ja sisältö 2">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a:extLst>
              <a:ext uri="{FF2B5EF4-FFF2-40B4-BE49-F238E27FC236}">
                <a16:creationId xmlns:a16="http://schemas.microsoft.com/office/drawing/2014/main" id="{760DD4EF-0A3B-47E8-A8C7-5D060099AEAA}"/>
              </a:ext>
            </a:extLst>
          </p:cNvPr>
          <p:cNvSpPr>
            <a:spLocks noGrp="1"/>
          </p:cNvSpPr>
          <p:nvPr>
            <p:ph type="dt" sz="half" idx="10"/>
          </p:nvPr>
        </p:nvSpPr>
        <p:spPr/>
        <p:txBody>
          <a:bodyPr/>
          <a:lstStyle>
            <a:lvl1pPr>
              <a:defRPr/>
            </a:lvl1pPr>
          </a:lstStyle>
          <a:p>
            <a:pPr>
              <a:defRPr/>
            </a:pPr>
            <a:fld id="{3A32C0E8-5D39-479D-A6BC-57F37751B110}" type="datetime1">
              <a:rPr lang="fi-FI"/>
              <a:pPr>
                <a:defRPr/>
              </a:pPr>
              <a:t>10.2.2025</a:t>
            </a:fld>
            <a:endParaRPr lang="en-FI" dirty="0"/>
          </a:p>
        </p:txBody>
      </p:sp>
      <p:sp>
        <p:nvSpPr>
          <p:cNvPr id="5" name="Slide Number Placeholder 5">
            <a:extLst>
              <a:ext uri="{FF2B5EF4-FFF2-40B4-BE49-F238E27FC236}">
                <a16:creationId xmlns:a16="http://schemas.microsoft.com/office/drawing/2014/main" id="{CA19F144-D2E0-44B0-BD69-1DCE65FE0FB6}"/>
              </a:ext>
            </a:extLst>
          </p:cNvPr>
          <p:cNvSpPr>
            <a:spLocks noGrp="1"/>
          </p:cNvSpPr>
          <p:nvPr>
            <p:ph type="sldNum" sz="quarter" idx="11"/>
          </p:nvPr>
        </p:nvSpPr>
        <p:spPr/>
        <p:txBody>
          <a:bodyPr/>
          <a:lstStyle>
            <a:lvl1pPr>
              <a:defRPr/>
            </a:lvl1pPr>
          </a:lstStyle>
          <a:p>
            <a:pPr>
              <a:defRPr/>
            </a:pPr>
            <a:fld id="{3AC86B5D-05A7-4890-B703-51CFEA938082}" type="slidenum">
              <a:rPr lang="en-FI"/>
              <a:pPr>
                <a:defRPr/>
              </a:pPr>
              <a:t>‹#›</a:t>
            </a:fld>
            <a:endParaRPr lang="en-FI" dirty="0"/>
          </a:p>
        </p:txBody>
      </p:sp>
    </p:spTree>
    <p:extLst>
      <p:ext uri="{BB962C8B-B14F-4D97-AF65-F5344CB8AC3E}">
        <p14:creationId xmlns:p14="http://schemas.microsoft.com/office/powerpoint/2010/main" val="285868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12463-1F28-154C-8428-AB4EB521454B}" type="datetime1">
              <a:rPr lang="fi-FI" smtClean="0"/>
              <a:t>10.2.2025</a:t>
            </a:fld>
            <a:endParaRPr lang="en-FI"/>
          </a:p>
        </p:txBody>
      </p:sp>
      <p:sp>
        <p:nvSpPr>
          <p:cNvPr id="4" name="Slide Number Placeholder 3"/>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33869517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Otsikko ja sisältö 3">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0"/>
            <a:ext cx="11084169"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4C08BFCE-F35D-462D-8501-1ECFEAD64173}"/>
              </a:ext>
            </a:extLst>
          </p:cNvPr>
          <p:cNvSpPr>
            <a:spLocks noGrp="1"/>
          </p:cNvSpPr>
          <p:nvPr>
            <p:ph type="dt" sz="half" idx="10"/>
          </p:nvPr>
        </p:nvSpPr>
        <p:spPr/>
        <p:txBody>
          <a:bodyPr/>
          <a:lstStyle>
            <a:lvl1pPr>
              <a:defRPr/>
            </a:lvl1pPr>
          </a:lstStyle>
          <a:p>
            <a:pPr>
              <a:defRPr/>
            </a:pPr>
            <a:fld id="{F1334381-3241-4222-8154-9DD294AD6166}" type="datetime1">
              <a:rPr lang="fi-FI"/>
              <a:pPr>
                <a:defRPr/>
              </a:pPr>
              <a:t>10.2.2025</a:t>
            </a:fld>
            <a:endParaRPr lang="en-FI"/>
          </a:p>
        </p:txBody>
      </p:sp>
      <p:sp>
        <p:nvSpPr>
          <p:cNvPr id="9" name="Slide Number Placeholder 5">
            <a:extLst>
              <a:ext uri="{FF2B5EF4-FFF2-40B4-BE49-F238E27FC236}">
                <a16:creationId xmlns:a16="http://schemas.microsoft.com/office/drawing/2014/main" id="{37EC1036-530D-419C-832B-827CC3A4638E}"/>
              </a:ext>
            </a:extLst>
          </p:cNvPr>
          <p:cNvSpPr>
            <a:spLocks noGrp="1"/>
          </p:cNvSpPr>
          <p:nvPr>
            <p:ph type="sldNum" sz="quarter" idx="11"/>
          </p:nvPr>
        </p:nvSpPr>
        <p:spPr/>
        <p:txBody>
          <a:bodyPr/>
          <a:lstStyle>
            <a:lvl1pPr>
              <a:defRPr/>
            </a:lvl1pPr>
          </a:lstStyle>
          <a:p>
            <a:pPr>
              <a:defRPr/>
            </a:pPr>
            <a:fld id="{35E31565-C39C-49BD-B97B-04AAB21E4AB3}" type="slidenum">
              <a:rPr lang="en-FI"/>
              <a:pPr>
                <a:defRPr/>
              </a:pPr>
              <a:t>‹#›</a:t>
            </a:fld>
            <a:endParaRPr lang="en-FI"/>
          </a:p>
        </p:txBody>
      </p:sp>
      <p:cxnSp>
        <p:nvCxnSpPr>
          <p:cNvPr id="5" name="Straight Connector 7">
            <a:extLst>
              <a:ext uri="{FF2B5EF4-FFF2-40B4-BE49-F238E27FC236}">
                <a16:creationId xmlns:a16="http://schemas.microsoft.com/office/drawing/2014/main" id="{E8204B39-6CE6-4C5A-BCAF-80498835DCA5}"/>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8">
            <a:extLst>
              <a:ext uri="{FF2B5EF4-FFF2-40B4-BE49-F238E27FC236}">
                <a16:creationId xmlns:a16="http://schemas.microsoft.com/office/drawing/2014/main" id="{939935E8-2949-4BA8-9379-1374EFEAB8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7190317" y="-6350"/>
            <a:ext cx="50016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5842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Otsikko, sisältö ja kuva 1">
    <p:spTree>
      <p:nvGrpSpPr>
        <p:cNvPr id="1" name=""/>
        <p:cNvGrpSpPr/>
        <p:nvPr/>
      </p:nvGrpSpPr>
      <p:grpSpPr>
        <a:xfrm>
          <a:off x="0" y="0"/>
          <a:ext cx="0" cy="0"/>
          <a:chOff x="0" y="0"/>
          <a:chExt cx="0" cy="0"/>
        </a:xfrm>
      </p:grpSpPr>
      <p:sp>
        <p:nvSpPr>
          <p:cNvPr id="2" name="Title 1"/>
          <p:cNvSpPr>
            <a:spLocks noGrp="1"/>
          </p:cNvSpPr>
          <p:nvPr>
            <p:ph type="title"/>
          </p:nvPr>
        </p:nvSpPr>
        <p:spPr>
          <a:xfrm>
            <a:off x="553917" y="844060"/>
            <a:ext cx="7357337"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9" name="Picture Placeholder 38"/>
          <p:cNvSpPr>
            <a:spLocks noGrp="1"/>
          </p:cNvSpPr>
          <p:nvPr>
            <p:ph type="pic" sz="quarter" idx="13"/>
          </p:nvPr>
        </p:nvSpPr>
        <p:spPr>
          <a:xfrm>
            <a:off x="6523641" y="844061"/>
            <a:ext cx="5664249" cy="6013940"/>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1"/>
          </a:solidFill>
        </p:spPr>
        <p:txBody>
          <a:bodyPr rtlCol="0">
            <a:noAutofit/>
          </a:bodyPr>
          <a:lstStyle/>
          <a:p>
            <a:pPr lvl="0"/>
            <a:r>
              <a:rPr lang="fi-FI" noProof="0"/>
              <a:t>Lisää kuva napsauttamalla kuvaketta</a:t>
            </a:r>
            <a:endParaRPr lang="en-FI" noProof="0" dirty="0"/>
          </a:p>
        </p:txBody>
      </p:sp>
      <p:sp>
        <p:nvSpPr>
          <p:cNvPr id="8" name="Date Placeholder 3">
            <a:extLst>
              <a:ext uri="{FF2B5EF4-FFF2-40B4-BE49-F238E27FC236}">
                <a16:creationId xmlns:a16="http://schemas.microsoft.com/office/drawing/2014/main" id="{55CCDF2B-EDF3-4BC3-8CB2-80EFC43008AE}"/>
              </a:ext>
            </a:extLst>
          </p:cNvPr>
          <p:cNvSpPr>
            <a:spLocks noGrp="1"/>
          </p:cNvSpPr>
          <p:nvPr>
            <p:ph type="dt" sz="half" idx="14"/>
          </p:nvPr>
        </p:nvSpPr>
        <p:spPr/>
        <p:txBody>
          <a:bodyPr/>
          <a:lstStyle>
            <a:lvl1pPr>
              <a:defRPr/>
            </a:lvl1pPr>
          </a:lstStyle>
          <a:p>
            <a:pPr>
              <a:defRPr/>
            </a:pPr>
            <a:fld id="{DB59710E-6538-427C-A732-441F9B73C442}" type="datetime1">
              <a:rPr lang="fi-FI"/>
              <a:pPr>
                <a:defRPr/>
              </a:pPr>
              <a:t>10.2.2025</a:t>
            </a:fld>
            <a:endParaRPr lang="en-FI"/>
          </a:p>
        </p:txBody>
      </p:sp>
      <p:sp>
        <p:nvSpPr>
          <p:cNvPr id="9" name="Slide Number Placeholder 5">
            <a:extLst>
              <a:ext uri="{FF2B5EF4-FFF2-40B4-BE49-F238E27FC236}">
                <a16:creationId xmlns:a16="http://schemas.microsoft.com/office/drawing/2014/main" id="{FCEB8D6D-5CA6-4FB7-952B-D8E0041C9A05}"/>
              </a:ext>
            </a:extLst>
          </p:cNvPr>
          <p:cNvSpPr>
            <a:spLocks noGrp="1"/>
          </p:cNvSpPr>
          <p:nvPr>
            <p:ph type="sldNum" sz="quarter" idx="15"/>
          </p:nvPr>
        </p:nvSpPr>
        <p:spPr/>
        <p:txBody>
          <a:bodyPr/>
          <a:lstStyle>
            <a:lvl1pPr>
              <a:defRPr/>
            </a:lvl1pPr>
          </a:lstStyle>
          <a:p>
            <a:pPr>
              <a:defRPr/>
            </a:pPr>
            <a:fld id="{240EC0E9-BBCA-4ECA-9CA2-8F21151B26B0}" type="slidenum">
              <a:rPr lang="en-FI"/>
              <a:pPr>
                <a:defRPr/>
              </a:pPr>
              <a:t>‹#›</a:t>
            </a:fld>
            <a:endParaRPr lang="en-FI"/>
          </a:p>
        </p:txBody>
      </p:sp>
      <p:cxnSp>
        <p:nvCxnSpPr>
          <p:cNvPr id="6" name="Straight Connector 9">
            <a:extLst>
              <a:ext uri="{FF2B5EF4-FFF2-40B4-BE49-F238E27FC236}">
                <a16:creationId xmlns:a16="http://schemas.microsoft.com/office/drawing/2014/main" id="{9F790661-90EC-4E54-91F5-E04AFC4929CE}"/>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BB31A3A8-0482-4701-BA7A-FF758533B570}"/>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33F5AC24-81BB-4C41-A191-DD964F8D5C90}"/>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9300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Otsikko, sisältö ja kuva 2">
    <p:spTree>
      <p:nvGrpSpPr>
        <p:cNvPr id="1" name=""/>
        <p:cNvGrpSpPr/>
        <p:nvPr/>
      </p:nvGrpSpPr>
      <p:grpSpPr>
        <a:xfrm>
          <a:off x="0" y="0"/>
          <a:ext cx="0" cy="0"/>
          <a:chOff x="0" y="0"/>
          <a:chExt cx="0" cy="0"/>
        </a:xfrm>
      </p:grpSpPr>
      <p:sp>
        <p:nvSpPr>
          <p:cNvPr id="2" name="Title 1"/>
          <p:cNvSpPr>
            <a:spLocks noGrp="1"/>
          </p:cNvSpPr>
          <p:nvPr>
            <p:ph type="title"/>
          </p:nvPr>
        </p:nvSpPr>
        <p:spPr>
          <a:xfrm>
            <a:off x="6238774" y="838453"/>
            <a:ext cx="5542084" cy="1155784"/>
          </a:xfrm>
        </p:spPr>
        <p:txBody>
          <a:bodyPr/>
          <a:lstStyle/>
          <a:p>
            <a:r>
              <a:rPr lang="fi-FI"/>
              <a:t>Muokkaa ots. perustyyl. napsautt.</a:t>
            </a:r>
            <a:endParaRPr lang="en-US" dirty="0"/>
          </a:p>
        </p:txBody>
      </p:sp>
      <p:sp>
        <p:nvSpPr>
          <p:cNvPr id="57" name="Picture Placeholder 56"/>
          <p:cNvSpPr>
            <a:spLocks noGrp="1"/>
          </p:cNvSpPr>
          <p:nvPr>
            <p:ph type="pic" sz="quarter" idx="14"/>
          </p:nvPr>
        </p:nvSpPr>
        <p:spPr>
          <a:xfrm>
            <a:off x="0" y="849632"/>
            <a:ext cx="5704867" cy="6008368"/>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rgbClr val="2CD5C4"/>
          </a:solidFill>
        </p:spPr>
        <p:txBody>
          <a:bodyPr rtlCol="0">
            <a:noAutofit/>
          </a:bodyPr>
          <a:lstStyle/>
          <a:p>
            <a:pPr lvl="0"/>
            <a:r>
              <a:rPr lang="fi-FI" noProof="0"/>
              <a:t>Lisää kuva napsauttamalla kuvaketta</a:t>
            </a:r>
            <a:endParaRPr lang="en-FI" noProof="0"/>
          </a:p>
        </p:txBody>
      </p:sp>
      <p:sp>
        <p:nvSpPr>
          <p:cNvPr id="3" name="Content Placeholder 2"/>
          <p:cNvSpPr>
            <a:spLocks noGrp="1"/>
          </p:cNvSpPr>
          <p:nvPr>
            <p:ph idx="1"/>
          </p:nvPr>
        </p:nvSpPr>
        <p:spPr>
          <a:xfrm>
            <a:off x="6238774" y="2284370"/>
            <a:ext cx="5542084"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56B7B9AB-E864-4912-9D58-CB46BEA3F591}"/>
              </a:ext>
            </a:extLst>
          </p:cNvPr>
          <p:cNvSpPr>
            <a:spLocks noGrp="1"/>
          </p:cNvSpPr>
          <p:nvPr>
            <p:ph type="dt" sz="half" idx="15"/>
          </p:nvPr>
        </p:nvSpPr>
        <p:spPr/>
        <p:txBody>
          <a:bodyPr/>
          <a:lstStyle>
            <a:lvl1pPr>
              <a:defRPr/>
            </a:lvl1pPr>
          </a:lstStyle>
          <a:p>
            <a:pPr>
              <a:defRPr/>
            </a:pPr>
            <a:fld id="{9C8A5E25-00A7-4D13-A3FA-49976EE7168C}" type="datetime1">
              <a:rPr lang="fi-FI"/>
              <a:pPr>
                <a:defRPr/>
              </a:pPr>
              <a:t>10.2.2025</a:t>
            </a:fld>
            <a:endParaRPr lang="en-FI"/>
          </a:p>
        </p:txBody>
      </p:sp>
      <p:sp>
        <p:nvSpPr>
          <p:cNvPr id="9" name="Slide Number Placeholder 5">
            <a:extLst>
              <a:ext uri="{FF2B5EF4-FFF2-40B4-BE49-F238E27FC236}">
                <a16:creationId xmlns:a16="http://schemas.microsoft.com/office/drawing/2014/main" id="{0D0D9343-0154-413E-9157-6F08485DC9E4}"/>
              </a:ext>
            </a:extLst>
          </p:cNvPr>
          <p:cNvSpPr>
            <a:spLocks noGrp="1"/>
          </p:cNvSpPr>
          <p:nvPr>
            <p:ph type="sldNum" sz="quarter" idx="16"/>
          </p:nvPr>
        </p:nvSpPr>
        <p:spPr/>
        <p:txBody>
          <a:bodyPr/>
          <a:lstStyle>
            <a:lvl1pPr>
              <a:defRPr/>
            </a:lvl1pPr>
          </a:lstStyle>
          <a:p>
            <a:pPr>
              <a:defRPr/>
            </a:pPr>
            <a:fld id="{3B6FEC46-C7C3-47FD-92F7-DFBE39335ED9}" type="slidenum">
              <a:rPr lang="en-FI"/>
              <a:pPr>
                <a:defRPr/>
              </a:pPr>
              <a:t>‹#›</a:t>
            </a:fld>
            <a:endParaRPr lang="en-FI"/>
          </a:p>
        </p:txBody>
      </p:sp>
      <p:cxnSp>
        <p:nvCxnSpPr>
          <p:cNvPr id="6" name="Straight Connector 9">
            <a:extLst>
              <a:ext uri="{FF2B5EF4-FFF2-40B4-BE49-F238E27FC236}">
                <a16:creationId xmlns:a16="http://schemas.microsoft.com/office/drawing/2014/main" id="{846900A3-D3DC-406D-AD34-A142E6B2DEBE}"/>
              </a:ext>
              <a:ext uri="{C183D7F6-B498-43B3-948B-1728B52AA6E4}">
                <adec:decorative xmlns:adec="http://schemas.microsoft.com/office/drawing/2017/decorative" val="1"/>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353C3685-5939-4705-B532-6EE2E620DD7E}"/>
              </a:ext>
              <a:ext uri="{C183D7F6-B498-43B3-948B-1728B52AA6E4}">
                <adec:decorative xmlns:adec="http://schemas.microsoft.com/office/drawing/2017/decorative" val="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FC61C85C-5DEF-4203-9FFC-687D69D9FE0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2875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Otsikko, sisältö ja kuva 3">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0"/>
            <a:ext cx="6160821"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8" name="Picture Placeholder 27"/>
          <p:cNvSpPr>
            <a:spLocks noGrp="1"/>
          </p:cNvSpPr>
          <p:nvPr>
            <p:ph type="pic" sz="quarter" idx="13"/>
          </p:nvPr>
        </p:nvSpPr>
        <p:spPr>
          <a:xfrm>
            <a:off x="6949018" y="844552"/>
            <a:ext cx="5238749" cy="6013449"/>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A02FFFA5-180E-4204-B4AC-780CC81C5A58}"/>
              </a:ext>
            </a:extLst>
          </p:cNvPr>
          <p:cNvSpPr>
            <a:spLocks noGrp="1"/>
          </p:cNvSpPr>
          <p:nvPr>
            <p:ph type="dt" sz="half" idx="14"/>
          </p:nvPr>
        </p:nvSpPr>
        <p:spPr/>
        <p:txBody>
          <a:bodyPr/>
          <a:lstStyle>
            <a:lvl1pPr>
              <a:defRPr/>
            </a:lvl1pPr>
          </a:lstStyle>
          <a:p>
            <a:pPr>
              <a:defRPr/>
            </a:pPr>
            <a:fld id="{0E0D30F7-600A-4AF6-A8FB-F19151A90ED3}" type="datetime1">
              <a:rPr lang="fi-FI"/>
              <a:pPr>
                <a:defRPr/>
              </a:pPr>
              <a:t>10.2.2025</a:t>
            </a:fld>
            <a:endParaRPr lang="en-FI"/>
          </a:p>
        </p:txBody>
      </p:sp>
      <p:sp>
        <p:nvSpPr>
          <p:cNvPr id="9" name="Slide Number Placeholder 5">
            <a:extLst>
              <a:ext uri="{FF2B5EF4-FFF2-40B4-BE49-F238E27FC236}">
                <a16:creationId xmlns:a16="http://schemas.microsoft.com/office/drawing/2014/main" id="{AF31D949-E36F-4AC0-96BD-2A97138ACB8B}"/>
              </a:ext>
            </a:extLst>
          </p:cNvPr>
          <p:cNvSpPr>
            <a:spLocks noGrp="1"/>
          </p:cNvSpPr>
          <p:nvPr>
            <p:ph type="sldNum" sz="quarter" idx="15"/>
          </p:nvPr>
        </p:nvSpPr>
        <p:spPr/>
        <p:txBody>
          <a:bodyPr/>
          <a:lstStyle>
            <a:lvl1pPr>
              <a:defRPr/>
            </a:lvl1pPr>
          </a:lstStyle>
          <a:p>
            <a:pPr>
              <a:defRPr/>
            </a:pPr>
            <a:fld id="{0F3A93E7-8440-41A7-A0AF-FA2D1CCF3799}" type="slidenum">
              <a:rPr lang="en-FI"/>
              <a:pPr>
                <a:defRPr/>
              </a:pPr>
              <a:t>‹#›</a:t>
            </a:fld>
            <a:endParaRPr lang="en-FI"/>
          </a:p>
        </p:txBody>
      </p:sp>
      <p:cxnSp>
        <p:nvCxnSpPr>
          <p:cNvPr id="6" name="Straight Connector 9">
            <a:extLst>
              <a:ext uri="{FF2B5EF4-FFF2-40B4-BE49-F238E27FC236}">
                <a16:creationId xmlns:a16="http://schemas.microsoft.com/office/drawing/2014/main" id="{5B76B97E-CC21-4897-BD52-C3B10686E1DF}"/>
              </a:ext>
              <a:ext uri="{C183D7F6-B498-43B3-948B-1728B52AA6E4}">
                <adec:decorative xmlns:adec="http://schemas.microsoft.com/office/drawing/2017/decorative" val="1"/>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ED68EA9E-9719-404C-A67E-FF84E37087C0}"/>
              </a:ext>
              <a:ext uri="{C183D7F6-B498-43B3-948B-1728B52AA6E4}">
                <adec:decorative xmlns:adec="http://schemas.microsoft.com/office/drawing/2017/decorative" val="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B8CA7490-7AAB-4A47-9D17-D754E97BDEAA}"/>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1989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Väliotsikko 1">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82CE382-7B45-4DA8-B731-150F99A0359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53"/>
          <a:stretch>
            <a:fillRect/>
          </a:stretch>
        </p:blipFill>
        <p:spPr bwMode="auto">
          <a:xfrm>
            <a:off x="-4234"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0C53E1B7-728E-4933-904A-602AF03595E2}"/>
              </a:ext>
            </a:extLst>
          </p:cNvPr>
          <p:cNvSpPr>
            <a:spLocks noGrp="1"/>
          </p:cNvSpPr>
          <p:nvPr>
            <p:ph type="dt" sz="half" idx="10"/>
          </p:nvPr>
        </p:nvSpPr>
        <p:spPr/>
        <p:txBody>
          <a:bodyPr/>
          <a:lstStyle>
            <a:lvl1pPr>
              <a:defRPr/>
            </a:lvl1pPr>
          </a:lstStyle>
          <a:p>
            <a:pPr>
              <a:defRPr/>
            </a:pPr>
            <a:fld id="{69FA78A9-2B7F-4E7F-9EA9-9F5BE9EFD846}" type="datetime1">
              <a:rPr lang="fi-FI"/>
              <a:pPr>
                <a:defRPr/>
              </a:pPr>
              <a:t>10.2.2025</a:t>
            </a:fld>
            <a:endParaRPr lang="en-FI"/>
          </a:p>
        </p:txBody>
      </p:sp>
      <p:sp>
        <p:nvSpPr>
          <p:cNvPr id="7" name="Slide Number Placeholder 5">
            <a:extLst>
              <a:ext uri="{FF2B5EF4-FFF2-40B4-BE49-F238E27FC236}">
                <a16:creationId xmlns:a16="http://schemas.microsoft.com/office/drawing/2014/main" id="{DEED1414-6141-4091-A201-837481764753}"/>
              </a:ext>
            </a:extLst>
          </p:cNvPr>
          <p:cNvSpPr>
            <a:spLocks noGrp="1"/>
          </p:cNvSpPr>
          <p:nvPr>
            <p:ph type="sldNum" sz="quarter" idx="11"/>
          </p:nvPr>
        </p:nvSpPr>
        <p:spPr/>
        <p:txBody>
          <a:bodyPr/>
          <a:lstStyle>
            <a:lvl1pPr>
              <a:defRPr/>
            </a:lvl1pPr>
          </a:lstStyle>
          <a:p>
            <a:pPr>
              <a:defRPr/>
            </a:pPr>
            <a:fld id="{F0C00C50-4252-4E8F-B293-4939E8FEA39C}" type="slidenum">
              <a:rPr lang="en-FI"/>
              <a:pPr>
                <a:defRPr/>
              </a:pPr>
              <a:t>‹#›</a:t>
            </a:fld>
            <a:endParaRPr lang="en-FI"/>
          </a:p>
        </p:txBody>
      </p:sp>
      <p:cxnSp>
        <p:nvCxnSpPr>
          <p:cNvPr id="5" name="Straight Connector 13">
            <a:extLst>
              <a:ext uri="{FF2B5EF4-FFF2-40B4-BE49-F238E27FC236}">
                <a16:creationId xmlns:a16="http://schemas.microsoft.com/office/drawing/2014/main" id="{B84E64B6-243D-48E4-B7A9-2CAF509F9AB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8391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Väliotsikko 2">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E7620D8-F17E-42E3-BB20-7DE41EDBB77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1" y="0"/>
            <a:ext cx="7979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Kuopion kaupungin logo, jossa sana Kuopio kirjoitettu mustilla kirjaimilla.">
            <a:extLst>
              <a:ext uri="{FF2B5EF4-FFF2-40B4-BE49-F238E27FC236}">
                <a16:creationId xmlns:a16="http://schemas.microsoft.com/office/drawing/2014/main" id="{4C274CA5-8C66-4F4E-87A1-16649B2B4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 y="88901"/>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34728A59-EC27-459C-BCBD-9E7C73178FFD}"/>
              </a:ext>
            </a:extLst>
          </p:cNvPr>
          <p:cNvSpPr>
            <a:spLocks noGrp="1"/>
          </p:cNvSpPr>
          <p:nvPr>
            <p:ph type="dt" sz="half" idx="10"/>
          </p:nvPr>
        </p:nvSpPr>
        <p:spPr/>
        <p:txBody>
          <a:bodyPr/>
          <a:lstStyle>
            <a:lvl1pPr>
              <a:defRPr/>
            </a:lvl1pPr>
          </a:lstStyle>
          <a:p>
            <a:pPr>
              <a:defRPr/>
            </a:pPr>
            <a:fld id="{938863CA-FF99-4226-A902-8E878CF81E64}" type="datetime1">
              <a:rPr lang="fi-FI"/>
              <a:pPr>
                <a:defRPr/>
              </a:pPr>
              <a:t>10.2.2025</a:t>
            </a:fld>
            <a:endParaRPr lang="en-FI"/>
          </a:p>
        </p:txBody>
      </p:sp>
      <p:sp>
        <p:nvSpPr>
          <p:cNvPr id="8" name="Slide Number Placeholder 5">
            <a:extLst>
              <a:ext uri="{FF2B5EF4-FFF2-40B4-BE49-F238E27FC236}">
                <a16:creationId xmlns:a16="http://schemas.microsoft.com/office/drawing/2014/main" id="{58F4A469-BC7B-4206-ADEF-9A958693FA40}"/>
              </a:ext>
            </a:extLst>
          </p:cNvPr>
          <p:cNvSpPr>
            <a:spLocks noGrp="1"/>
          </p:cNvSpPr>
          <p:nvPr>
            <p:ph type="sldNum" sz="quarter" idx="11"/>
          </p:nvPr>
        </p:nvSpPr>
        <p:spPr/>
        <p:txBody>
          <a:bodyPr/>
          <a:lstStyle>
            <a:lvl1pPr>
              <a:defRPr/>
            </a:lvl1pPr>
          </a:lstStyle>
          <a:p>
            <a:pPr>
              <a:defRPr/>
            </a:pPr>
            <a:fld id="{9528E44A-4CE9-4F12-90F6-EC8900B6EC78}" type="slidenum">
              <a:rPr lang="en-FI"/>
              <a:pPr>
                <a:defRPr/>
              </a:pPr>
              <a:t>‹#›</a:t>
            </a:fld>
            <a:endParaRPr lang="en-FI"/>
          </a:p>
        </p:txBody>
      </p:sp>
      <p:cxnSp>
        <p:nvCxnSpPr>
          <p:cNvPr id="5" name="Straight Connector 13">
            <a:extLst>
              <a:ext uri="{FF2B5EF4-FFF2-40B4-BE49-F238E27FC236}">
                <a16:creationId xmlns:a16="http://schemas.microsoft.com/office/drawing/2014/main" id="{75B07525-96C3-4A01-A8F0-5993033B012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794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545125" y="844061"/>
            <a:ext cx="11110543" cy="1155801"/>
          </a:xfrm>
        </p:spPr>
        <p:txBody>
          <a:bodyPr/>
          <a:lstStyle/>
          <a:p>
            <a:r>
              <a:rPr lang="fi-FI"/>
              <a:t>Muokkaa ots. perustyyl. napsautt.</a:t>
            </a:r>
            <a:endParaRPr lang="en-US" dirty="0"/>
          </a:p>
        </p:txBody>
      </p:sp>
      <p:sp>
        <p:nvSpPr>
          <p:cNvPr id="3" name="Content Placeholder 2"/>
          <p:cNvSpPr>
            <a:spLocks noGrp="1"/>
          </p:cNvSpPr>
          <p:nvPr>
            <p:ph sz="half" idx="1"/>
          </p:nvPr>
        </p:nvSpPr>
        <p:spPr>
          <a:xfrm>
            <a:off x="536333" y="2299723"/>
            <a:ext cx="5416895" cy="40090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38774" y="2289977"/>
            <a:ext cx="5416895" cy="40188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a:extLst>
              <a:ext uri="{FF2B5EF4-FFF2-40B4-BE49-F238E27FC236}">
                <a16:creationId xmlns:a16="http://schemas.microsoft.com/office/drawing/2014/main" id="{BF3A1D63-AE04-47BD-846F-022E2EAF5237}"/>
              </a:ext>
            </a:extLst>
          </p:cNvPr>
          <p:cNvSpPr>
            <a:spLocks noGrp="1"/>
          </p:cNvSpPr>
          <p:nvPr>
            <p:ph type="dt" sz="half" idx="10"/>
          </p:nvPr>
        </p:nvSpPr>
        <p:spPr/>
        <p:txBody>
          <a:bodyPr/>
          <a:lstStyle>
            <a:lvl1pPr>
              <a:defRPr/>
            </a:lvl1pPr>
          </a:lstStyle>
          <a:p>
            <a:pPr>
              <a:defRPr/>
            </a:pPr>
            <a:fld id="{8C3D7449-7B70-424F-BB12-ECDEECB2575F}" type="datetime1">
              <a:rPr lang="fi-FI"/>
              <a:pPr>
                <a:defRPr/>
              </a:pPr>
              <a:t>10.2.2025</a:t>
            </a:fld>
            <a:endParaRPr lang="en-FI" dirty="0"/>
          </a:p>
        </p:txBody>
      </p:sp>
      <p:sp>
        <p:nvSpPr>
          <p:cNvPr id="6" name="Slide Number Placeholder 5">
            <a:extLst>
              <a:ext uri="{FF2B5EF4-FFF2-40B4-BE49-F238E27FC236}">
                <a16:creationId xmlns:a16="http://schemas.microsoft.com/office/drawing/2014/main" id="{94C9D331-C927-4CF0-943F-1D92AB7E9506}"/>
              </a:ext>
            </a:extLst>
          </p:cNvPr>
          <p:cNvSpPr>
            <a:spLocks noGrp="1"/>
          </p:cNvSpPr>
          <p:nvPr>
            <p:ph type="sldNum" sz="quarter" idx="11"/>
          </p:nvPr>
        </p:nvSpPr>
        <p:spPr/>
        <p:txBody>
          <a:bodyPr/>
          <a:lstStyle>
            <a:lvl1pPr>
              <a:defRPr/>
            </a:lvl1pPr>
          </a:lstStyle>
          <a:p>
            <a:pPr>
              <a:defRPr/>
            </a:pPr>
            <a:fld id="{8873E046-7A19-4297-963E-C456BE8DE2CF}" type="slidenum">
              <a:rPr lang="en-FI"/>
              <a:pPr>
                <a:defRPr/>
              </a:pPr>
              <a:t>‹#›</a:t>
            </a:fld>
            <a:endParaRPr lang="en-FI" dirty="0"/>
          </a:p>
        </p:txBody>
      </p:sp>
    </p:spTree>
    <p:extLst>
      <p:ext uri="{BB962C8B-B14F-4D97-AF65-F5344CB8AC3E}">
        <p14:creationId xmlns:p14="http://schemas.microsoft.com/office/powerpoint/2010/main" val="133379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D0E04-21A2-BFCB-EF6C-1C9E68CF0EB8}"/>
              </a:ext>
            </a:extLst>
          </p:cNvPr>
          <p:cNvSpPr>
            <a:spLocks noGrp="1"/>
          </p:cNvSpPr>
          <p:nvPr>
            <p:ph type="title"/>
          </p:nvPr>
        </p:nvSpPr>
        <p:spPr>
          <a:xfrm>
            <a:off x="547200" y="844800"/>
            <a:ext cx="11102400" cy="1156800"/>
          </a:xfrm>
        </p:spPr>
        <p:txBody>
          <a:bodyPr/>
          <a:lstStyle/>
          <a:p>
            <a:r>
              <a:rPr lang="fi-FI"/>
              <a:t>Muokkaa ots. perustyyl. napsautt.</a:t>
            </a:r>
          </a:p>
        </p:txBody>
      </p:sp>
      <p:sp>
        <p:nvSpPr>
          <p:cNvPr id="7" name="Päivämäärän paikkamerkki 6">
            <a:extLst>
              <a:ext uri="{FF2B5EF4-FFF2-40B4-BE49-F238E27FC236}">
                <a16:creationId xmlns:a16="http://schemas.microsoft.com/office/drawing/2014/main" id="{73EB9684-18C3-9FCA-22F1-885E263F1989}"/>
              </a:ext>
            </a:extLst>
          </p:cNvPr>
          <p:cNvSpPr>
            <a:spLocks noGrp="1"/>
          </p:cNvSpPr>
          <p:nvPr>
            <p:ph type="dt" sz="half" idx="10"/>
          </p:nvPr>
        </p:nvSpPr>
        <p:spPr/>
        <p:txBody>
          <a:bodyPr/>
          <a:lstStyle/>
          <a:p>
            <a:fld id="{B4040670-9479-49D9-88C4-C2DC2BEB86F0}" type="datetimeFigureOut">
              <a:rPr lang="fi-FI" smtClean="0"/>
              <a:t>10.2.2025</a:t>
            </a:fld>
            <a:endParaRPr lang="fi-FI"/>
          </a:p>
        </p:txBody>
      </p:sp>
      <p:sp>
        <p:nvSpPr>
          <p:cNvPr id="9" name="Dian numeron paikkamerkki 8">
            <a:extLst>
              <a:ext uri="{FF2B5EF4-FFF2-40B4-BE49-F238E27FC236}">
                <a16:creationId xmlns:a16="http://schemas.microsoft.com/office/drawing/2014/main" id="{BD3A2876-EF26-D9AE-96FC-21A9CB3A6828}"/>
              </a:ext>
            </a:extLst>
          </p:cNvPr>
          <p:cNvSpPr>
            <a:spLocks noGrp="1"/>
          </p:cNvSpPr>
          <p:nvPr>
            <p:ph type="sldNum" sz="quarter" idx="12"/>
          </p:nvPr>
        </p:nvSpPr>
        <p:spPr/>
        <p:txBody>
          <a:bodyPr/>
          <a:lstStyle/>
          <a:p>
            <a:fld id="{9829D91C-03E7-42EC-B8BC-099D830350ED}" type="slidenum">
              <a:rPr lang="fi-FI" smtClean="0"/>
              <a:t>‹#›</a:t>
            </a:fld>
            <a:endParaRPr lang="fi-FI"/>
          </a:p>
        </p:txBody>
      </p:sp>
      <p:sp>
        <p:nvSpPr>
          <p:cNvPr id="12" name="Text Placeholder 2">
            <a:extLst>
              <a:ext uri="{FF2B5EF4-FFF2-40B4-BE49-F238E27FC236}">
                <a16:creationId xmlns:a16="http://schemas.microsoft.com/office/drawing/2014/main" id="{1DA02C4C-7622-3680-68C8-0A27879A871E}"/>
              </a:ext>
            </a:extLst>
          </p:cNvPr>
          <p:cNvSpPr>
            <a:spLocks noGrp="1"/>
          </p:cNvSpPr>
          <p:nvPr>
            <p:ph type="body" idx="1"/>
          </p:nvPr>
        </p:nvSpPr>
        <p:spPr>
          <a:xfrm>
            <a:off x="545123"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3" name="Content Placeholder 3">
            <a:extLst>
              <a:ext uri="{FF2B5EF4-FFF2-40B4-BE49-F238E27FC236}">
                <a16:creationId xmlns:a16="http://schemas.microsoft.com/office/drawing/2014/main" id="{6D995967-D1A0-65C6-D7EA-B222D7BA34E7}"/>
              </a:ext>
            </a:extLst>
          </p:cNvPr>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Text Placeholder 4">
            <a:extLst>
              <a:ext uri="{FF2B5EF4-FFF2-40B4-BE49-F238E27FC236}">
                <a16:creationId xmlns:a16="http://schemas.microsoft.com/office/drawing/2014/main" id="{D8B90BF6-9CF0-778D-7A8E-F88CD0F75521}"/>
              </a:ext>
            </a:extLst>
          </p:cNvPr>
          <p:cNvSpPr>
            <a:spLocks noGrp="1"/>
          </p:cNvSpPr>
          <p:nvPr>
            <p:ph type="body" sz="quarter" idx="3"/>
          </p:nvPr>
        </p:nvSpPr>
        <p:spPr>
          <a:xfrm>
            <a:off x="6229980"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5" name="Content Placeholder 5">
            <a:extLst>
              <a:ext uri="{FF2B5EF4-FFF2-40B4-BE49-F238E27FC236}">
                <a16:creationId xmlns:a16="http://schemas.microsoft.com/office/drawing/2014/main" id="{CE4DF316-8E5B-7E3F-418B-A1B6A4252A42}"/>
              </a:ext>
            </a:extLst>
          </p:cNvPr>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35141875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545124" y="844061"/>
            <a:ext cx="11101753" cy="1103524"/>
          </a:xfrm>
        </p:spPr>
        <p:txBody>
          <a:bodyPr/>
          <a:lstStyle/>
          <a:p>
            <a:r>
              <a:rPr lang="fi-FI"/>
              <a:t>Muokkaa ots. perustyyl. napsautt.</a:t>
            </a:r>
            <a:endParaRPr lang="en-US" dirty="0"/>
          </a:p>
        </p:txBody>
      </p:sp>
      <p:sp>
        <p:nvSpPr>
          <p:cNvPr id="3" name="Date Placeholder 3">
            <a:extLst>
              <a:ext uri="{FF2B5EF4-FFF2-40B4-BE49-F238E27FC236}">
                <a16:creationId xmlns:a16="http://schemas.microsoft.com/office/drawing/2014/main" id="{06A0D5E3-E095-459C-8805-D9335625700B}"/>
              </a:ext>
            </a:extLst>
          </p:cNvPr>
          <p:cNvSpPr>
            <a:spLocks noGrp="1"/>
          </p:cNvSpPr>
          <p:nvPr>
            <p:ph type="dt" sz="half" idx="10"/>
          </p:nvPr>
        </p:nvSpPr>
        <p:spPr/>
        <p:txBody>
          <a:bodyPr/>
          <a:lstStyle>
            <a:lvl1pPr>
              <a:defRPr/>
            </a:lvl1pPr>
          </a:lstStyle>
          <a:p>
            <a:pPr>
              <a:defRPr/>
            </a:pPr>
            <a:fld id="{4E00E750-680A-46E3-AFEC-711FD955F6E0}" type="datetime1">
              <a:rPr lang="fi-FI"/>
              <a:pPr>
                <a:defRPr/>
              </a:pPr>
              <a:t>10.2.2025</a:t>
            </a:fld>
            <a:endParaRPr lang="en-FI" dirty="0"/>
          </a:p>
        </p:txBody>
      </p:sp>
      <p:sp>
        <p:nvSpPr>
          <p:cNvPr id="4" name="Slide Number Placeholder 5">
            <a:extLst>
              <a:ext uri="{FF2B5EF4-FFF2-40B4-BE49-F238E27FC236}">
                <a16:creationId xmlns:a16="http://schemas.microsoft.com/office/drawing/2014/main" id="{3651DE9F-A41D-412A-A434-BCA50B17A42F}"/>
              </a:ext>
            </a:extLst>
          </p:cNvPr>
          <p:cNvSpPr>
            <a:spLocks noGrp="1"/>
          </p:cNvSpPr>
          <p:nvPr>
            <p:ph type="sldNum" sz="quarter" idx="11"/>
          </p:nvPr>
        </p:nvSpPr>
        <p:spPr/>
        <p:txBody>
          <a:bodyPr/>
          <a:lstStyle>
            <a:lvl1pPr>
              <a:defRPr/>
            </a:lvl1pPr>
          </a:lstStyle>
          <a:p>
            <a:pPr>
              <a:defRPr/>
            </a:pPr>
            <a:fld id="{3AA7F9F8-9552-47BF-BD3E-9F47416AEF94}" type="slidenum">
              <a:rPr lang="en-FI"/>
              <a:pPr>
                <a:defRPr/>
              </a:pPr>
              <a:t>‹#›</a:t>
            </a:fld>
            <a:endParaRPr lang="en-FI" dirty="0"/>
          </a:p>
        </p:txBody>
      </p:sp>
    </p:spTree>
    <p:extLst>
      <p:ext uri="{BB962C8B-B14F-4D97-AF65-F5344CB8AC3E}">
        <p14:creationId xmlns:p14="http://schemas.microsoft.com/office/powerpoint/2010/main" val="13144171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1FE40E-68E9-452D-8B62-CC487844239F}"/>
              </a:ext>
            </a:extLst>
          </p:cNvPr>
          <p:cNvSpPr>
            <a:spLocks noGrp="1"/>
          </p:cNvSpPr>
          <p:nvPr>
            <p:ph type="dt" sz="half" idx="10"/>
          </p:nvPr>
        </p:nvSpPr>
        <p:spPr/>
        <p:txBody>
          <a:bodyPr/>
          <a:lstStyle>
            <a:lvl1pPr>
              <a:defRPr/>
            </a:lvl1pPr>
          </a:lstStyle>
          <a:p>
            <a:pPr>
              <a:defRPr/>
            </a:pPr>
            <a:fld id="{88E8F5B3-268F-4F41-9E57-7813E9AC1915}" type="datetime1">
              <a:rPr lang="fi-FI"/>
              <a:pPr>
                <a:defRPr/>
              </a:pPr>
              <a:t>10.2.2025</a:t>
            </a:fld>
            <a:endParaRPr lang="en-FI" dirty="0"/>
          </a:p>
        </p:txBody>
      </p:sp>
      <p:sp>
        <p:nvSpPr>
          <p:cNvPr id="3" name="Slide Number Placeholder 5">
            <a:extLst>
              <a:ext uri="{FF2B5EF4-FFF2-40B4-BE49-F238E27FC236}">
                <a16:creationId xmlns:a16="http://schemas.microsoft.com/office/drawing/2014/main" id="{35F16818-5CF8-4313-B34D-D47530B7F5C3}"/>
              </a:ext>
            </a:extLst>
          </p:cNvPr>
          <p:cNvSpPr>
            <a:spLocks noGrp="1"/>
          </p:cNvSpPr>
          <p:nvPr>
            <p:ph type="sldNum" sz="quarter" idx="11"/>
          </p:nvPr>
        </p:nvSpPr>
        <p:spPr/>
        <p:txBody>
          <a:bodyPr/>
          <a:lstStyle>
            <a:lvl1pPr>
              <a:defRPr/>
            </a:lvl1pPr>
          </a:lstStyle>
          <a:p>
            <a:pPr>
              <a:defRPr/>
            </a:pPr>
            <a:fld id="{813DC092-64FD-425A-BFAF-344846BB863F}" type="slidenum">
              <a:rPr lang="en-FI"/>
              <a:pPr>
                <a:defRPr/>
              </a:pPr>
              <a:t>‹#›</a:t>
            </a:fld>
            <a:endParaRPr lang="en-FI" dirty="0"/>
          </a:p>
        </p:txBody>
      </p:sp>
    </p:spTree>
    <p:extLst>
      <p:ext uri="{BB962C8B-B14F-4D97-AF65-F5344CB8AC3E}">
        <p14:creationId xmlns:p14="http://schemas.microsoft.com/office/powerpoint/2010/main" val="4088056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5" y="844057"/>
            <a:ext cx="4218111" cy="1213343"/>
          </a:xfrm>
        </p:spPr>
        <p:txBody>
          <a:bodyPr anchor="t"/>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844057"/>
            <a:ext cx="6454897" cy="54688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553915" y="2057399"/>
            <a:ext cx="4218111" cy="425547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8B22F0B-4B62-EB44-8F36-617A6BC6660F}" type="datetime1">
              <a:rPr lang="fi-FI" smtClean="0"/>
              <a:t>10.2.2025</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41010811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1_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5" y="844057"/>
            <a:ext cx="4218111" cy="1213343"/>
          </a:xfrm>
        </p:spPr>
        <p:txBody>
          <a:bodyPr/>
          <a:lstStyle>
            <a:lvl1pPr>
              <a:defRPr sz="3200"/>
            </a:lvl1pPr>
          </a:lstStyle>
          <a:p>
            <a:r>
              <a:rPr lang="fi-FI"/>
              <a:t>Muokkaa ots. perustyyl. napsautt.</a:t>
            </a:r>
            <a:endParaRPr lang="en-US" dirty="0"/>
          </a:p>
        </p:txBody>
      </p:sp>
      <p:sp>
        <p:nvSpPr>
          <p:cNvPr id="4" name="Text Placeholder 3"/>
          <p:cNvSpPr>
            <a:spLocks noGrp="1"/>
          </p:cNvSpPr>
          <p:nvPr>
            <p:ph type="body" sz="half" idx="2"/>
          </p:nvPr>
        </p:nvSpPr>
        <p:spPr>
          <a:xfrm>
            <a:off x="553915" y="2057399"/>
            <a:ext cx="4218111" cy="425547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3" name="Content Placeholder 2"/>
          <p:cNvSpPr>
            <a:spLocks noGrp="1"/>
          </p:cNvSpPr>
          <p:nvPr>
            <p:ph idx="1"/>
          </p:nvPr>
        </p:nvSpPr>
        <p:spPr>
          <a:xfrm>
            <a:off x="5183188" y="844057"/>
            <a:ext cx="6454897" cy="54688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3">
            <a:extLst>
              <a:ext uri="{FF2B5EF4-FFF2-40B4-BE49-F238E27FC236}">
                <a16:creationId xmlns:a16="http://schemas.microsoft.com/office/drawing/2014/main" id="{263CFB2E-B286-479E-BEE2-415297B72822}"/>
              </a:ext>
            </a:extLst>
          </p:cNvPr>
          <p:cNvSpPr>
            <a:spLocks noGrp="1"/>
          </p:cNvSpPr>
          <p:nvPr>
            <p:ph type="dt" sz="half" idx="10"/>
          </p:nvPr>
        </p:nvSpPr>
        <p:spPr/>
        <p:txBody>
          <a:bodyPr/>
          <a:lstStyle>
            <a:lvl1pPr>
              <a:defRPr/>
            </a:lvl1pPr>
          </a:lstStyle>
          <a:p>
            <a:pPr>
              <a:defRPr/>
            </a:pPr>
            <a:fld id="{B37B4226-6224-4CAE-ADA2-1F4FFE4929F3}" type="datetime1">
              <a:rPr lang="fi-FI"/>
              <a:pPr>
                <a:defRPr/>
              </a:pPr>
              <a:t>10.2.2025</a:t>
            </a:fld>
            <a:endParaRPr lang="en-FI" dirty="0"/>
          </a:p>
        </p:txBody>
      </p:sp>
      <p:sp>
        <p:nvSpPr>
          <p:cNvPr id="6" name="Slide Number Placeholder 5">
            <a:extLst>
              <a:ext uri="{FF2B5EF4-FFF2-40B4-BE49-F238E27FC236}">
                <a16:creationId xmlns:a16="http://schemas.microsoft.com/office/drawing/2014/main" id="{2B44477C-8669-408C-A008-A67E2D989990}"/>
              </a:ext>
            </a:extLst>
          </p:cNvPr>
          <p:cNvSpPr>
            <a:spLocks noGrp="1"/>
          </p:cNvSpPr>
          <p:nvPr>
            <p:ph type="sldNum" sz="quarter" idx="11"/>
          </p:nvPr>
        </p:nvSpPr>
        <p:spPr/>
        <p:txBody>
          <a:bodyPr/>
          <a:lstStyle>
            <a:lvl1pPr>
              <a:defRPr/>
            </a:lvl1pPr>
          </a:lstStyle>
          <a:p>
            <a:pPr>
              <a:defRPr/>
            </a:pPr>
            <a:fld id="{2D4D5031-A456-4645-8F02-BEC4C77D4C37}" type="slidenum">
              <a:rPr lang="en-FI"/>
              <a:pPr>
                <a:defRPr/>
              </a:pPr>
              <a:t>‹#›</a:t>
            </a:fld>
            <a:endParaRPr lang="en-FI" dirty="0"/>
          </a:p>
        </p:txBody>
      </p:sp>
    </p:spTree>
    <p:extLst>
      <p:ext uri="{BB962C8B-B14F-4D97-AF65-F5344CB8AC3E}">
        <p14:creationId xmlns:p14="http://schemas.microsoft.com/office/powerpoint/2010/main" val="1170725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1_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419975" y="842134"/>
            <a:ext cx="4218111" cy="1213343"/>
          </a:xfrm>
        </p:spPr>
        <p:txBody>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53916" y="842134"/>
            <a:ext cx="6454897" cy="546882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fi-FI" noProof="0"/>
              <a:t>Lisää kuva napsauttamalla kuvaketta</a:t>
            </a:r>
            <a:endParaRPr lang="en-US" noProof="0" dirty="0"/>
          </a:p>
        </p:txBody>
      </p:sp>
      <p:sp>
        <p:nvSpPr>
          <p:cNvPr id="4" name="Text Placeholder 3"/>
          <p:cNvSpPr>
            <a:spLocks noGrp="1"/>
          </p:cNvSpPr>
          <p:nvPr>
            <p:ph type="body" sz="half" idx="2"/>
          </p:nvPr>
        </p:nvSpPr>
        <p:spPr>
          <a:xfrm>
            <a:off x="7419975" y="2055476"/>
            <a:ext cx="4218111" cy="42554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052A9548-85B8-4481-BAAA-C161481C1F69}"/>
              </a:ext>
            </a:extLst>
          </p:cNvPr>
          <p:cNvSpPr>
            <a:spLocks noGrp="1"/>
          </p:cNvSpPr>
          <p:nvPr>
            <p:ph type="dt" sz="half" idx="10"/>
          </p:nvPr>
        </p:nvSpPr>
        <p:spPr/>
        <p:txBody>
          <a:bodyPr/>
          <a:lstStyle>
            <a:lvl1pPr>
              <a:defRPr/>
            </a:lvl1pPr>
          </a:lstStyle>
          <a:p>
            <a:pPr>
              <a:defRPr/>
            </a:pPr>
            <a:fld id="{F0D63114-3384-44EF-9079-8E5DE152758C}" type="datetime1">
              <a:rPr lang="fi-FI"/>
              <a:pPr>
                <a:defRPr/>
              </a:pPr>
              <a:t>10.2.2025</a:t>
            </a:fld>
            <a:endParaRPr lang="en-FI" dirty="0"/>
          </a:p>
        </p:txBody>
      </p:sp>
      <p:sp>
        <p:nvSpPr>
          <p:cNvPr id="6" name="Slide Number Placeholder 5">
            <a:extLst>
              <a:ext uri="{FF2B5EF4-FFF2-40B4-BE49-F238E27FC236}">
                <a16:creationId xmlns:a16="http://schemas.microsoft.com/office/drawing/2014/main" id="{66D6F8DE-3E6C-4BEA-B1F7-F047BBE907BB}"/>
              </a:ext>
            </a:extLst>
          </p:cNvPr>
          <p:cNvSpPr>
            <a:spLocks noGrp="1"/>
          </p:cNvSpPr>
          <p:nvPr>
            <p:ph type="sldNum" sz="quarter" idx="11"/>
          </p:nvPr>
        </p:nvSpPr>
        <p:spPr/>
        <p:txBody>
          <a:bodyPr/>
          <a:lstStyle>
            <a:lvl1pPr>
              <a:defRPr/>
            </a:lvl1pPr>
          </a:lstStyle>
          <a:p>
            <a:pPr>
              <a:defRPr/>
            </a:pPr>
            <a:fld id="{CE0D0AA9-869D-4514-833E-5887A8E989B2}" type="slidenum">
              <a:rPr lang="en-FI"/>
              <a:pPr>
                <a:defRPr/>
              </a:pPr>
              <a:t>‹#›</a:t>
            </a:fld>
            <a:endParaRPr lang="en-FI" dirty="0"/>
          </a:p>
        </p:txBody>
      </p:sp>
    </p:spTree>
    <p:extLst>
      <p:ext uri="{BB962C8B-B14F-4D97-AF65-F5344CB8AC3E}">
        <p14:creationId xmlns:p14="http://schemas.microsoft.com/office/powerpoint/2010/main" val="34244565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Lopetusdia">
    <p:bg>
      <p:bgPr>
        <a:solidFill>
          <a:schemeClr val="bg2"/>
        </a:solidFill>
        <a:effectLst/>
      </p:bgPr>
    </p:bg>
    <p:spTree>
      <p:nvGrpSpPr>
        <p:cNvPr id="1" name=""/>
        <p:cNvGrpSpPr/>
        <p:nvPr/>
      </p:nvGrpSpPr>
      <p:grpSpPr>
        <a:xfrm>
          <a:off x="0" y="0"/>
          <a:ext cx="0" cy="0"/>
          <a:chOff x="0" y="0"/>
          <a:chExt cx="0" cy="0"/>
        </a:xfrm>
      </p:grpSpPr>
      <p:pic>
        <p:nvPicPr>
          <p:cNvPr id="6" name="Picture 8" descr="Kuopion kaupungin logo, jossa sana Kuopio kirjoitettu mustilla kirjaimilla.">
            <a:extLst>
              <a:ext uri="{FF2B5EF4-FFF2-40B4-BE49-F238E27FC236}">
                <a16:creationId xmlns:a16="http://schemas.microsoft.com/office/drawing/2014/main" id="{C9147DC9-BBAA-4A99-8E62-F047B8988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1" y="723901"/>
            <a:ext cx="17018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3913" y="2986929"/>
            <a:ext cx="5405236" cy="1103524"/>
          </a:xfrm>
        </p:spPr>
        <p:txBody>
          <a:bodyPr anchor="b"/>
          <a:lstStyle/>
          <a:p>
            <a:r>
              <a:rPr lang="fi-FI"/>
              <a:t>Muokkaa ots. perustyyl. napsautt.</a:t>
            </a:r>
            <a:endParaRPr lang="en-FI" dirty="0"/>
          </a:p>
        </p:txBody>
      </p:sp>
      <p:sp>
        <p:nvSpPr>
          <p:cNvPr id="11" name="Text Placeholder 10"/>
          <p:cNvSpPr>
            <a:spLocks noGrp="1"/>
          </p:cNvSpPr>
          <p:nvPr>
            <p:ph type="body" sz="quarter" idx="17"/>
          </p:nvPr>
        </p:nvSpPr>
        <p:spPr>
          <a:xfrm>
            <a:off x="553915" y="4212772"/>
            <a:ext cx="5405236" cy="1267469"/>
          </a:xfrm>
        </p:spPr>
        <p:txBody>
          <a:bodyPr>
            <a:normAutofit/>
          </a:bodyPr>
          <a:lstStyle>
            <a:lvl1pPr marL="0" indent="0">
              <a:buNone/>
              <a:defRPr sz="2133"/>
            </a:lvl1pPr>
            <a:lvl2pPr marL="457189" indent="0">
              <a:buNone/>
              <a:defRPr/>
            </a:lvl2pPr>
          </a:lstStyle>
          <a:p>
            <a:pPr lvl="0"/>
            <a:r>
              <a:rPr lang="fi-FI"/>
              <a:t>Muokkaa tekstin perustyylejä napsauttamalla</a:t>
            </a:r>
          </a:p>
        </p:txBody>
      </p:sp>
      <p:sp>
        <p:nvSpPr>
          <p:cNvPr id="13" name="Text Placeholder 12"/>
          <p:cNvSpPr>
            <a:spLocks noGrp="1"/>
          </p:cNvSpPr>
          <p:nvPr>
            <p:ph type="body" sz="quarter" idx="18"/>
          </p:nvPr>
        </p:nvSpPr>
        <p:spPr>
          <a:xfrm>
            <a:off x="553914" y="5602562"/>
            <a:ext cx="5405236" cy="831300"/>
          </a:xfrm>
        </p:spPr>
        <p:txBody>
          <a:bodyPr anchor="b">
            <a:normAutofit/>
          </a:bodyPr>
          <a:lstStyle>
            <a:lvl1pPr marL="0" indent="0">
              <a:spcBef>
                <a:spcPts val="0"/>
              </a:spcBef>
              <a:buNone/>
              <a:defRPr sz="1467"/>
            </a:lvl1pPr>
          </a:lstStyle>
          <a:p>
            <a:pPr lvl="0"/>
            <a:r>
              <a:rPr lang="fi-FI"/>
              <a:t>Muokkaa tekstin perustyylejä napsauttamalla</a:t>
            </a:r>
          </a:p>
          <a:p>
            <a:pPr lvl="1"/>
            <a:r>
              <a:rPr lang="fi-FI"/>
              <a:t>toinen taso</a:t>
            </a:r>
          </a:p>
        </p:txBody>
      </p:sp>
      <p:pic>
        <p:nvPicPr>
          <p:cNvPr id="7" name="Picture 6">
            <a:extLst>
              <a:ext uri="{FF2B5EF4-FFF2-40B4-BE49-F238E27FC236}">
                <a16:creationId xmlns:a16="http://schemas.microsoft.com/office/drawing/2014/main" id="{D32EF2BB-D71D-EE89-0DA6-B655E524C8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25130734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Otsikkodia">
    <p:bg>
      <p:bgPr>
        <a:solidFill>
          <a:srgbClr val="250E62"/>
        </a:solidFill>
        <a:effectLst/>
      </p:bgPr>
    </p:bg>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2AFE9897-CA12-44FF-AD1B-50551EFE0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20"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a:p>
        </p:txBody>
      </p:sp>
      <p:sp>
        <p:nvSpPr>
          <p:cNvPr id="7" name="Picture Placeholder 6"/>
          <p:cNvSpPr>
            <a:spLocks noGrp="1"/>
          </p:cNvSpPr>
          <p:nvPr>
            <p:ph type="pic" sz="quarter" idx="11"/>
          </p:nvPr>
        </p:nvSpPr>
        <p:spPr>
          <a:xfrm>
            <a:off x="5359942" y="0"/>
            <a:ext cx="6856641" cy="6904125"/>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0 h 6876700"/>
              <a:gd name="connsiteX12" fmla="*/ 1 w 6847900"/>
              <a:gd name="connsiteY12" fmla="*/ 0 h 6876700"/>
              <a:gd name="connsiteX13" fmla="*/ 1 w 6847900"/>
              <a:gd name="connsiteY13" fmla="*/ 6876700 h 6876700"/>
              <a:gd name="connsiteX14" fmla="*/ 0 w 6847900"/>
              <a:gd name="connsiteY14" fmla="*/ 6876700 h 6876700"/>
              <a:gd name="connsiteX15" fmla="*/ 0 w 6847900"/>
              <a:gd name="connsiteY15" fmla="*/ 0 h 6876700"/>
              <a:gd name="connsiteX0" fmla="*/ 2970804 w 6847900"/>
              <a:gd name="connsiteY0" fmla="*/ 14336 h 6891036"/>
              <a:gd name="connsiteX1" fmla="*/ 3401652 w 6847900"/>
              <a:gd name="connsiteY1" fmla="*/ 14336 h 6891036"/>
              <a:gd name="connsiteX2" fmla="*/ 3560351 w 6847900"/>
              <a:gd name="connsiteY2" fmla="*/ 50785 h 6891036"/>
              <a:gd name="connsiteX3" fmla="*/ 6842399 w 6847900"/>
              <a:gd name="connsiteY3" fmla="*/ 3948375 h 6891036"/>
              <a:gd name="connsiteX4" fmla="*/ 3280742 w 6847900"/>
              <a:gd name="connsiteY4" fmla="*/ 5563073 h 6891036"/>
              <a:gd name="connsiteX5" fmla="*/ 3366617 w 6847900"/>
              <a:gd name="connsiteY5" fmla="*/ 6843563 h 6891036"/>
              <a:gd name="connsiteX6" fmla="*/ 1800359 w 6847900"/>
              <a:gd name="connsiteY6" fmla="*/ 5991512 h 6891036"/>
              <a:gd name="connsiteX7" fmla="*/ 85925 w 6847900"/>
              <a:gd name="connsiteY7" fmla="*/ 2748500 h 6891036"/>
              <a:gd name="connsiteX8" fmla="*/ 3312643 w 6847900"/>
              <a:gd name="connsiteY8" fmla="*/ 2950544 h 6891036"/>
              <a:gd name="connsiteX9" fmla="*/ 2844879 w 6847900"/>
              <a:gd name="connsiteY9" fmla="*/ 37411 h 6891036"/>
              <a:gd name="connsiteX10" fmla="*/ 2970804 w 6847900"/>
              <a:gd name="connsiteY10" fmla="*/ 14336 h 6891036"/>
              <a:gd name="connsiteX11" fmla="*/ 0 w 6847900"/>
              <a:gd name="connsiteY11" fmla="*/ 14336 h 6891036"/>
              <a:gd name="connsiteX12" fmla="*/ 1 w 6847900"/>
              <a:gd name="connsiteY12" fmla="*/ 14336 h 6891036"/>
              <a:gd name="connsiteX13" fmla="*/ 1 w 6847900"/>
              <a:gd name="connsiteY13" fmla="*/ 6891036 h 6891036"/>
              <a:gd name="connsiteX14" fmla="*/ 0 w 6847900"/>
              <a:gd name="connsiteY14" fmla="*/ 6891036 h 6891036"/>
              <a:gd name="connsiteX15" fmla="*/ 0 w 6847900"/>
              <a:gd name="connsiteY15" fmla="*/ 14336 h 6891036"/>
              <a:gd name="connsiteX0" fmla="*/ 2970804 w 6847900"/>
              <a:gd name="connsiteY0" fmla="*/ 18623 h 6895323"/>
              <a:gd name="connsiteX1" fmla="*/ 3401652 w 6847900"/>
              <a:gd name="connsiteY1" fmla="*/ 18623 h 6895323"/>
              <a:gd name="connsiteX2" fmla="*/ 3560351 w 6847900"/>
              <a:gd name="connsiteY2" fmla="*/ 55072 h 6895323"/>
              <a:gd name="connsiteX3" fmla="*/ 6842399 w 6847900"/>
              <a:gd name="connsiteY3" fmla="*/ 3952662 h 6895323"/>
              <a:gd name="connsiteX4" fmla="*/ 3280742 w 6847900"/>
              <a:gd name="connsiteY4" fmla="*/ 5567360 h 6895323"/>
              <a:gd name="connsiteX5" fmla="*/ 3366617 w 6847900"/>
              <a:gd name="connsiteY5" fmla="*/ 6847850 h 6895323"/>
              <a:gd name="connsiteX6" fmla="*/ 1800359 w 6847900"/>
              <a:gd name="connsiteY6" fmla="*/ 5995799 h 6895323"/>
              <a:gd name="connsiteX7" fmla="*/ 85925 w 6847900"/>
              <a:gd name="connsiteY7" fmla="*/ 2752787 h 6895323"/>
              <a:gd name="connsiteX8" fmla="*/ 3312643 w 6847900"/>
              <a:gd name="connsiteY8" fmla="*/ 2954831 h 6895323"/>
              <a:gd name="connsiteX9" fmla="*/ 2844879 w 6847900"/>
              <a:gd name="connsiteY9" fmla="*/ 41698 h 6895323"/>
              <a:gd name="connsiteX10" fmla="*/ 2970804 w 6847900"/>
              <a:gd name="connsiteY10" fmla="*/ 18623 h 6895323"/>
              <a:gd name="connsiteX11" fmla="*/ 0 w 6847900"/>
              <a:gd name="connsiteY11" fmla="*/ 18623 h 6895323"/>
              <a:gd name="connsiteX12" fmla="*/ 1 w 6847900"/>
              <a:gd name="connsiteY12" fmla="*/ 18623 h 6895323"/>
              <a:gd name="connsiteX13" fmla="*/ 1 w 6847900"/>
              <a:gd name="connsiteY13" fmla="*/ 6895323 h 6895323"/>
              <a:gd name="connsiteX14" fmla="*/ 0 w 6847900"/>
              <a:gd name="connsiteY14" fmla="*/ 6895323 h 6895323"/>
              <a:gd name="connsiteX15" fmla="*/ 0 w 6847900"/>
              <a:gd name="connsiteY15" fmla="*/ 18623 h 689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00" h="6895323">
                <a:moveTo>
                  <a:pt x="2970804" y="18623"/>
                </a:moveTo>
                <a:cubicBezTo>
                  <a:pt x="3049909" y="2496"/>
                  <a:pt x="3153206" y="-13633"/>
                  <a:pt x="3401652" y="18623"/>
                </a:cubicBezTo>
                <a:lnTo>
                  <a:pt x="3560351" y="55072"/>
                </a:lnTo>
                <a:cubicBezTo>
                  <a:pt x="4415738" y="319083"/>
                  <a:pt x="6420326" y="1508017"/>
                  <a:pt x="6842399" y="3952662"/>
                </a:cubicBezTo>
                <a:cubicBezTo>
                  <a:pt x="7007883" y="7473355"/>
                  <a:pt x="3386019" y="3671300"/>
                  <a:pt x="3280742" y="5567360"/>
                </a:cubicBezTo>
                <a:cubicBezTo>
                  <a:pt x="3255648" y="6019301"/>
                  <a:pt x="3570167" y="6706594"/>
                  <a:pt x="3366617" y="6847850"/>
                </a:cubicBezTo>
                <a:cubicBezTo>
                  <a:pt x="3163067" y="6989106"/>
                  <a:pt x="2410878" y="6595208"/>
                  <a:pt x="1800359" y="5995799"/>
                </a:cubicBezTo>
                <a:cubicBezTo>
                  <a:pt x="1153175" y="5360392"/>
                  <a:pt x="-377323" y="3896877"/>
                  <a:pt x="85925" y="2752787"/>
                </a:cubicBezTo>
                <a:cubicBezTo>
                  <a:pt x="549173" y="1608697"/>
                  <a:pt x="4668383" y="4441833"/>
                  <a:pt x="3312643" y="2954831"/>
                </a:cubicBezTo>
                <a:cubicBezTo>
                  <a:pt x="1627836" y="1061059"/>
                  <a:pt x="2128420" y="228325"/>
                  <a:pt x="2844879" y="41698"/>
                </a:cubicBezTo>
                <a:lnTo>
                  <a:pt x="2970804" y="18623"/>
                </a:lnTo>
                <a:close/>
                <a:moveTo>
                  <a:pt x="0" y="18623"/>
                </a:moveTo>
                <a:lnTo>
                  <a:pt x="1" y="18623"/>
                </a:lnTo>
                <a:lnTo>
                  <a:pt x="1" y="6895323"/>
                </a:lnTo>
                <a:lnTo>
                  <a:pt x="0" y="6895323"/>
                </a:lnTo>
                <a:lnTo>
                  <a:pt x="0" y="18623"/>
                </a:lnTo>
                <a:close/>
              </a:path>
            </a:pathLst>
          </a:custGeom>
          <a:solidFill>
            <a:srgbClr val="FDAA63"/>
          </a:solidFill>
        </p:spPr>
        <p:txBody>
          <a:bodyPr rtlCol="0">
            <a:noAutofit/>
          </a:bodyPr>
          <a:lstStyle>
            <a:lvl1pPr>
              <a:defRPr>
                <a:solidFill>
                  <a:schemeClr val="bg1"/>
                </a:solidFill>
              </a:defRPr>
            </a:lvl1pPr>
          </a:lstStyle>
          <a:p>
            <a:pPr lvl="0"/>
            <a:r>
              <a:rPr lang="fi-FI" noProof="0"/>
              <a:t>Lisää kuva napsauttamalla kuvaketta</a:t>
            </a:r>
            <a:endParaRPr lang="en-FI" noProof="0"/>
          </a:p>
        </p:txBody>
      </p:sp>
    </p:spTree>
    <p:extLst>
      <p:ext uri="{BB962C8B-B14F-4D97-AF65-F5344CB8AC3E}">
        <p14:creationId xmlns:p14="http://schemas.microsoft.com/office/powerpoint/2010/main" val="16163639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5E380-4EBD-D9F6-30AE-B68C5CA3AE03}"/>
              </a:ext>
            </a:extLst>
          </p:cNvPr>
          <p:cNvSpPr>
            <a:spLocks noGrp="1"/>
          </p:cNvSpPr>
          <p:nvPr>
            <p:ph type="title"/>
          </p:nvPr>
        </p:nvSpPr>
        <p:spPr>
          <a:xfrm>
            <a:off x="831851" y="1709740"/>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A6EA2DF-3F5A-ECE1-097B-680C472CEFEB}"/>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A88C17A-D61F-B904-3D5B-84C53AFCA096}"/>
              </a:ext>
            </a:extLst>
          </p:cNvPr>
          <p:cNvSpPr>
            <a:spLocks noGrp="1"/>
          </p:cNvSpPr>
          <p:nvPr>
            <p:ph type="dt" sz="half" idx="10"/>
          </p:nvPr>
        </p:nvSpPr>
        <p:spPr/>
        <p:txBody>
          <a:bodyPr/>
          <a:lstStyle/>
          <a:p>
            <a:pPr>
              <a:defRPr/>
            </a:pPr>
            <a:fld id="{96D5C0BD-221C-4ECF-90B1-B7CEB6EF6B7F}" type="datetime1">
              <a:rPr lang="fi-FI" smtClean="0"/>
              <a:t>10.2.2025</a:t>
            </a:fld>
            <a:endParaRPr lang="en-FI"/>
          </a:p>
        </p:txBody>
      </p:sp>
      <p:sp>
        <p:nvSpPr>
          <p:cNvPr id="5" name="Alatunnisteen paikkamerkki 4">
            <a:extLst>
              <a:ext uri="{FF2B5EF4-FFF2-40B4-BE49-F238E27FC236}">
                <a16:creationId xmlns:a16="http://schemas.microsoft.com/office/drawing/2014/main" id="{2C4E701E-C742-8C78-7874-24E9F9BFDF6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8D09B29-9D09-BAC0-D27F-25E284DD4985}"/>
              </a:ext>
            </a:extLst>
          </p:cNvPr>
          <p:cNvSpPr>
            <a:spLocks noGrp="1"/>
          </p:cNvSpPr>
          <p:nvPr>
            <p:ph type="sldNum" sz="quarter" idx="12"/>
          </p:nvPr>
        </p:nvSpPr>
        <p:spPr/>
        <p:txBody>
          <a:bodyPr/>
          <a:lstStyle/>
          <a:p>
            <a:pPr>
              <a:defRPr/>
            </a:pPr>
            <a:fld id="{340C0B8C-A042-4FBC-BECB-0B823729F4E5}" type="slidenum">
              <a:rPr lang="en-FI" smtClean="0"/>
              <a:pPr>
                <a:defRPr/>
              </a:pPr>
              <a:t>‹#›</a:t>
            </a:fld>
            <a:endParaRPr lang="en-FI"/>
          </a:p>
        </p:txBody>
      </p:sp>
    </p:spTree>
    <p:extLst>
      <p:ext uri="{BB962C8B-B14F-4D97-AF65-F5344CB8AC3E}">
        <p14:creationId xmlns:p14="http://schemas.microsoft.com/office/powerpoint/2010/main" val="35226032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2_Otsikkodia 1">
    <p:bg>
      <p:bgPr>
        <a:solidFill>
          <a:srgbClr val="250E62"/>
        </a:solidFill>
        <a:effectLst/>
      </p:bgPr>
    </p:bg>
    <p:spTree>
      <p:nvGrpSpPr>
        <p:cNvPr id="1" name=""/>
        <p:cNvGrpSpPr/>
        <p:nvPr/>
      </p:nvGrpSpPr>
      <p:grpSpPr>
        <a:xfrm>
          <a:off x="0" y="0"/>
          <a:ext cx="0" cy="0"/>
          <a:chOff x="0" y="0"/>
          <a:chExt cx="0" cy="0"/>
        </a:xfrm>
      </p:grpSpPr>
      <p:pic>
        <p:nvPicPr>
          <p:cNvPr id="5" name="Picture 8" descr="Kuopion kaupungin logo, jossa sana Kuopio kirjoitettu valkoisilla kirjaimilla.">
            <a:extLst>
              <a:ext uri="{FF2B5EF4-FFF2-40B4-BE49-F238E27FC236}">
                <a16:creationId xmlns:a16="http://schemas.microsoft.com/office/drawing/2014/main" id="{22AC848F-83E1-4EB9-A806-75981CC21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a:p>
        </p:txBody>
      </p:sp>
      <p:sp>
        <p:nvSpPr>
          <p:cNvPr id="4" name="Picture Placeholder 6">
            <a:extLst>
              <a:ext uri="{FF2B5EF4-FFF2-40B4-BE49-F238E27FC236}">
                <a16:creationId xmlns:a16="http://schemas.microsoft.com/office/drawing/2014/main" id="{74730160-3F9A-8967-35E0-5ED1A36E2B53}"/>
              </a:ext>
              <a:ext uri="{C183D7F6-B498-43B3-948B-1728B52AA6E4}">
                <adec:decorative xmlns:adec="http://schemas.microsoft.com/office/drawing/2017/decorative" val="0"/>
              </a:ext>
            </a:extLst>
          </p:cNvPr>
          <p:cNvSpPr>
            <a:spLocks noGrp="1"/>
          </p:cNvSpPr>
          <p:nvPr>
            <p:ph type="pic" sz="quarter" idx="11"/>
          </p:nvPr>
        </p:nvSpPr>
        <p:spPr>
          <a:xfrm>
            <a:off x="5359941" y="1"/>
            <a:ext cx="6856641" cy="6866753"/>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0 h 6876700"/>
              <a:gd name="connsiteX13" fmla="*/ 1 w 6847900"/>
              <a:gd name="connsiteY13" fmla="*/ 6876700 h 6876700"/>
              <a:gd name="connsiteX14" fmla="*/ 0 w 6847900"/>
              <a:gd name="connsiteY14"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6876700 h 6876700"/>
              <a:gd name="connsiteX13" fmla="*/ 0 w 6847900"/>
              <a:gd name="connsiteY13" fmla="*/ 6876700 h 6876700"/>
              <a:gd name="connsiteX0" fmla="*/ 2970804 w 6847900"/>
              <a:gd name="connsiteY0" fmla="*/ 0 h 6857999"/>
              <a:gd name="connsiteX1" fmla="*/ 3401652 w 6847900"/>
              <a:gd name="connsiteY1" fmla="*/ 0 h 6857999"/>
              <a:gd name="connsiteX2" fmla="*/ 3560351 w 6847900"/>
              <a:gd name="connsiteY2" fmla="*/ 36449 h 6857999"/>
              <a:gd name="connsiteX3" fmla="*/ 6842399 w 6847900"/>
              <a:gd name="connsiteY3" fmla="*/ 3934039 h 6857999"/>
              <a:gd name="connsiteX4" fmla="*/ 3280742 w 6847900"/>
              <a:gd name="connsiteY4" fmla="*/ 5548737 h 6857999"/>
              <a:gd name="connsiteX5" fmla="*/ 3366617 w 6847900"/>
              <a:gd name="connsiteY5" fmla="*/ 6829227 h 6857999"/>
              <a:gd name="connsiteX6" fmla="*/ 1800359 w 6847900"/>
              <a:gd name="connsiteY6" fmla="*/ 5977176 h 6857999"/>
              <a:gd name="connsiteX7" fmla="*/ 85925 w 6847900"/>
              <a:gd name="connsiteY7" fmla="*/ 2734164 h 6857999"/>
              <a:gd name="connsiteX8" fmla="*/ 3312643 w 6847900"/>
              <a:gd name="connsiteY8" fmla="*/ 2936208 h 6857999"/>
              <a:gd name="connsiteX9" fmla="*/ 2844879 w 6847900"/>
              <a:gd name="connsiteY9" fmla="*/ 23075 h 6857999"/>
              <a:gd name="connsiteX10" fmla="*/ 2970804 w 6847900"/>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900" h="6857999">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lnTo>
                  <a:pt x="2970804" y="0"/>
                </a:lnTo>
                <a:close/>
              </a:path>
            </a:pathLst>
          </a:custGeom>
          <a:solidFill>
            <a:schemeClr val="accent3"/>
          </a:solidFill>
        </p:spPr>
        <p:txBody>
          <a:bodyPr wrap="square">
            <a:noAutofit/>
          </a:bodyPr>
          <a:lstStyle/>
          <a:p>
            <a:r>
              <a:rPr lang="fi-FI"/>
              <a:t>Lisää kuva napsauttamalla kuvaketta</a:t>
            </a:r>
            <a:endParaRPr lang="en-FI"/>
          </a:p>
        </p:txBody>
      </p:sp>
    </p:spTree>
    <p:extLst>
      <p:ext uri="{BB962C8B-B14F-4D97-AF65-F5344CB8AC3E}">
        <p14:creationId xmlns:p14="http://schemas.microsoft.com/office/powerpoint/2010/main" val="34719841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Otsikko ja sisältö 1">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58B19DB3-4B7C-41BA-AE3B-EBE093D94951}"/>
              </a:ext>
            </a:extLst>
          </p:cNvPr>
          <p:cNvSpPr>
            <a:spLocks noGrp="1"/>
          </p:cNvSpPr>
          <p:nvPr>
            <p:ph type="dt" sz="half" idx="10"/>
          </p:nvPr>
        </p:nvSpPr>
        <p:spPr/>
        <p:txBody>
          <a:bodyPr/>
          <a:lstStyle>
            <a:lvl1pPr>
              <a:defRPr/>
            </a:lvl1pPr>
          </a:lstStyle>
          <a:p>
            <a:pPr>
              <a:defRPr/>
            </a:pPr>
            <a:fld id="{BAE6F401-8C23-4AD3-94D9-ECD1B46D1969}" type="datetime1">
              <a:rPr lang="fi-FI"/>
              <a:pPr>
                <a:defRPr/>
              </a:pPr>
              <a:t>10.2.2025</a:t>
            </a:fld>
            <a:endParaRPr lang="en-FI"/>
          </a:p>
        </p:txBody>
      </p:sp>
      <p:sp>
        <p:nvSpPr>
          <p:cNvPr id="9" name="Slide Number Placeholder 5">
            <a:extLst>
              <a:ext uri="{FF2B5EF4-FFF2-40B4-BE49-F238E27FC236}">
                <a16:creationId xmlns:a16="http://schemas.microsoft.com/office/drawing/2014/main" id="{2FF2BEA8-23B5-4DD2-A9DB-98C4332E5AA2}"/>
              </a:ext>
            </a:extLst>
          </p:cNvPr>
          <p:cNvSpPr>
            <a:spLocks noGrp="1"/>
          </p:cNvSpPr>
          <p:nvPr>
            <p:ph type="sldNum" sz="quarter" idx="11"/>
          </p:nvPr>
        </p:nvSpPr>
        <p:spPr/>
        <p:txBody>
          <a:bodyPr/>
          <a:lstStyle>
            <a:lvl1pPr>
              <a:defRPr/>
            </a:lvl1pPr>
          </a:lstStyle>
          <a:p>
            <a:pPr>
              <a:defRPr/>
            </a:pPr>
            <a:fld id="{81CEFACB-7DA3-4681-A2B7-96892D925249}" type="slidenum">
              <a:rPr lang="en-FI"/>
              <a:pPr>
                <a:defRPr/>
              </a:pPr>
              <a:t>‹#›</a:t>
            </a:fld>
            <a:endParaRPr lang="en-FI"/>
          </a:p>
        </p:txBody>
      </p:sp>
      <p:cxnSp>
        <p:nvCxnSpPr>
          <p:cNvPr id="5" name="Straight Connector 7">
            <a:extLst>
              <a:ext uri="{FF2B5EF4-FFF2-40B4-BE49-F238E27FC236}">
                <a16:creationId xmlns:a16="http://schemas.microsoft.com/office/drawing/2014/main" id="{627C7211-012D-4ED4-87B6-E2B0E265D3D2}"/>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6">
            <a:extLst>
              <a:ext uri="{FF2B5EF4-FFF2-40B4-BE49-F238E27FC236}">
                <a16:creationId xmlns:a16="http://schemas.microsoft.com/office/drawing/2014/main" id="{F7F611E0-53BB-499D-A0D3-4716540336A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479"/>
          <a:stretch>
            <a:fillRect/>
          </a:stretch>
        </p:blipFill>
        <p:spPr bwMode="auto">
          <a:xfrm>
            <a:off x="7279218" y="-10584"/>
            <a:ext cx="4912783"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2007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_Otsikkodia 2">
    <p:bg>
      <p:bgPr>
        <a:solidFill>
          <a:srgbClr val="5A71DF"/>
        </a:solidFill>
        <a:effectLst/>
      </p:bgPr>
    </p:bg>
    <p:spTree>
      <p:nvGrpSpPr>
        <p:cNvPr id="1" name=""/>
        <p:cNvGrpSpPr/>
        <p:nvPr/>
      </p:nvGrpSpPr>
      <p:grpSpPr>
        <a:xfrm>
          <a:off x="0" y="0"/>
          <a:ext cx="0" cy="0"/>
          <a:chOff x="0" y="0"/>
          <a:chExt cx="0" cy="0"/>
        </a:xfrm>
      </p:grpSpPr>
      <p:pic>
        <p:nvPicPr>
          <p:cNvPr id="5" name="Picture 8" descr="Kuopion kaupungin logo, jossa sana Kuopio kirjoitettu valkoisilla kirjaimilla.">
            <a:extLst>
              <a:ext uri="{FF2B5EF4-FFF2-40B4-BE49-F238E27FC236}">
                <a16:creationId xmlns:a16="http://schemas.microsoft.com/office/drawing/2014/main" id="{B353599C-B435-4A7D-8E5A-290F75391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a:xfrm>
            <a:off x="5323789" y="2"/>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Tree>
    <p:extLst>
      <p:ext uri="{BB962C8B-B14F-4D97-AF65-F5344CB8AC3E}">
        <p14:creationId xmlns:p14="http://schemas.microsoft.com/office/powerpoint/2010/main" val="6196889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2_Otsikkodia 3">
    <p:bg>
      <p:bgPr>
        <a:solidFill>
          <a:srgbClr val="275D38"/>
        </a:solidFill>
        <a:effectLst/>
      </p:bgPr>
    </p:bg>
    <p:spTree>
      <p:nvGrpSpPr>
        <p:cNvPr id="1" name=""/>
        <p:cNvGrpSpPr/>
        <p:nvPr/>
      </p:nvGrpSpPr>
      <p:grpSpPr>
        <a:xfrm>
          <a:off x="0" y="0"/>
          <a:ext cx="0" cy="0"/>
          <a:chOff x="0" y="0"/>
          <a:chExt cx="0" cy="0"/>
        </a:xfrm>
      </p:grpSpPr>
      <p:pic>
        <p:nvPicPr>
          <p:cNvPr id="5" name="Picture 9" descr="Kuopion kaupungin logo, jossa sana Kuopio kirjoitettu valkoisilla kirjaimilla.">
            <a:extLst>
              <a:ext uri="{FF2B5EF4-FFF2-40B4-BE49-F238E27FC236}">
                <a16:creationId xmlns:a16="http://schemas.microsoft.com/office/drawing/2014/main" id="{D00E06DD-EC62-49E5-B635-19434DB04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bwMode="auto">
          <a:xfrm>
            <a:off x="5343138" y="0"/>
            <a:ext cx="6838556"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4 w 6848864"/>
              <a:gd name="connsiteY4" fmla="*/ 3429020 h 6858000"/>
              <a:gd name="connsiteX5" fmla="*/ 6848863 w 6848864"/>
              <a:gd name="connsiteY5" fmla="*/ 0 h 6858000"/>
              <a:gd name="connsiteX6" fmla="*/ 6848864 w 6848864"/>
              <a:gd name="connsiteY6" fmla="*/ 0 h 6858000"/>
              <a:gd name="connsiteX7" fmla="*/ 6848864 w 6848864"/>
              <a:gd name="connsiteY7" fmla="*/ 3428980 h 6858000"/>
              <a:gd name="connsiteX8" fmla="*/ 6848863 w 6848864"/>
              <a:gd name="connsiteY8" fmla="*/ 3428960 h 6858000"/>
              <a:gd name="connsiteX9" fmla="*/ 6848863 w 6848864"/>
              <a:gd name="connsiteY9" fmla="*/ 0 h 6858000"/>
              <a:gd name="connsiteX10" fmla="*/ 1996588 w 6848864"/>
              <a:gd name="connsiteY10" fmla="*/ 0 h 6858000"/>
              <a:gd name="connsiteX11" fmla="*/ 3952612 w 6848864"/>
              <a:gd name="connsiteY11" fmla="*/ 1594205 h 6858000"/>
              <a:gd name="connsiteX12" fmla="*/ 3960306 w 6848864"/>
              <a:gd name="connsiteY12" fmla="*/ 1644622 h 6858000"/>
              <a:gd name="connsiteX13" fmla="*/ 4075116 w 6848864"/>
              <a:gd name="connsiteY13" fmla="*/ 1589315 h 6858000"/>
              <a:gd name="connsiteX14" fmla="*/ 4852278 w 6848864"/>
              <a:gd name="connsiteY14" fmla="*/ 1432413 h 6858000"/>
              <a:gd name="connsiteX15" fmla="*/ 6838557 w 6848864"/>
              <a:gd name="connsiteY15" fmla="*/ 3224861 h 6858000"/>
              <a:gd name="connsiteX16" fmla="*/ 6848863 w 6848864"/>
              <a:gd name="connsiteY16" fmla="*/ 3428960 h 6858000"/>
              <a:gd name="connsiteX17" fmla="*/ 6848863 w 6848864"/>
              <a:gd name="connsiteY17" fmla="*/ 3429040 h 6858000"/>
              <a:gd name="connsiteX18" fmla="*/ 6838557 w 6848864"/>
              <a:gd name="connsiteY18" fmla="*/ 3633140 h 6858000"/>
              <a:gd name="connsiteX19" fmla="*/ 4852278 w 6848864"/>
              <a:gd name="connsiteY19" fmla="*/ 5425587 h 6858000"/>
              <a:gd name="connsiteX20" fmla="*/ 4008570 w 6848864"/>
              <a:gd name="connsiteY20" fmla="*/ 5239088 h 6858000"/>
              <a:gd name="connsiteX21" fmla="*/ 3960218 w 6848864"/>
              <a:gd name="connsiteY21" fmla="*/ 5213955 h 6858000"/>
              <a:gd name="connsiteX22" fmla="*/ 3952612 w 6848864"/>
              <a:gd name="connsiteY22" fmla="*/ 5263795 h 6858000"/>
              <a:gd name="connsiteX23" fmla="*/ 1996588 w 6848864"/>
              <a:gd name="connsiteY23" fmla="*/ 6858000 h 6858000"/>
              <a:gd name="connsiteX24" fmla="*/ 1 w 6848864"/>
              <a:gd name="connsiteY24" fmla="*/ 4861413 h 6858000"/>
              <a:gd name="connsiteX25" fmla="*/ 584788 w 6848864"/>
              <a:gd name="connsiteY25" fmla="*/ 3449613 h 6858000"/>
              <a:gd name="connsiteX26" fmla="*/ 607468 w 6848864"/>
              <a:gd name="connsiteY26" fmla="*/ 3429000 h 6858000"/>
              <a:gd name="connsiteX27" fmla="*/ 584788 w 6848864"/>
              <a:gd name="connsiteY27" fmla="*/ 3408388 h 6858000"/>
              <a:gd name="connsiteX28" fmla="*/ 1 w 6848864"/>
              <a:gd name="connsiteY28" fmla="*/ 1996587 h 6858000"/>
              <a:gd name="connsiteX29" fmla="*/ 1996588 w 6848864"/>
              <a:gd name="connsiteY29" fmla="*/ 0 h 6858000"/>
              <a:gd name="connsiteX30" fmla="*/ 0 w 6848864"/>
              <a:gd name="connsiteY30" fmla="*/ 6858000 h 6858000"/>
              <a:gd name="connsiteX31" fmla="*/ 1 w 6848864"/>
              <a:gd name="connsiteY31" fmla="*/ 0 h 6858000"/>
              <a:gd name="connsiteX32" fmla="*/ 1 w 6848864"/>
              <a:gd name="connsiteY32" fmla="*/ 1996587 h 6858000"/>
              <a:gd name="connsiteX33" fmla="*/ 1 w 6848864"/>
              <a:gd name="connsiteY33" fmla="*/ 4861413 h 6858000"/>
              <a:gd name="connsiteX34" fmla="*/ 1 w 6848864"/>
              <a:gd name="connsiteY34" fmla="*/ 6858000 h 6858000"/>
              <a:gd name="connsiteX35" fmla="*/ 0 w 6848864"/>
              <a:gd name="connsiteY35"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0 h 6858000"/>
              <a:gd name="connsiteX32" fmla="*/ 0 w 6848863"/>
              <a:gd name="connsiteY32" fmla="*/ 1996587 h 6858000"/>
              <a:gd name="connsiteX33" fmla="*/ 0 w 6848863"/>
              <a:gd name="connsiteY33" fmla="*/ 4861413 h 6858000"/>
              <a:gd name="connsiteX34" fmla="*/ 0 w 6848863"/>
              <a:gd name="connsiteY34"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1996587 h 6858000"/>
              <a:gd name="connsiteX32" fmla="*/ 0 w 6848863"/>
              <a:gd name="connsiteY32" fmla="*/ 4861413 h 6858000"/>
              <a:gd name="connsiteX33" fmla="*/ 0 w 6848863"/>
              <a:gd name="connsiteY33"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4861413 h 6858000"/>
              <a:gd name="connsiteX31" fmla="*/ 0 w 6848863"/>
              <a:gd name="connsiteY31" fmla="*/ 1996587 h 6858000"/>
              <a:gd name="connsiteX32" fmla="*/ 0 w 6848863"/>
              <a:gd name="connsiteY32" fmla="*/ 4861413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38556 w 6848863"/>
              <a:gd name="connsiteY17" fmla="*/ 3633140 h 6858000"/>
              <a:gd name="connsiteX18" fmla="*/ 4852277 w 6848863"/>
              <a:gd name="connsiteY18" fmla="*/ 5425587 h 6858000"/>
              <a:gd name="connsiteX19" fmla="*/ 4008569 w 6848863"/>
              <a:gd name="connsiteY19" fmla="*/ 5239088 h 6858000"/>
              <a:gd name="connsiteX20" fmla="*/ 3960217 w 6848863"/>
              <a:gd name="connsiteY20" fmla="*/ 5213955 h 6858000"/>
              <a:gd name="connsiteX21" fmla="*/ 3952611 w 6848863"/>
              <a:gd name="connsiteY21" fmla="*/ 5263795 h 6858000"/>
              <a:gd name="connsiteX22" fmla="*/ 1996587 w 6848863"/>
              <a:gd name="connsiteY22" fmla="*/ 6858000 h 6858000"/>
              <a:gd name="connsiteX23" fmla="*/ 0 w 6848863"/>
              <a:gd name="connsiteY23" fmla="*/ 4861413 h 6858000"/>
              <a:gd name="connsiteX24" fmla="*/ 584787 w 6848863"/>
              <a:gd name="connsiteY24" fmla="*/ 3449613 h 6858000"/>
              <a:gd name="connsiteX25" fmla="*/ 607467 w 6848863"/>
              <a:gd name="connsiteY25" fmla="*/ 3429000 h 6858000"/>
              <a:gd name="connsiteX26" fmla="*/ 584787 w 6848863"/>
              <a:gd name="connsiteY26" fmla="*/ 3408388 h 6858000"/>
              <a:gd name="connsiteX27" fmla="*/ 0 w 6848863"/>
              <a:gd name="connsiteY27" fmla="*/ 1996587 h 6858000"/>
              <a:gd name="connsiteX28" fmla="*/ 1996587 w 6848863"/>
              <a:gd name="connsiteY28"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38556 w 6848863"/>
              <a:gd name="connsiteY16" fmla="*/ 3633140 h 6858000"/>
              <a:gd name="connsiteX17" fmla="*/ 4852277 w 6848863"/>
              <a:gd name="connsiteY17" fmla="*/ 5425587 h 6858000"/>
              <a:gd name="connsiteX18" fmla="*/ 4008569 w 6848863"/>
              <a:gd name="connsiteY18" fmla="*/ 5239088 h 6858000"/>
              <a:gd name="connsiteX19" fmla="*/ 3960217 w 6848863"/>
              <a:gd name="connsiteY19" fmla="*/ 5213955 h 6858000"/>
              <a:gd name="connsiteX20" fmla="*/ 3952611 w 6848863"/>
              <a:gd name="connsiteY20" fmla="*/ 5263795 h 6858000"/>
              <a:gd name="connsiteX21" fmla="*/ 1996587 w 6848863"/>
              <a:gd name="connsiteY21" fmla="*/ 6858000 h 6858000"/>
              <a:gd name="connsiteX22" fmla="*/ 0 w 6848863"/>
              <a:gd name="connsiteY22" fmla="*/ 4861413 h 6858000"/>
              <a:gd name="connsiteX23" fmla="*/ 584787 w 6848863"/>
              <a:gd name="connsiteY23" fmla="*/ 3449613 h 6858000"/>
              <a:gd name="connsiteX24" fmla="*/ 607467 w 6848863"/>
              <a:gd name="connsiteY24" fmla="*/ 3429000 h 6858000"/>
              <a:gd name="connsiteX25" fmla="*/ 584787 w 6848863"/>
              <a:gd name="connsiteY25" fmla="*/ 3408388 h 6858000"/>
              <a:gd name="connsiteX26" fmla="*/ 0 w 6848863"/>
              <a:gd name="connsiteY26" fmla="*/ 1996587 h 6858000"/>
              <a:gd name="connsiteX27" fmla="*/ 1996587 w 6848863"/>
              <a:gd name="connsiteY27"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0 h 6858000"/>
              <a:gd name="connsiteX9" fmla="*/ 1996587 w 6848863"/>
              <a:gd name="connsiteY9" fmla="*/ 0 h 6858000"/>
              <a:gd name="connsiteX10" fmla="*/ 3952611 w 6848863"/>
              <a:gd name="connsiteY10" fmla="*/ 1594205 h 6858000"/>
              <a:gd name="connsiteX11" fmla="*/ 3960305 w 6848863"/>
              <a:gd name="connsiteY11" fmla="*/ 1644622 h 6858000"/>
              <a:gd name="connsiteX12" fmla="*/ 4075115 w 6848863"/>
              <a:gd name="connsiteY12" fmla="*/ 1589315 h 6858000"/>
              <a:gd name="connsiteX13" fmla="*/ 4852277 w 6848863"/>
              <a:gd name="connsiteY13" fmla="*/ 1432413 h 6858000"/>
              <a:gd name="connsiteX14" fmla="*/ 6838556 w 6848863"/>
              <a:gd name="connsiteY14" fmla="*/ 3224861 h 6858000"/>
              <a:gd name="connsiteX15" fmla="*/ 6838556 w 6848863"/>
              <a:gd name="connsiteY15" fmla="*/ 3633140 h 6858000"/>
              <a:gd name="connsiteX16" fmla="*/ 4852277 w 6848863"/>
              <a:gd name="connsiteY16" fmla="*/ 5425587 h 6858000"/>
              <a:gd name="connsiteX17" fmla="*/ 4008569 w 6848863"/>
              <a:gd name="connsiteY17" fmla="*/ 5239088 h 6858000"/>
              <a:gd name="connsiteX18" fmla="*/ 3960217 w 6848863"/>
              <a:gd name="connsiteY18" fmla="*/ 5213955 h 6858000"/>
              <a:gd name="connsiteX19" fmla="*/ 3952611 w 6848863"/>
              <a:gd name="connsiteY19" fmla="*/ 5263795 h 6858000"/>
              <a:gd name="connsiteX20" fmla="*/ 1996587 w 6848863"/>
              <a:gd name="connsiteY20" fmla="*/ 6858000 h 6858000"/>
              <a:gd name="connsiteX21" fmla="*/ 0 w 6848863"/>
              <a:gd name="connsiteY21" fmla="*/ 4861413 h 6858000"/>
              <a:gd name="connsiteX22" fmla="*/ 584787 w 6848863"/>
              <a:gd name="connsiteY22" fmla="*/ 3449613 h 6858000"/>
              <a:gd name="connsiteX23" fmla="*/ 607467 w 6848863"/>
              <a:gd name="connsiteY23" fmla="*/ 3429000 h 6858000"/>
              <a:gd name="connsiteX24" fmla="*/ 584787 w 6848863"/>
              <a:gd name="connsiteY24" fmla="*/ 3408388 h 6858000"/>
              <a:gd name="connsiteX25" fmla="*/ 0 w 6848863"/>
              <a:gd name="connsiteY25" fmla="*/ 1996587 h 6858000"/>
              <a:gd name="connsiteX26" fmla="*/ 1996587 w 6848863"/>
              <a:gd name="connsiteY26"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3 w 6848863"/>
              <a:gd name="connsiteY5" fmla="*/ 3428980 h 6858000"/>
              <a:gd name="connsiteX6" fmla="*/ 6848863 w 6848863"/>
              <a:gd name="connsiteY6" fmla="*/ 0 h 6858000"/>
              <a:gd name="connsiteX7" fmla="*/ 6848863 w 6848863"/>
              <a:gd name="connsiteY7" fmla="*/ 3428980 h 6858000"/>
              <a:gd name="connsiteX8" fmla="*/ 1996587 w 6848863"/>
              <a:gd name="connsiteY8" fmla="*/ 0 h 6858000"/>
              <a:gd name="connsiteX9" fmla="*/ 3952611 w 6848863"/>
              <a:gd name="connsiteY9" fmla="*/ 1594205 h 6858000"/>
              <a:gd name="connsiteX10" fmla="*/ 3960305 w 6848863"/>
              <a:gd name="connsiteY10" fmla="*/ 1644622 h 6858000"/>
              <a:gd name="connsiteX11" fmla="*/ 4075115 w 6848863"/>
              <a:gd name="connsiteY11" fmla="*/ 1589315 h 6858000"/>
              <a:gd name="connsiteX12" fmla="*/ 4852277 w 6848863"/>
              <a:gd name="connsiteY12" fmla="*/ 1432413 h 6858000"/>
              <a:gd name="connsiteX13" fmla="*/ 6838556 w 6848863"/>
              <a:gd name="connsiteY13" fmla="*/ 3224861 h 6858000"/>
              <a:gd name="connsiteX14" fmla="*/ 6838556 w 6848863"/>
              <a:gd name="connsiteY14" fmla="*/ 3633140 h 6858000"/>
              <a:gd name="connsiteX15" fmla="*/ 4852277 w 6848863"/>
              <a:gd name="connsiteY15" fmla="*/ 5425587 h 6858000"/>
              <a:gd name="connsiteX16" fmla="*/ 4008569 w 6848863"/>
              <a:gd name="connsiteY16" fmla="*/ 5239088 h 6858000"/>
              <a:gd name="connsiteX17" fmla="*/ 3960217 w 6848863"/>
              <a:gd name="connsiteY17" fmla="*/ 5213955 h 6858000"/>
              <a:gd name="connsiteX18" fmla="*/ 3952611 w 6848863"/>
              <a:gd name="connsiteY18" fmla="*/ 5263795 h 6858000"/>
              <a:gd name="connsiteX19" fmla="*/ 1996587 w 6848863"/>
              <a:gd name="connsiteY19" fmla="*/ 6858000 h 6858000"/>
              <a:gd name="connsiteX20" fmla="*/ 0 w 6848863"/>
              <a:gd name="connsiteY20" fmla="*/ 4861413 h 6858000"/>
              <a:gd name="connsiteX21" fmla="*/ 584787 w 6848863"/>
              <a:gd name="connsiteY21" fmla="*/ 3449613 h 6858000"/>
              <a:gd name="connsiteX22" fmla="*/ 607467 w 6848863"/>
              <a:gd name="connsiteY22" fmla="*/ 3429000 h 6858000"/>
              <a:gd name="connsiteX23" fmla="*/ 584787 w 6848863"/>
              <a:gd name="connsiteY23" fmla="*/ 3408388 h 6858000"/>
              <a:gd name="connsiteX24" fmla="*/ 0 w 6848863"/>
              <a:gd name="connsiteY24" fmla="*/ 1996587 h 6858000"/>
              <a:gd name="connsiteX25" fmla="*/ 1996587 w 6848863"/>
              <a:gd name="connsiteY25"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1996587 w 6848863"/>
              <a:gd name="connsiteY5" fmla="*/ 0 h 6858000"/>
              <a:gd name="connsiteX6" fmla="*/ 3952611 w 6848863"/>
              <a:gd name="connsiteY6" fmla="*/ 1594205 h 6858000"/>
              <a:gd name="connsiteX7" fmla="*/ 3960305 w 6848863"/>
              <a:gd name="connsiteY7" fmla="*/ 1644622 h 6858000"/>
              <a:gd name="connsiteX8" fmla="*/ 4075115 w 6848863"/>
              <a:gd name="connsiteY8" fmla="*/ 1589315 h 6858000"/>
              <a:gd name="connsiteX9" fmla="*/ 4852277 w 6848863"/>
              <a:gd name="connsiteY9" fmla="*/ 1432413 h 6858000"/>
              <a:gd name="connsiteX10" fmla="*/ 6838556 w 6848863"/>
              <a:gd name="connsiteY10" fmla="*/ 3224861 h 6858000"/>
              <a:gd name="connsiteX11" fmla="*/ 6838556 w 6848863"/>
              <a:gd name="connsiteY11" fmla="*/ 3633140 h 6858000"/>
              <a:gd name="connsiteX12" fmla="*/ 4852277 w 6848863"/>
              <a:gd name="connsiteY12" fmla="*/ 5425587 h 6858000"/>
              <a:gd name="connsiteX13" fmla="*/ 4008569 w 6848863"/>
              <a:gd name="connsiteY13" fmla="*/ 5239088 h 6858000"/>
              <a:gd name="connsiteX14" fmla="*/ 3960217 w 6848863"/>
              <a:gd name="connsiteY14" fmla="*/ 5213955 h 6858000"/>
              <a:gd name="connsiteX15" fmla="*/ 3952611 w 6848863"/>
              <a:gd name="connsiteY15" fmla="*/ 5263795 h 6858000"/>
              <a:gd name="connsiteX16" fmla="*/ 1996587 w 6848863"/>
              <a:gd name="connsiteY16" fmla="*/ 6858000 h 6858000"/>
              <a:gd name="connsiteX17" fmla="*/ 0 w 6848863"/>
              <a:gd name="connsiteY17" fmla="*/ 4861413 h 6858000"/>
              <a:gd name="connsiteX18" fmla="*/ 584787 w 6848863"/>
              <a:gd name="connsiteY18" fmla="*/ 3449613 h 6858000"/>
              <a:gd name="connsiteX19" fmla="*/ 607467 w 6848863"/>
              <a:gd name="connsiteY19" fmla="*/ 3429000 h 6858000"/>
              <a:gd name="connsiteX20" fmla="*/ 584787 w 6848863"/>
              <a:gd name="connsiteY20" fmla="*/ 3408388 h 6858000"/>
              <a:gd name="connsiteX21" fmla="*/ 0 w 6848863"/>
              <a:gd name="connsiteY21" fmla="*/ 1996587 h 6858000"/>
              <a:gd name="connsiteX22" fmla="*/ 1996587 w 6848863"/>
              <a:gd name="connsiteY22" fmla="*/ 0 h 6858000"/>
              <a:gd name="connsiteX0" fmla="*/ 6848863 w 6848863"/>
              <a:gd name="connsiteY0" fmla="*/ 3429020 h 6858000"/>
              <a:gd name="connsiteX1" fmla="*/ 6848863 w 6848863"/>
              <a:gd name="connsiteY1" fmla="*/ 6858000 h 6858000"/>
              <a:gd name="connsiteX2" fmla="*/ 6848862 w 6848863"/>
              <a:gd name="connsiteY2" fmla="*/ 3429040 h 6858000"/>
              <a:gd name="connsiteX3" fmla="*/ 6848863 w 6848863"/>
              <a:gd name="connsiteY3" fmla="*/ 3429020 h 6858000"/>
              <a:gd name="connsiteX4" fmla="*/ 1996587 w 6848863"/>
              <a:gd name="connsiteY4" fmla="*/ 0 h 6858000"/>
              <a:gd name="connsiteX5" fmla="*/ 3952611 w 6848863"/>
              <a:gd name="connsiteY5" fmla="*/ 1594205 h 6858000"/>
              <a:gd name="connsiteX6" fmla="*/ 3960305 w 6848863"/>
              <a:gd name="connsiteY6" fmla="*/ 1644622 h 6858000"/>
              <a:gd name="connsiteX7" fmla="*/ 4075115 w 6848863"/>
              <a:gd name="connsiteY7" fmla="*/ 1589315 h 6858000"/>
              <a:gd name="connsiteX8" fmla="*/ 4852277 w 6848863"/>
              <a:gd name="connsiteY8" fmla="*/ 1432413 h 6858000"/>
              <a:gd name="connsiteX9" fmla="*/ 6838556 w 6848863"/>
              <a:gd name="connsiteY9" fmla="*/ 3224861 h 6858000"/>
              <a:gd name="connsiteX10" fmla="*/ 6838556 w 6848863"/>
              <a:gd name="connsiteY10" fmla="*/ 3633140 h 6858000"/>
              <a:gd name="connsiteX11" fmla="*/ 4852277 w 6848863"/>
              <a:gd name="connsiteY11" fmla="*/ 5425587 h 6858000"/>
              <a:gd name="connsiteX12" fmla="*/ 4008569 w 6848863"/>
              <a:gd name="connsiteY12" fmla="*/ 5239088 h 6858000"/>
              <a:gd name="connsiteX13" fmla="*/ 3960217 w 6848863"/>
              <a:gd name="connsiteY13" fmla="*/ 5213955 h 6858000"/>
              <a:gd name="connsiteX14" fmla="*/ 3952611 w 6848863"/>
              <a:gd name="connsiteY14" fmla="*/ 5263795 h 6858000"/>
              <a:gd name="connsiteX15" fmla="*/ 1996587 w 6848863"/>
              <a:gd name="connsiteY15" fmla="*/ 6858000 h 6858000"/>
              <a:gd name="connsiteX16" fmla="*/ 0 w 6848863"/>
              <a:gd name="connsiteY16" fmla="*/ 4861413 h 6858000"/>
              <a:gd name="connsiteX17" fmla="*/ 584787 w 6848863"/>
              <a:gd name="connsiteY17" fmla="*/ 3449613 h 6858000"/>
              <a:gd name="connsiteX18" fmla="*/ 607467 w 6848863"/>
              <a:gd name="connsiteY18" fmla="*/ 3429000 h 6858000"/>
              <a:gd name="connsiteX19" fmla="*/ 584787 w 6848863"/>
              <a:gd name="connsiteY19" fmla="*/ 3408388 h 6858000"/>
              <a:gd name="connsiteX20" fmla="*/ 0 w 6848863"/>
              <a:gd name="connsiteY20" fmla="*/ 1996587 h 6858000"/>
              <a:gd name="connsiteX21" fmla="*/ 1996587 w 6848863"/>
              <a:gd name="connsiteY21" fmla="*/ 0 h 6858000"/>
              <a:gd name="connsiteX0" fmla="*/ 6848863 w 6848863"/>
              <a:gd name="connsiteY0" fmla="*/ 3429020 h 6858000"/>
              <a:gd name="connsiteX1" fmla="*/ 6848862 w 6848863"/>
              <a:gd name="connsiteY1" fmla="*/ 3429040 h 6858000"/>
              <a:gd name="connsiteX2" fmla="*/ 6848863 w 6848863"/>
              <a:gd name="connsiteY2" fmla="*/ 3429020 h 6858000"/>
              <a:gd name="connsiteX3" fmla="*/ 1996587 w 6848863"/>
              <a:gd name="connsiteY3" fmla="*/ 0 h 6858000"/>
              <a:gd name="connsiteX4" fmla="*/ 3952611 w 6848863"/>
              <a:gd name="connsiteY4" fmla="*/ 1594205 h 6858000"/>
              <a:gd name="connsiteX5" fmla="*/ 3960305 w 6848863"/>
              <a:gd name="connsiteY5" fmla="*/ 1644622 h 6858000"/>
              <a:gd name="connsiteX6" fmla="*/ 4075115 w 6848863"/>
              <a:gd name="connsiteY6" fmla="*/ 1589315 h 6858000"/>
              <a:gd name="connsiteX7" fmla="*/ 4852277 w 6848863"/>
              <a:gd name="connsiteY7" fmla="*/ 1432413 h 6858000"/>
              <a:gd name="connsiteX8" fmla="*/ 6838556 w 6848863"/>
              <a:gd name="connsiteY8" fmla="*/ 3224861 h 6858000"/>
              <a:gd name="connsiteX9" fmla="*/ 6838556 w 6848863"/>
              <a:gd name="connsiteY9" fmla="*/ 3633140 h 6858000"/>
              <a:gd name="connsiteX10" fmla="*/ 4852277 w 6848863"/>
              <a:gd name="connsiteY10" fmla="*/ 5425587 h 6858000"/>
              <a:gd name="connsiteX11" fmla="*/ 4008569 w 6848863"/>
              <a:gd name="connsiteY11" fmla="*/ 5239088 h 6858000"/>
              <a:gd name="connsiteX12" fmla="*/ 3960217 w 6848863"/>
              <a:gd name="connsiteY12" fmla="*/ 5213955 h 6858000"/>
              <a:gd name="connsiteX13" fmla="*/ 3952611 w 6848863"/>
              <a:gd name="connsiteY13" fmla="*/ 5263795 h 6858000"/>
              <a:gd name="connsiteX14" fmla="*/ 1996587 w 6848863"/>
              <a:gd name="connsiteY14" fmla="*/ 6858000 h 6858000"/>
              <a:gd name="connsiteX15" fmla="*/ 0 w 6848863"/>
              <a:gd name="connsiteY15" fmla="*/ 4861413 h 6858000"/>
              <a:gd name="connsiteX16" fmla="*/ 584787 w 6848863"/>
              <a:gd name="connsiteY16" fmla="*/ 3449613 h 6858000"/>
              <a:gd name="connsiteX17" fmla="*/ 607467 w 6848863"/>
              <a:gd name="connsiteY17" fmla="*/ 3429000 h 6858000"/>
              <a:gd name="connsiteX18" fmla="*/ 584787 w 6848863"/>
              <a:gd name="connsiteY18" fmla="*/ 3408388 h 6858000"/>
              <a:gd name="connsiteX19" fmla="*/ 0 w 6848863"/>
              <a:gd name="connsiteY19" fmla="*/ 1996587 h 6858000"/>
              <a:gd name="connsiteX20" fmla="*/ 1996587 w 6848863"/>
              <a:gd name="connsiteY20" fmla="*/ 0 h 6858000"/>
              <a:gd name="connsiteX0" fmla="*/ 1996587 w 6838556"/>
              <a:gd name="connsiteY0" fmla="*/ 0 h 6858000"/>
              <a:gd name="connsiteX1" fmla="*/ 3952611 w 6838556"/>
              <a:gd name="connsiteY1" fmla="*/ 1594205 h 6858000"/>
              <a:gd name="connsiteX2" fmla="*/ 3960305 w 6838556"/>
              <a:gd name="connsiteY2" fmla="*/ 1644622 h 6858000"/>
              <a:gd name="connsiteX3" fmla="*/ 4075115 w 6838556"/>
              <a:gd name="connsiteY3" fmla="*/ 1589315 h 6858000"/>
              <a:gd name="connsiteX4" fmla="*/ 4852277 w 6838556"/>
              <a:gd name="connsiteY4" fmla="*/ 1432413 h 6858000"/>
              <a:gd name="connsiteX5" fmla="*/ 6838556 w 6838556"/>
              <a:gd name="connsiteY5" fmla="*/ 3224861 h 6858000"/>
              <a:gd name="connsiteX6" fmla="*/ 6838556 w 6838556"/>
              <a:gd name="connsiteY6" fmla="*/ 3633140 h 6858000"/>
              <a:gd name="connsiteX7" fmla="*/ 4852277 w 6838556"/>
              <a:gd name="connsiteY7" fmla="*/ 5425587 h 6858000"/>
              <a:gd name="connsiteX8" fmla="*/ 4008569 w 6838556"/>
              <a:gd name="connsiteY8" fmla="*/ 5239088 h 6858000"/>
              <a:gd name="connsiteX9" fmla="*/ 3960217 w 6838556"/>
              <a:gd name="connsiteY9" fmla="*/ 5213955 h 6858000"/>
              <a:gd name="connsiteX10" fmla="*/ 3952611 w 6838556"/>
              <a:gd name="connsiteY10" fmla="*/ 5263795 h 6858000"/>
              <a:gd name="connsiteX11" fmla="*/ 1996587 w 6838556"/>
              <a:gd name="connsiteY11" fmla="*/ 6858000 h 6858000"/>
              <a:gd name="connsiteX12" fmla="*/ 0 w 6838556"/>
              <a:gd name="connsiteY12" fmla="*/ 4861413 h 6858000"/>
              <a:gd name="connsiteX13" fmla="*/ 584787 w 6838556"/>
              <a:gd name="connsiteY13" fmla="*/ 3449613 h 6858000"/>
              <a:gd name="connsiteX14" fmla="*/ 607467 w 6838556"/>
              <a:gd name="connsiteY14" fmla="*/ 3429000 h 6858000"/>
              <a:gd name="connsiteX15" fmla="*/ 584787 w 6838556"/>
              <a:gd name="connsiteY15" fmla="*/ 3408388 h 6858000"/>
              <a:gd name="connsiteX16" fmla="*/ 0 w 6838556"/>
              <a:gd name="connsiteY16" fmla="*/ 1996587 h 6858000"/>
              <a:gd name="connsiteX17" fmla="*/ 1996587 w 6838556"/>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38556" h="6858000">
                <a:moveTo>
                  <a:pt x="1996587" y="0"/>
                </a:moveTo>
                <a:cubicBezTo>
                  <a:pt x="2961437" y="0"/>
                  <a:pt x="3766436" y="684394"/>
                  <a:pt x="3952611" y="1594205"/>
                </a:cubicBezTo>
                <a:lnTo>
                  <a:pt x="3960305" y="1644622"/>
                </a:lnTo>
                <a:lnTo>
                  <a:pt x="4075115" y="1589315"/>
                </a:lnTo>
                <a:cubicBezTo>
                  <a:pt x="4313983" y="1488282"/>
                  <a:pt x="4576606" y="1432413"/>
                  <a:pt x="4852277" y="1432413"/>
                </a:cubicBezTo>
                <a:cubicBezTo>
                  <a:pt x="5886044" y="1432413"/>
                  <a:pt x="6736311" y="2218069"/>
                  <a:pt x="6838556" y="3224861"/>
                </a:cubicBezTo>
                <a:lnTo>
                  <a:pt x="6838556" y="3633140"/>
                </a:lnTo>
                <a:cubicBezTo>
                  <a:pt x="6736311" y="4639931"/>
                  <a:pt x="5886044" y="5425587"/>
                  <a:pt x="4852277" y="5425587"/>
                </a:cubicBezTo>
                <a:cubicBezTo>
                  <a:pt x="4550762" y="5425587"/>
                  <a:pt x="4264857" y="5358752"/>
                  <a:pt x="4008569" y="5239088"/>
                </a:cubicBezTo>
                <a:lnTo>
                  <a:pt x="3960217" y="5213955"/>
                </a:lnTo>
                <a:lnTo>
                  <a:pt x="3952611" y="5263795"/>
                </a:lnTo>
                <a:cubicBezTo>
                  <a:pt x="3766436" y="6173607"/>
                  <a:pt x="2961437" y="6858000"/>
                  <a:pt x="1996587" y="6858000"/>
                </a:cubicBezTo>
                <a:cubicBezTo>
                  <a:pt x="893902" y="6858000"/>
                  <a:pt x="0" y="5964098"/>
                  <a:pt x="0" y="4861413"/>
                </a:cubicBezTo>
                <a:cubicBezTo>
                  <a:pt x="0" y="4310071"/>
                  <a:pt x="223476" y="3810924"/>
                  <a:pt x="584787" y="3449613"/>
                </a:cubicBezTo>
                <a:lnTo>
                  <a:pt x="607467" y="3429000"/>
                </a:lnTo>
                <a:lnTo>
                  <a:pt x="584787" y="3408388"/>
                </a:lnTo>
                <a:cubicBezTo>
                  <a:pt x="223476" y="3047076"/>
                  <a:pt x="0" y="2547930"/>
                  <a:pt x="0" y="1996587"/>
                </a:cubicBezTo>
                <a:cubicBezTo>
                  <a:pt x="0" y="893902"/>
                  <a:pt x="893902" y="0"/>
                  <a:pt x="1996587"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oAutofit/>
          </a:bodyPr>
          <a:lstStyle>
            <a:lvl1pPr>
              <a:defRPr>
                <a:solidFill>
                  <a:schemeClr val="bg1"/>
                </a:solidFill>
              </a:defRPr>
            </a:lvl1pPr>
          </a:lstStyle>
          <a:p>
            <a:pPr lvl="0"/>
            <a:r>
              <a:rPr lang="fi-FI" noProof="0"/>
              <a:t>Lisää kuva napsauttamalla kuvaketta</a:t>
            </a:r>
            <a:endParaRPr lang="en-FI" noProof="0"/>
          </a:p>
        </p:txBody>
      </p:sp>
    </p:spTree>
    <p:extLst>
      <p:ext uri="{BB962C8B-B14F-4D97-AF65-F5344CB8AC3E}">
        <p14:creationId xmlns:p14="http://schemas.microsoft.com/office/powerpoint/2010/main" val="25724890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Otsikko ja sisältö 2">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760DD4EF-0A3B-47E8-A8C7-5D060099AEAA}"/>
              </a:ext>
            </a:extLst>
          </p:cNvPr>
          <p:cNvSpPr>
            <a:spLocks noGrp="1"/>
          </p:cNvSpPr>
          <p:nvPr>
            <p:ph type="dt" sz="half" idx="10"/>
          </p:nvPr>
        </p:nvSpPr>
        <p:spPr/>
        <p:txBody>
          <a:bodyPr/>
          <a:lstStyle>
            <a:lvl1pPr>
              <a:defRPr/>
            </a:lvl1pPr>
          </a:lstStyle>
          <a:p>
            <a:pPr>
              <a:defRPr/>
            </a:pPr>
            <a:fld id="{3A32C0E8-5D39-479D-A6BC-57F37751B110}" type="datetime1">
              <a:rPr lang="fi-FI"/>
              <a:pPr>
                <a:defRPr/>
              </a:pPr>
              <a:t>10.2.2025</a:t>
            </a:fld>
            <a:endParaRPr lang="en-FI"/>
          </a:p>
        </p:txBody>
      </p:sp>
      <p:sp>
        <p:nvSpPr>
          <p:cNvPr id="5" name="Slide Number Placeholder 5">
            <a:extLst>
              <a:ext uri="{FF2B5EF4-FFF2-40B4-BE49-F238E27FC236}">
                <a16:creationId xmlns:a16="http://schemas.microsoft.com/office/drawing/2014/main" id="{CA19F144-D2E0-44B0-BD69-1DCE65FE0FB6}"/>
              </a:ext>
            </a:extLst>
          </p:cNvPr>
          <p:cNvSpPr>
            <a:spLocks noGrp="1"/>
          </p:cNvSpPr>
          <p:nvPr>
            <p:ph type="sldNum" sz="quarter" idx="11"/>
          </p:nvPr>
        </p:nvSpPr>
        <p:spPr/>
        <p:txBody>
          <a:bodyPr/>
          <a:lstStyle>
            <a:lvl1pPr>
              <a:defRPr/>
            </a:lvl1pPr>
          </a:lstStyle>
          <a:p>
            <a:pPr>
              <a:defRPr/>
            </a:pPr>
            <a:fld id="{3AC86B5D-05A7-4890-B703-51CFEA938082}" type="slidenum">
              <a:rPr lang="en-FI"/>
              <a:pPr>
                <a:defRPr/>
              </a:pPr>
              <a:t>‹#›</a:t>
            </a:fld>
            <a:endParaRPr lang="en-FI"/>
          </a:p>
        </p:txBody>
      </p:sp>
    </p:spTree>
    <p:extLst>
      <p:ext uri="{BB962C8B-B14F-4D97-AF65-F5344CB8AC3E}">
        <p14:creationId xmlns:p14="http://schemas.microsoft.com/office/powerpoint/2010/main" val="374571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419975" y="842134"/>
            <a:ext cx="4218111" cy="1213343"/>
          </a:xfrm>
        </p:spPr>
        <p:txBody>
          <a:bodyPr anchor="t"/>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53916" y="842134"/>
            <a:ext cx="6454897" cy="5468820"/>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7419975" y="2055476"/>
            <a:ext cx="4218111" cy="42554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41209F2-EE26-4D4A-B65E-556B767D6CAC}" type="datetime1">
              <a:rPr lang="fi-FI" smtClean="0"/>
              <a:t>10.2.2025</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25711859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Otsikko ja sisältö 3">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0"/>
            <a:ext cx="11084169"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4C08BFCE-F35D-462D-8501-1ECFEAD64173}"/>
              </a:ext>
            </a:extLst>
          </p:cNvPr>
          <p:cNvSpPr>
            <a:spLocks noGrp="1"/>
          </p:cNvSpPr>
          <p:nvPr>
            <p:ph type="dt" sz="half" idx="10"/>
          </p:nvPr>
        </p:nvSpPr>
        <p:spPr/>
        <p:txBody>
          <a:bodyPr/>
          <a:lstStyle>
            <a:lvl1pPr>
              <a:defRPr/>
            </a:lvl1pPr>
          </a:lstStyle>
          <a:p>
            <a:pPr>
              <a:defRPr/>
            </a:pPr>
            <a:fld id="{F1334381-3241-4222-8154-9DD294AD6166}" type="datetime1">
              <a:rPr lang="fi-FI"/>
              <a:pPr>
                <a:defRPr/>
              </a:pPr>
              <a:t>10.2.2025</a:t>
            </a:fld>
            <a:endParaRPr lang="en-FI"/>
          </a:p>
        </p:txBody>
      </p:sp>
      <p:sp>
        <p:nvSpPr>
          <p:cNvPr id="9" name="Slide Number Placeholder 5">
            <a:extLst>
              <a:ext uri="{FF2B5EF4-FFF2-40B4-BE49-F238E27FC236}">
                <a16:creationId xmlns:a16="http://schemas.microsoft.com/office/drawing/2014/main" id="{37EC1036-530D-419C-832B-827CC3A4638E}"/>
              </a:ext>
            </a:extLst>
          </p:cNvPr>
          <p:cNvSpPr>
            <a:spLocks noGrp="1"/>
          </p:cNvSpPr>
          <p:nvPr>
            <p:ph type="sldNum" sz="quarter" idx="11"/>
          </p:nvPr>
        </p:nvSpPr>
        <p:spPr/>
        <p:txBody>
          <a:bodyPr/>
          <a:lstStyle>
            <a:lvl1pPr>
              <a:defRPr/>
            </a:lvl1pPr>
          </a:lstStyle>
          <a:p>
            <a:pPr>
              <a:defRPr/>
            </a:pPr>
            <a:fld id="{35E31565-C39C-49BD-B97B-04AAB21E4AB3}" type="slidenum">
              <a:rPr lang="en-FI"/>
              <a:pPr>
                <a:defRPr/>
              </a:pPr>
              <a:t>‹#›</a:t>
            </a:fld>
            <a:endParaRPr lang="en-FI"/>
          </a:p>
        </p:txBody>
      </p:sp>
      <p:cxnSp>
        <p:nvCxnSpPr>
          <p:cNvPr id="5" name="Straight Connector 7">
            <a:extLst>
              <a:ext uri="{FF2B5EF4-FFF2-40B4-BE49-F238E27FC236}">
                <a16:creationId xmlns:a16="http://schemas.microsoft.com/office/drawing/2014/main" id="{E8204B39-6CE6-4C5A-BCAF-80498835DCA5}"/>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8">
            <a:extLst>
              <a:ext uri="{FF2B5EF4-FFF2-40B4-BE49-F238E27FC236}">
                <a16:creationId xmlns:a16="http://schemas.microsoft.com/office/drawing/2014/main" id="{939935E8-2949-4BA8-9379-1374EFEAB8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7190317" y="-6350"/>
            <a:ext cx="50016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8251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Otsikko, sisältö ja kuva 1">
    <p:spTree>
      <p:nvGrpSpPr>
        <p:cNvPr id="1" name=""/>
        <p:cNvGrpSpPr/>
        <p:nvPr/>
      </p:nvGrpSpPr>
      <p:grpSpPr>
        <a:xfrm>
          <a:off x="0" y="0"/>
          <a:ext cx="0" cy="0"/>
          <a:chOff x="0" y="0"/>
          <a:chExt cx="0" cy="0"/>
        </a:xfrm>
      </p:grpSpPr>
      <p:sp>
        <p:nvSpPr>
          <p:cNvPr id="2" name="Title 1"/>
          <p:cNvSpPr>
            <a:spLocks noGrp="1"/>
          </p:cNvSpPr>
          <p:nvPr>
            <p:ph type="title"/>
          </p:nvPr>
        </p:nvSpPr>
        <p:spPr>
          <a:xfrm>
            <a:off x="553917" y="844060"/>
            <a:ext cx="7357337"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39" name="Picture Placeholder 38"/>
          <p:cNvSpPr>
            <a:spLocks noGrp="1"/>
          </p:cNvSpPr>
          <p:nvPr>
            <p:ph type="pic" sz="quarter" idx="13"/>
          </p:nvPr>
        </p:nvSpPr>
        <p:spPr>
          <a:xfrm>
            <a:off x="6523641" y="844061"/>
            <a:ext cx="5664249" cy="6013940"/>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1"/>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55CCDF2B-EDF3-4BC3-8CB2-80EFC43008AE}"/>
              </a:ext>
            </a:extLst>
          </p:cNvPr>
          <p:cNvSpPr>
            <a:spLocks noGrp="1"/>
          </p:cNvSpPr>
          <p:nvPr>
            <p:ph type="dt" sz="half" idx="14"/>
          </p:nvPr>
        </p:nvSpPr>
        <p:spPr/>
        <p:txBody>
          <a:bodyPr/>
          <a:lstStyle>
            <a:lvl1pPr>
              <a:defRPr/>
            </a:lvl1pPr>
          </a:lstStyle>
          <a:p>
            <a:pPr>
              <a:defRPr/>
            </a:pPr>
            <a:fld id="{DB59710E-6538-427C-A732-441F9B73C442}" type="datetime1">
              <a:rPr lang="fi-FI"/>
              <a:pPr>
                <a:defRPr/>
              </a:pPr>
              <a:t>10.2.2025</a:t>
            </a:fld>
            <a:endParaRPr lang="en-FI"/>
          </a:p>
        </p:txBody>
      </p:sp>
      <p:sp>
        <p:nvSpPr>
          <p:cNvPr id="9" name="Slide Number Placeholder 5">
            <a:extLst>
              <a:ext uri="{FF2B5EF4-FFF2-40B4-BE49-F238E27FC236}">
                <a16:creationId xmlns:a16="http://schemas.microsoft.com/office/drawing/2014/main" id="{FCEB8D6D-5CA6-4FB7-952B-D8E0041C9A05}"/>
              </a:ext>
            </a:extLst>
          </p:cNvPr>
          <p:cNvSpPr>
            <a:spLocks noGrp="1"/>
          </p:cNvSpPr>
          <p:nvPr>
            <p:ph type="sldNum" sz="quarter" idx="15"/>
          </p:nvPr>
        </p:nvSpPr>
        <p:spPr/>
        <p:txBody>
          <a:bodyPr/>
          <a:lstStyle>
            <a:lvl1pPr>
              <a:defRPr/>
            </a:lvl1pPr>
          </a:lstStyle>
          <a:p>
            <a:pPr>
              <a:defRPr/>
            </a:pPr>
            <a:fld id="{240EC0E9-BBCA-4ECA-9CA2-8F21151B26B0}" type="slidenum">
              <a:rPr lang="en-FI"/>
              <a:pPr>
                <a:defRPr/>
              </a:pPr>
              <a:t>‹#›</a:t>
            </a:fld>
            <a:endParaRPr lang="en-FI"/>
          </a:p>
        </p:txBody>
      </p:sp>
      <p:cxnSp>
        <p:nvCxnSpPr>
          <p:cNvPr id="6" name="Straight Connector 9">
            <a:extLst>
              <a:ext uri="{FF2B5EF4-FFF2-40B4-BE49-F238E27FC236}">
                <a16:creationId xmlns:a16="http://schemas.microsoft.com/office/drawing/2014/main" id="{9F790661-90EC-4E54-91F5-E04AFC4929CE}"/>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BB31A3A8-0482-4701-BA7A-FF758533B570}"/>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33F5AC24-81BB-4C41-A191-DD964F8D5C90}"/>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817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Otsikko, sisältö ja kuva 2">
    <p:spTree>
      <p:nvGrpSpPr>
        <p:cNvPr id="1" name=""/>
        <p:cNvGrpSpPr/>
        <p:nvPr/>
      </p:nvGrpSpPr>
      <p:grpSpPr>
        <a:xfrm>
          <a:off x="0" y="0"/>
          <a:ext cx="0" cy="0"/>
          <a:chOff x="0" y="0"/>
          <a:chExt cx="0" cy="0"/>
        </a:xfrm>
      </p:grpSpPr>
      <p:sp>
        <p:nvSpPr>
          <p:cNvPr id="2" name="Title 1"/>
          <p:cNvSpPr>
            <a:spLocks noGrp="1"/>
          </p:cNvSpPr>
          <p:nvPr>
            <p:ph type="title"/>
          </p:nvPr>
        </p:nvSpPr>
        <p:spPr>
          <a:xfrm>
            <a:off x="6238774" y="838453"/>
            <a:ext cx="5542084" cy="1155784"/>
          </a:xfrm>
        </p:spPr>
        <p:txBody>
          <a:bodyPr/>
          <a:lstStyle/>
          <a:p>
            <a:r>
              <a:rPr lang="fi-FI"/>
              <a:t>Muokkaa ots. perustyyl. napsautt.</a:t>
            </a:r>
            <a:endParaRPr lang="en-US"/>
          </a:p>
        </p:txBody>
      </p:sp>
      <p:sp>
        <p:nvSpPr>
          <p:cNvPr id="57" name="Picture Placeholder 56"/>
          <p:cNvSpPr>
            <a:spLocks noGrp="1"/>
          </p:cNvSpPr>
          <p:nvPr>
            <p:ph type="pic" sz="quarter" idx="14"/>
          </p:nvPr>
        </p:nvSpPr>
        <p:spPr>
          <a:xfrm>
            <a:off x="0" y="849632"/>
            <a:ext cx="5704867" cy="6008368"/>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rgbClr val="2CD5C4"/>
          </a:solidFill>
        </p:spPr>
        <p:txBody>
          <a:bodyPr rtlCol="0">
            <a:noAutofit/>
          </a:bodyPr>
          <a:lstStyle/>
          <a:p>
            <a:pPr lvl="0"/>
            <a:r>
              <a:rPr lang="fi-FI" noProof="0"/>
              <a:t>Lisää kuva napsauttamalla kuvaketta</a:t>
            </a:r>
            <a:endParaRPr lang="en-FI" noProof="0"/>
          </a:p>
        </p:txBody>
      </p:sp>
      <p:sp>
        <p:nvSpPr>
          <p:cNvPr id="3" name="Content Placeholder 2"/>
          <p:cNvSpPr>
            <a:spLocks noGrp="1"/>
          </p:cNvSpPr>
          <p:nvPr>
            <p:ph idx="1"/>
          </p:nvPr>
        </p:nvSpPr>
        <p:spPr>
          <a:xfrm>
            <a:off x="6238774" y="2284370"/>
            <a:ext cx="5542084"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56B7B9AB-E864-4912-9D58-CB46BEA3F591}"/>
              </a:ext>
            </a:extLst>
          </p:cNvPr>
          <p:cNvSpPr>
            <a:spLocks noGrp="1"/>
          </p:cNvSpPr>
          <p:nvPr>
            <p:ph type="dt" sz="half" idx="15"/>
          </p:nvPr>
        </p:nvSpPr>
        <p:spPr/>
        <p:txBody>
          <a:bodyPr/>
          <a:lstStyle>
            <a:lvl1pPr>
              <a:defRPr/>
            </a:lvl1pPr>
          </a:lstStyle>
          <a:p>
            <a:pPr>
              <a:defRPr/>
            </a:pPr>
            <a:fld id="{9C8A5E25-00A7-4D13-A3FA-49976EE7168C}" type="datetime1">
              <a:rPr lang="fi-FI"/>
              <a:pPr>
                <a:defRPr/>
              </a:pPr>
              <a:t>10.2.2025</a:t>
            </a:fld>
            <a:endParaRPr lang="en-FI"/>
          </a:p>
        </p:txBody>
      </p:sp>
      <p:sp>
        <p:nvSpPr>
          <p:cNvPr id="9" name="Slide Number Placeholder 5">
            <a:extLst>
              <a:ext uri="{FF2B5EF4-FFF2-40B4-BE49-F238E27FC236}">
                <a16:creationId xmlns:a16="http://schemas.microsoft.com/office/drawing/2014/main" id="{0D0D9343-0154-413E-9157-6F08485DC9E4}"/>
              </a:ext>
            </a:extLst>
          </p:cNvPr>
          <p:cNvSpPr>
            <a:spLocks noGrp="1"/>
          </p:cNvSpPr>
          <p:nvPr>
            <p:ph type="sldNum" sz="quarter" idx="16"/>
          </p:nvPr>
        </p:nvSpPr>
        <p:spPr/>
        <p:txBody>
          <a:bodyPr/>
          <a:lstStyle>
            <a:lvl1pPr>
              <a:defRPr/>
            </a:lvl1pPr>
          </a:lstStyle>
          <a:p>
            <a:pPr>
              <a:defRPr/>
            </a:pPr>
            <a:fld id="{3B6FEC46-C7C3-47FD-92F7-DFBE39335ED9}" type="slidenum">
              <a:rPr lang="en-FI"/>
              <a:pPr>
                <a:defRPr/>
              </a:pPr>
              <a:t>‹#›</a:t>
            </a:fld>
            <a:endParaRPr lang="en-FI"/>
          </a:p>
        </p:txBody>
      </p:sp>
      <p:cxnSp>
        <p:nvCxnSpPr>
          <p:cNvPr id="6" name="Straight Connector 9">
            <a:extLst>
              <a:ext uri="{FF2B5EF4-FFF2-40B4-BE49-F238E27FC236}">
                <a16:creationId xmlns:a16="http://schemas.microsoft.com/office/drawing/2014/main" id="{846900A3-D3DC-406D-AD34-A142E6B2DEBE}"/>
              </a:ext>
              <a:ext uri="{C183D7F6-B498-43B3-948B-1728B52AA6E4}">
                <adec:decorative xmlns:adec="http://schemas.microsoft.com/office/drawing/2017/decorative" val="1"/>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353C3685-5939-4705-B532-6EE2E620DD7E}"/>
              </a:ext>
              <a:ext uri="{C183D7F6-B498-43B3-948B-1728B52AA6E4}">
                <adec:decorative xmlns:adec="http://schemas.microsoft.com/office/drawing/2017/decorative" val="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FC61C85C-5DEF-4203-9FFC-687D69D9FE0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81521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Otsikko, sisältö ja kuva 3">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0"/>
            <a:ext cx="6160821"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8" name="Picture Placeholder 27"/>
          <p:cNvSpPr>
            <a:spLocks noGrp="1"/>
          </p:cNvSpPr>
          <p:nvPr>
            <p:ph type="pic" sz="quarter" idx="13"/>
          </p:nvPr>
        </p:nvSpPr>
        <p:spPr>
          <a:xfrm>
            <a:off x="6949018" y="844552"/>
            <a:ext cx="5238749" cy="6013449"/>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A02FFFA5-180E-4204-B4AC-780CC81C5A58}"/>
              </a:ext>
            </a:extLst>
          </p:cNvPr>
          <p:cNvSpPr>
            <a:spLocks noGrp="1"/>
          </p:cNvSpPr>
          <p:nvPr>
            <p:ph type="dt" sz="half" idx="14"/>
          </p:nvPr>
        </p:nvSpPr>
        <p:spPr/>
        <p:txBody>
          <a:bodyPr/>
          <a:lstStyle>
            <a:lvl1pPr>
              <a:defRPr/>
            </a:lvl1pPr>
          </a:lstStyle>
          <a:p>
            <a:pPr>
              <a:defRPr/>
            </a:pPr>
            <a:fld id="{0E0D30F7-600A-4AF6-A8FB-F19151A90ED3}" type="datetime1">
              <a:rPr lang="fi-FI"/>
              <a:pPr>
                <a:defRPr/>
              </a:pPr>
              <a:t>10.2.2025</a:t>
            </a:fld>
            <a:endParaRPr lang="en-FI"/>
          </a:p>
        </p:txBody>
      </p:sp>
      <p:sp>
        <p:nvSpPr>
          <p:cNvPr id="9" name="Slide Number Placeholder 5">
            <a:extLst>
              <a:ext uri="{FF2B5EF4-FFF2-40B4-BE49-F238E27FC236}">
                <a16:creationId xmlns:a16="http://schemas.microsoft.com/office/drawing/2014/main" id="{AF31D949-E36F-4AC0-96BD-2A97138ACB8B}"/>
              </a:ext>
            </a:extLst>
          </p:cNvPr>
          <p:cNvSpPr>
            <a:spLocks noGrp="1"/>
          </p:cNvSpPr>
          <p:nvPr>
            <p:ph type="sldNum" sz="quarter" idx="15"/>
          </p:nvPr>
        </p:nvSpPr>
        <p:spPr/>
        <p:txBody>
          <a:bodyPr/>
          <a:lstStyle>
            <a:lvl1pPr>
              <a:defRPr/>
            </a:lvl1pPr>
          </a:lstStyle>
          <a:p>
            <a:pPr>
              <a:defRPr/>
            </a:pPr>
            <a:fld id="{0F3A93E7-8440-41A7-A0AF-FA2D1CCF3799}" type="slidenum">
              <a:rPr lang="en-FI"/>
              <a:pPr>
                <a:defRPr/>
              </a:pPr>
              <a:t>‹#›</a:t>
            </a:fld>
            <a:endParaRPr lang="en-FI"/>
          </a:p>
        </p:txBody>
      </p:sp>
      <p:cxnSp>
        <p:nvCxnSpPr>
          <p:cNvPr id="6" name="Straight Connector 9">
            <a:extLst>
              <a:ext uri="{FF2B5EF4-FFF2-40B4-BE49-F238E27FC236}">
                <a16:creationId xmlns:a16="http://schemas.microsoft.com/office/drawing/2014/main" id="{5B76B97E-CC21-4897-BD52-C3B10686E1DF}"/>
              </a:ext>
              <a:ext uri="{C183D7F6-B498-43B3-948B-1728B52AA6E4}">
                <adec:decorative xmlns:adec="http://schemas.microsoft.com/office/drawing/2017/decorative" val="1"/>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ED68EA9E-9719-404C-A67E-FF84E37087C0}"/>
              </a:ext>
              <a:ext uri="{C183D7F6-B498-43B3-948B-1728B52AA6E4}">
                <adec:decorative xmlns:adec="http://schemas.microsoft.com/office/drawing/2017/decorative" val="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B8CA7490-7AAB-4A47-9D17-D754E97BDEAA}"/>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9647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Väliotsikko 1">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82CE382-7B45-4DA8-B731-150F99A0359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53"/>
          <a:stretch>
            <a:fillRect/>
          </a:stretch>
        </p:blipFill>
        <p:spPr bwMode="auto">
          <a:xfrm>
            <a:off x="-4234"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0C53E1B7-728E-4933-904A-602AF03595E2}"/>
              </a:ext>
            </a:extLst>
          </p:cNvPr>
          <p:cNvSpPr>
            <a:spLocks noGrp="1"/>
          </p:cNvSpPr>
          <p:nvPr>
            <p:ph type="dt" sz="half" idx="10"/>
          </p:nvPr>
        </p:nvSpPr>
        <p:spPr/>
        <p:txBody>
          <a:bodyPr/>
          <a:lstStyle>
            <a:lvl1pPr>
              <a:defRPr/>
            </a:lvl1pPr>
          </a:lstStyle>
          <a:p>
            <a:pPr>
              <a:defRPr/>
            </a:pPr>
            <a:fld id="{69FA78A9-2B7F-4E7F-9EA9-9F5BE9EFD846}" type="datetime1">
              <a:rPr lang="fi-FI"/>
              <a:pPr>
                <a:defRPr/>
              </a:pPr>
              <a:t>10.2.2025</a:t>
            </a:fld>
            <a:endParaRPr lang="en-FI"/>
          </a:p>
        </p:txBody>
      </p:sp>
      <p:sp>
        <p:nvSpPr>
          <p:cNvPr id="7" name="Slide Number Placeholder 5">
            <a:extLst>
              <a:ext uri="{FF2B5EF4-FFF2-40B4-BE49-F238E27FC236}">
                <a16:creationId xmlns:a16="http://schemas.microsoft.com/office/drawing/2014/main" id="{DEED1414-6141-4091-A201-837481764753}"/>
              </a:ext>
            </a:extLst>
          </p:cNvPr>
          <p:cNvSpPr>
            <a:spLocks noGrp="1"/>
          </p:cNvSpPr>
          <p:nvPr>
            <p:ph type="sldNum" sz="quarter" idx="11"/>
          </p:nvPr>
        </p:nvSpPr>
        <p:spPr/>
        <p:txBody>
          <a:bodyPr/>
          <a:lstStyle>
            <a:lvl1pPr>
              <a:defRPr/>
            </a:lvl1pPr>
          </a:lstStyle>
          <a:p>
            <a:pPr>
              <a:defRPr/>
            </a:pPr>
            <a:fld id="{F0C00C50-4252-4E8F-B293-4939E8FEA39C}" type="slidenum">
              <a:rPr lang="en-FI"/>
              <a:pPr>
                <a:defRPr/>
              </a:pPr>
              <a:t>‹#›</a:t>
            </a:fld>
            <a:endParaRPr lang="en-FI"/>
          </a:p>
        </p:txBody>
      </p:sp>
      <p:cxnSp>
        <p:nvCxnSpPr>
          <p:cNvPr id="5" name="Straight Connector 13">
            <a:extLst>
              <a:ext uri="{FF2B5EF4-FFF2-40B4-BE49-F238E27FC236}">
                <a16:creationId xmlns:a16="http://schemas.microsoft.com/office/drawing/2014/main" id="{B84E64B6-243D-48E4-B7A9-2CAF509F9AB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0348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Väliotsikko 2">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E7620D8-F17E-42E3-BB20-7DE41EDBB77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1" y="0"/>
            <a:ext cx="7979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Kuopion kaupungin logo, jossa sana Kuopio kirjoitettu mustilla kirjaimilla.">
            <a:extLst>
              <a:ext uri="{FF2B5EF4-FFF2-40B4-BE49-F238E27FC236}">
                <a16:creationId xmlns:a16="http://schemas.microsoft.com/office/drawing/2014/main" id="{4C274CA5-8C66-4F4E-87A1-16649B2B4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 y="88901"/>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34728A59-EC27-459C-BCBD-9E7C73178FFD}"/>
              </a:ext>
            </a:extLst>
          </p:cNvPr>
          <p:cNvSpPr>
            <a:spLocks noGrp="1"/>
          </p:cNvSpPr>
          <p:nvPr>
            <p:ph type="dt" sz="half" idx="10"/>
          </p:nvPr>
        </p:nvSpPr>
        <p:spPr/>
        <p:txBody>
          <a:bodyPr/>
          <a:lstStyle>
            <a:lvl1pPr>
              <a:defRPr/>
            </a:lvl1pPr>
          </a:lstStyle>
          <a:p>
            <a:pPr>
              <a:defRPr/>
            </a:pPr>
            <a:fld id="{938863CA-FF99-4226-A902-8E878CF81E64}" type="datetime1">
              <a:rPr lang="fi-FI"/>
              <a:pPr>
                <a:defRPr/>
              </a:pPr>
              <a:t>10.2.2025</a:t>
            </a:fld>
            <a:endParaRPr lang="en-FI"/>
          </a:p>
        </p:txBody>
      </p:sp>
      <p:sp>
        <p:nvSpPr>
          <p:cNvPr id="8" name="Slide Number Placeholder 5">
            <a:extLst>
              <a:ext uri="{FF2B5EF4-FFF2-40B4-BE49-F238E27FC236}">
                <a16:creationId xmlns:a16="http://schemas.microsoft.com/office/drawing/2014/main" id="{58F4A469-BC7B-4206-ADEF-9A958693FA40}"/>
              </a:ext>
            </a:extLst>
          </p:cNvPr>
          <p:cNvSpPr>
            <a:spLocks noGrp="1"/>
          </p:cNvSpPr>
          <p:nvPr>
            <p:ph type="sldNum" sz="quarter" idx="11"/>
          </p:nvPr>
        </p:nvSpPr>
        <p:spPr/>
        <p:txBody>
          <a:bodyPr/>
          <a:lstStyle>
            <a:lvl1pPr>
              <a:defRPr/>
            </a:lvl1pPr>
          </a:lstStyle>
          <a:p>
            <a:pPr>
              <a:defRPr/>
            </a:pPr>
            <a:fld id="{9528E44A-4CE9-4F12-90F6-EC8900B6EC78}" type="slidenum">
              <a:rPr lang="en-FI"/>
              <a:pPr>
                <a:defRPr/>
              </a:pPr>
              <a:t>‹#›</a:t>
            </a:fld>
            <a:endParaRPr lang="en-FI"/>
          </a:p>
        </p:txBody>
      </p:sp>
      <p:cxnSp>
        <p:nvCxnSpPr>
          <p:cNvPr id="5" name="Straight Connector 13">
            <a:extLst>
              <a:ext uri="{FF2B5EF4-FFF2-40B4-BE49-F238E27FC236}">
                <a16:creationId xmlns:a16="http://schemas.microsoft.com/office/drawing/2014/main" id="{75B07525-96C3-4A01-A8F0-5993033B012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2449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2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545125" y="844061"/>
            <a:ext cx="11110543" cy="1155801"/>
          </a:xfrm>
        </p:spPr>
        <p:txBody>
          <a:bodyPr/>
          <a:lstStyle/>
          <a:p>
            <a:r>
              <a:rPr lang="fi-FI"/>
              <a:t>Muokkaa ots. perustyyl. napsautt.</a:t>
            </a:r>
            <a:endParaRPr lang="en-US"/>
          </a:p>
        </p:txBody>
      </p:sp>
      <p:sp>
        <p:nvSpPr>
          <p:cNvPr id="3" name="Content Placeholder 2"/>
          <p:cNvSpPr>
            <a:spLocks noGrp="1"/>
          </p:cNvSpPr>
          <p:nvPr>
            <p:ph sz="half" idx="1"/>
          </p:nvPr>
        </p:nvSpPr>
        <p:spPr>
          <a:xfrm>
            <a:off x="536333" y="2299723"/>
            <a:ext cx="5416895" cy="40090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238774" y="2289977"/>
            <a:ext cx="5416895" cy="40188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3">
            <a:extLst>
              <a:ext uri="{FF2B5EF4-FFF2-40B4-BE49-F238E27FC236}">
                <a16:creationId xmlns:a16="http://schemas.microsoft.com/office/drawing/2014/main" id="{BF3A1D63-AE04-47BD-846F-022E2EAF5237}"/>
              </a:ext>
            </a:extLst>
          </p:cNvPr>
          <p:cNvSpPr>
            <a:spLocks noGrp="1"/>
          </p:cNvSpPr>
          <p:nvPr>
            <p:ph type="dt" sz="half" idx="10"/>
          </p:nvPr>
        </p:nvSpPr>
        <p:spPr/>
        <p:txBody>
          <a:bodyPr/>
          <a:lstStyle>
            <a:lvl1pPr>
              <a:defRPr/>
            </a:lvl1pPr>
          </a:lstStyle>
          <a:p>
            <a:pPr>
              <a:defRPr/>
            </a:pPr>
            <a:fld id="{8C3D7449-7B70-424F-BB12-ECDEECB2575F}" type="datetime1">
              <a:rPr lang="fi-FI"/>
              <a:pPr>
                <a:defRPr/>
              </a:pPr>
              <a:t>10.2.2025</a:t>
            </a:fld>
            <a:endParaRPr lang="en-FI"/>
          </a:p>
        </p:txBody>
      </p:sp>
      <p:sp>
        <p:nvSpPr>
          <p:cNvPr id="6" name="Slide Number Placeholder 5">
            <a:extLst>
              <a:ext uri="{FF2B5EF4-FFF2-40B4-BE49-F238E27FC236}">
                <a16:creationId xmlns:a16="http://schemas.microsoft.com/office/drawing/2014/main" id="{94C9D331-C927-4CF0-943F-1D92AB7E9506}"/>
              </a:ext>
            </a:extLst>
          </p:cNvPr>
          <p:cNvSpPr>
            <a:spLocks noGrp="1"/>
          </p:cNvSpPr>
          <p:nvPr>
            <p:ph type="sldNum" sz="quarter" idx="11"/>
          </p:nvPr>
        </p:nvSpPr>
        <p:spPr/>
        <p:txBody>
          <a:bodyPr/>
          <a:lstStyle>
            <a:lvl1pPr>
              <a:defRPr/>
            </a:lvl1pPr>
          </a:lstStyle>
          <a:p>
            <a:pPr>
              <a:defRPr/>
            </a:pPr>
            <a:fld id="{8873E046-7A19-4297-963E-C456BE8DE2CF}" type="slidenum">
              <a:rPr lang="en-FI"/>
              <a:pPr>
                <a:defRPr/>
              </a:pPr>
              <a:t>‹#›</a:t>
            </a:fld>
            <a:endParaRPr lang="en-FI"/>
          </a:p>
        </p:txBody>
      </p:sp>
    </p:spTree>
    <p:extLst>
      <p:ext uri="{BB962C8B-B14F-4D97-AF65-F5344CB8AC3E}">
        <p14:creationId xmlns:p14="http://schemas.microsoft.com/office/powerpoint/2010/main" val="7392783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D0E04-21A2-BFCB-EF6C-1C9E68CF0EB8}"/>
              </a:ext>
            </a:extLst>
          </p:cNvPr>
          <p:cNvSpPr>
            <a:spLocks noGrp="1"/>
          </p:cNvSpPr>
          <p:nvPr>
            <p:ph type="title"/>
          </p:nvPr>
        </p:nvSpPr>
        <p:spPr>
          <a:xfrm>
            <a:off x="547200" y="844800"/>
            <a:ext cx="11102400" cy="1156800"/>
          </a:xfrm>
        </p:spPr>
        <p:txBody>
          <a:bodyPr/>
          <a:lstStyle/>
          <a:p>
            <a:r>
              <a:rPr lang="fi-FI"/>
              <a:t>Muokkaa ots. perustyyl. napsautt.</a:t>
            </a:r>
          </a:p>
        </p:txBody>
      </p:sp>
      <p:sp>
        <p:nvSpPr>
          <p:cNvPr id="7" name="Päivämäärän paikkamerkki 6">
            <a:extLst>
              <a:ext uri="{FF2B5EF4-FFF2-40B4-BE49-F238E27FC236}">
                <a16:creationId xmlns:a16="http://schemas.microsoft.com/office/drawing/2014/main" id="{73EB9684-18C3-9FCA-22F1-885E263F1989}"/>
              </a:ext>
            </a:extLst>
          </p:cNvPr>
          <p:cNvSpPr>
            <a:spLocks noGrp="1"/>
          </p:cNvSpPr>
          <p:nvPr>
            <p:ph type="dt" sz="half" idx="10"/>
          </p:nvPr>
        </p:nvSpPr>
        <p:spPr/>
        <p:txBody>
          <a:bodyPr/>
          <a:lstStyle/>
          <a:p>
            <a:fld id="{B4040670-9479-49D9-88C4-C2DC2BEB86F0}" type="datetimeFigureOut">
              <a:rPr lang="fi-FI" smtClean="0"/>
              <a:t>10.2.2025</a:t>
            </a:fld>
            <a:endParaRPr lang="fi-FI"/>
          </a:p>
        </p:txBody>
      </p:sp>
      <p:sp>
        <p:nvSpPr>
          <p:cNvPr id="9" name="Dian numeron paikkamerkki 8">
            <a:extLst>
              <a:ext uri="{FF2B5EF4-FFF2-40B4-BE49-F238E27FC236}">
                <a16:creationId xmlns:a16="http://schemas.microsoft.com/office/drawing/2014/main" id="{BD3A2876-EF26-D9AE-96FC-21A9CB3A6828}"/>
              </a:ext>
            </a:extLst>
          </p:cNvPr>
          <p:cNvSpPr>
            <a:spLocks noGrp="1"/>
          </p:cNvSpPr>
          <p:nvPr>
            <p:ph type="sldNum" sz="quarter" idx="12"/>
          </p:nvPr>
        </p:nvSpPr>
        <p:spPr/>
        <p:txBody>
          <a:bodyPr/>
          <a:lstStyle/>
          <a:p>
            <a:fld id="{9829D91C-03E7-42EC-B8BC-099D830350ED}" type="slidenum">
              <a:rPr lang="fi-FI" smtClean="0"/>
              <a:t>‹#›</a:t>
            </a:fld>
            <a:endParaRPr lang="fi-FI"/>
          </a:p>
        </p:txBody>
      </p:sp>
      <p:sp>
        <p:nvSpPr>
          <p:cNvPr id="12" name="Text Placeholder 2">
            <a:extLst>
              <a:ext uri="{FF2B5EF4-FFF2-40B4-BE49-F238E27FC236}">
                <a16:creationId xmlns:a16="http://schemas.microsoft.com/office/drawing/2014/main" id="{1DA02C4C-7622-3680-68C8-0A27879A871E}"/>
              </a:ext>
            </a:extLst>
          </p:cNvPr>
          <p:cNvSpPr>
            <a:spLocks noGrp="1"/>
          </p:cNvSpPr>
          <p:nvPr>
            <p:ph type="body" idx="1"/>
          </p:nvPr>
        </p:nvSpPr>
        <p:spPr>
          <a:xfrm>
            <a:off x="545123"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3" name="Content Placeholder 3">
            <a:extLst>
              <a:ext uri="{FF2B5EF4-FFF2-40B4-BE49-F238E27FC236}">
                <a16:creationId xmlns:a16="http://schemas.microsoft.com/office/drawing/2014/main" id="{6D995967-D1A0-65C6-D7EA-B222D7BA34E7}"/>
              </a:ext>
            </a:extLst>
          </p:cNvPr>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4" name="Text Placeholder 4">
            <a:extLst>
              <a:ext uri="{FF2B5EF4-FFF2-40B4-BE49-F238E27FC236}">
                <a16:creationId xmlns:a16="http://schemas.microsoft.com/office/drawing/2014/main" id="{D8B90BF6-9CF0-778D-7A8E-F88CD0F75521}"/>
              </a:ext>
            </a:extLst>
          </p:cNvPr>
          <p:cNvSpPr>
            <a:spLocks noGrp="1"/>
          </p:cNvSpPr>
          <p:nvPr>
            <p:ph type="body" sz="quarter" idx="3"/>
          </p:nvPr>
        </p:nvSpPr>
        <p:spPr>
          <a:xfrm>
            <a:off x="6229980"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5" name="Content Placeholder 5">
            <a:extLst>
              <a:ext uri="{FF2B5EF4-FFF2-40B4-BE49-F238E27FC236}">
                <a16:creationId xmlns:a16="http://schemas.microsoft.com/office/drawing/2014/main" id="{CE4DF316-8E5B-7E3F-418B-A1B6A4252A42}"/>
              </a:ext>
            </a:extLst>
          </p:cNvPr>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2697905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2_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545124" y="844061"/>
            <a:ext cx="11101753" cy="1103524"/>
          </a:xfrm>
        </p:spPr>
        <p:txBody>
          <a:bodyPr/>
          <a:lstStyle/>
          <a:p>
            <a:r>
              <a:rPr lang="fi-FI"/>
              <a:t>Muokkaa ots. perustyyl. napsautt.</a:t>
            </a:r>
            <a:endParaRPr lang="en-US"/>
          </a:p>
        </p:txBody>
      </p:sp>
      <p:sp>
        <p:nvSpPr>
          <p:cNvPr id="3" name="Date Placeholder 3">
            <a:extLst>
              <a:ext uri="{FF2B5EF4-FFF2-40B4-BE49-F238E27FC236}">
                <a16:creationId xmlns:a16="http://schemas.microsoft.com/office/drawing/2014/main" id="{06A0D5E3-E095-459C-8805-D9335625700B}"/>
              </a:ext>
            </a:extLst>
          </p:cNvPr>
          <p:cNvSpPr>
            <a:spLocks noGrp="1"/>
          </p:cNvSpPr>
          <p:nvPr>
            <p:ph type="dt" sz="half" idx="10"/>
          </p:nvPr>
        </p:nvSpPr>
        <p:spPr/>
        <p:txBody>
          <a:bodyPr/>
          <a:lstStyle>
            <a:lvl1pPr>
              <a:defRPr/>
            </a:lvl1pPr>
          </a:lstStyle>
          <a:p>
            <a:pPr>
              <a:defRPr/>
            </a:pPr>
            <a:fld id="{4E00E750-680A-46E3-AFEC-711FD955F6E0}" type="datetime1">
              <a:rPr lang="fi-FI"/>
              <a:pPr>
                <a:defRPr/>
              </a:pPr>
              <a:t>10.2.2025</a:t>
            </a:fld>
            <a:endParaRPr lang="en-FI"/>
          </a:p>
        </p:txBody>
      </p:sp>
      <p:sp>
        <p:nvSpPr>
          <p:cNvPr id="4" name="Slide Number Placeholder 5">
            <a:extLst>
              <a:ext uri="{FF2B5EF4-FFF2-40B4-BE49-F238E27FC236}">
                <a16:creationId xmlns:a16="http://schemas.microsoft.com/office/drawing/2014/main" id="{3651DE9F-A41D-412A-A434-BCA50B17A42F}"/>
              </a:ext>
            </a:extLst>
          </p:cNvPr>
          <p:cNvSpPr>
            <a:spLocks noGrp="1"/>
          </p:cNvSpPr>
          <p:nvPr>
            <p:ph type="sldNum" sz="quarter" idx="11"/>
          </p:nvPr>
        </p:nvSpPr>
        <p:spPr/>
        <p:txBody>
          <a:bodyPr/>
          <a:lstStyle>
            <a:lvl1pPr>
              <a:defRPr/>
            </a:lvl1pPr>
          </a:lstStyle>
          <a:p>
            <a:pPr>
              <a:defRPr/>
            </a:pPr>
            <a:fld id="{3AA7F9F8-9552-47BF-BD3E-9F47416AEF94}" type="slidenum">
              <a:rPr lang="en-FI"/>
              <a:pPr>
                <a:defRPr/>
              </a:pPr>
              <a:t>‹#›</a:t>
            </a:fld>
            <a:endParaRPr lang="en-FI"/>
          </a:p>
        </p:txBody>
      </p:sp>
    </p:spTree>
    <p:extLst>
      <p:ext uri="{BB962C8B-B14F-4D97-AF65-F5344CB8AC3E}">
        <p14:creationId xmlns:p14="http://schemas.microsoft.com/office/powerpoint/2010/main" val="497692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2_Tyhjä">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1FE40E-68E9-452D-8B62-CC487844239F}"/>
              </a:ext>
            </a:extLst>
          </p:cNvPr>
          <p:cNvSpPr>
            <a:spLocks noGrp="1"/>
          </p:cNvSpPr>
          <p:nvPr>
            <p:ph type="dt" sz="half" idx="10"/>
          </p:nvPr>
        </p:nvSpPr>
        <p:spPr/>
        <p:txBody>
          <a:bodyPr/>
          <a:lstStyle>
            <a:lvl1pPr>
              <a:defRPr/>
            </a:lvl1pPr>
          </a:lstStyle>
          <a:p>
            <a:pPr>
              <a:defRPr/>
            </a:pPr>
            <a:fld id="{88E8F5B3-268F-4F41-9E57-7813E9AC1915}" type="datetime1">
              <a:rPr lang="fi-FI"/>
              <a:pPr>
                <a:defRPr/>
              </a:pPr>
              <a:t>10.2.2025</a:t>
            </a:fld>
            <a:endParaRPr lang="en-FI"/>
          </a:p>
        </p:txBody>
      </p:sp>
      <p:sp>
        <p:nvSpPr>
          <p:cNvPr id="3" name="Slide Number Placeholder 5">
            <a:extLst>
              <a:ext uri="{FF2B5EF4-FFF2-40B4-BE49-F238E27FC236}">
                <a16:creationId xmlns:a16="http://schemas.microsoft.com/office/drawing/2014/main" id="{35F16818-5CF8-4313-B34D-D47530B7F5C3}"/>
              </a:ext>
            </a:extLst>
          </p:cNvPr>
          <p:cNvSpPr>
            <a:spLocks noGrp="1"/>
          </p:cNvSpPr>
          <p:nvPr>
            <p:ph type="sldNum" sz="quarter" idx="11"/>
          </p:nvPr>
        </p:nvSpPr>
        <p:spPr/>
        <p:txBody>
          <a:bodyPr/>
          <a:lstStyle>
            <a:lvl1pPr>
              <a:defRPr/>
            </a:lvl1pPr>
          </a:lstStyle>
          <a:p>
            <a:pPr>
              <a:defRPr/>
            </a:pPr>
            <a:fld id="{813DC092-64FD-425A-BFAF-344846BB863F}" type="slidenum">
              <a:rPr lang="en-FI"/>
              <a:pPr>
                <a:defRPr/>
              </a:pPr>
              <a:t>‹#›</a:t>
            </a:fld>
            <a:endParaRPr lang="en-FI"/>
          </a:p>
        </p:txBody>
      </p:sp>
    </p:spTree>
    <p:extLst>
      <p:ext uri="{BB962C8B-B14F-4D97-AF65-F5344CB8AC3E}">
        <p14:creationId xmlns:p14="http://schemas.microsoft.com/office/powerpoint/2010/main" val="302472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rgbClr val="CEFF8C"/>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1F3C57-D93A-2C44-ADB0-861DB7BF31BC}"/>
              </a:ext>
            </a:extLst>
          </p:cNvPr>
          <p:cNvPicPr>
            <a:picLocks noChangeAspect="1"/>
          </p:cNvPicPr>
          <p:nvPr userDrawn="1"/>
        </p:nvPicPr>
        <p:blipFill>
          <a:blip r:embed="rId2"/>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E40F0BBF-1A1B-B54E-BAEC-EDD91A2B2ADD}"/>
              </a:ext>
            </a:extLst>
          </p:cNvPr>
          <p:cNvSpPr>
            <a:spLocks noGrp="1"/>
          </p:cNvSpPr>
          <p:nvPr>
            <p:ph type="title"/>
          </p:nvPr>
        </p:nvSpPr>
        <p:spPr>
          <a:xfrm>
            <a:off x="553913" y="2986929"/>
            <a:ext cx="5405236" cy="1103524"/>
          </a:xfrm>
        </p:spPr>
        <p:txBody>
          <a:bodyPr anchor="b"/>
          <a:lstStyle/>
          <a:p>
            <a:r>
              <a:rPr lang="fi-FI"/>
              <a:t>Muokkaa ots. perustyyl. napsautt.</a:t>
            </a:r>
            <a:endParaRPr lang="en-FI" dirty="0"/>
          </a:p>
        </p:txBody>
      </p:sp>
      <p:sp>
        <p:nvSpPr>
          <p:cNvPr id="3" name="Date Placeholder 2">
            <a:extLst>
              <a:ext uri="{FF2B5EF4-FFF2-40B4-BE49-F238E27FC236}">
                <a16:creationId xmlns:a16="http://schemas.microsoft.com/office/drawing/2014/main" id="{BE6D8FC3-21E0-A049-BB3F-8F0640FC7305}"/>
              </a:ext>
            </a:extLst>
          </p:cNvPr>
          <p:cNvSpPr>
            <a:spLocks noGrp="1"/>
          </p:cNvSpPr>
          <p:nvPr>
            <p:ph type="dt" sz="half" idx="10"/>
          </p:nvPr>
        </p:nvSpPr>
        <p:spPr/>
        <p:txBody>
          <a:bodyPr/>
          <a:lstStyle/>
          <a:p>
            <a:fld id="{2BE23D8D-835B-5049-83EE-2A7B6F4D0B49}" type="datetime1">
              <a:rPr lang="fi-FI" smtClean="0"/>
              <a:t>10.2.2025</a:t>
            </a:fld>
            <a:endParaRPr lang="en-FI" dirty="0"/>
          </a:p>
        </p:txBody>
      </p:sp>
      <p:sp>
        <p:nvSpPr>
          <p:cNvPr id="5" name="Slide Number Placeholder 4">
            <a:extLst>
              <a:ext uri="{FF2B5EF4-FFF2-40B4-BE49-F238E27FC236}">
                <a16:creationId xmlns:a16="http://schemas.microsoft.com/office/drawing/2014/main" id="{C32CF9EE-24E1-E14C-A508-74C31412C423}"/>
              </a:ext>
            </a:extLst>
          </p:cNvPr>
          <p:cNvSpPr>
            <a:spLocks noGrp="1"/>
          </p:cNvSpPr>
          <p:nvPr>
            <p:ph type="sldNum" sz="quarter" idx="12"/>
          </p:nvPr>
        </p:nvSpPr>
        <p:spPr/>
        <p:txBody>
          <a:bodyPr/>
          <a:lstStyle/>
          <a:p>
            <a:fld id="{E8CDC835-6F96-6540-A055-BE713FCBC575}" type="slidenum">
              <a:rPr lang="en-FI" smtClean="0"/>
              <a:pPr/>
              <a:t>‹#›</a:t>
            </a:fld>
            <a:endParaRPr lang="en-FI" dirty="0"/>
          </a:p>
        </p:txBody>
      </p:sp>
      <p:sp>
        <p:nvSpPr>
          <p:cNvPr id="11" name="Text Placeholder 10">
            <a:extLst>
              <a:ext uri="{FF2B5EF4-FFF2-40B4-BE49-F238E27FC236}">
                <a16:creationId xmlns:a16="http://schemas.microsoft.com/office/drawing/2014/main" id="{5E80B2B0-C670-6043-8724-402488644A06}"/>
              </a:ext>
            </a:extLst>
          </p:cNvPr>
          <p:cNvSpPr>
            <a:spLocks noGrp="1"/>
          </p:cNvSpPr>
          <p:nvPr>
            <p:ph type="body" sz="quarter" idx="17"/>
          </p:nvPr>
        </p:nvSpPr>
        <p:spPr>
          <a:xfrm>
            <a:off x="553915" y="4212772"/>
            <a:ext cx="5405236" cy="1267469"/>
          </a:xfrm>
        </p:spPr>
        <p:txBody>
          <a:bodyPr>
            <a:normAutofit/>
          </a:bodyPr>
          <a:lstStyle>
            <a:lvl1pPr marL="0" indent="0">
              <a:buNone/>
              <a:defRPr sz="2133"/>
            </a:lvl1pPr>
            <a:lvl2pPr marL="457189" indent="0">
              <a:buNone/>
              <a:defRPr/>
            </a:lvl2pPr>
          </a:lstStyle>
          <a:p>
            <a:pPr lvl="0"/>
            <a:r>
              <a:rPr lang="fi-FI"/>
              <a:t>Muokkaa tekstin perustyylejä napsauttamalla</a:t>
            </a:r>
          </a:p>
        </p:txBody>
      </p:sp>
      <p:sp>
        <p:nvSpPr>
          <p:cNvPr id="13" name="Text Placeholder 12">
            <a:extLst>
              <a:ext uri="{FF2B5EF4-FFF2-40B4-BE49-F238E27FC236}">
                <a16:creationId xmlns:a16="http://schemas.microsoft.com/office/drawing/2014/main" id="{D9727D30-BC45-5848-82DD-CE052C301675}"/>
              </a:ext>
            </a:extLst>
          </p:cNvPr>
          <p:cNvSpPr>
            <a:spLocks noGrp="1"/>
          </p:cNvSpPr>
          <p:nvPr>
            <p:ph type="body" sz="quarter" idx="18" hasCustomPrompt="1"/>
          </p:nvPr>
        </p:nvSpPr>
        <p:spPr>
          <a:xfrm>
            <a:off x="553914" y="5602562"/>
            <a:ext cx="5405236" cy="831300"/>
          </a:xfrm>
        </p:spPr>
        <p:txBody>
          <a:bodyPr anchor="b">
            <a:normAutofit/>
          </a:bodyPr>
          <a:lstStyle>
            <a:lvl1pPr marL="0" indent="0">
              <a:spcBef>
                <a:spcPts val="0"/>
              </a:spcBef>
              <a:buNone/>
              <a:defRPr sz="1467"/>
            </a:lvl1pPr>
          </a:lstStyle>
          <a:p>
            <a:pPr lvl="0"/>
            <a:r>
              <a:rPr lang="en-GB" dirty="0" err="1"/>
              <a:t>etunimi.sukunimi</a:t>
            </a:r>
            <a:r>
              <a:rPr lang="en-GB" dirty="0"/>
              <a:t>(at)</a:t>
            </a:r>
            <a:r>
              <a:rPr lang="en-GB" dirty="0" err="1"/>
              <a:t>kuopio.fi</a:t>
            </a:r>
            <a:endParaRPr lang="en-GB" dirty="0"/>
          </a:p>
          <a:p>
            <a:pPr lvl="0"/>
            <a:r>
              <a:rPr lang="en-GB" dirty="0" err="1"/>
              <a:t>www.kuopio.fi</a:t>
            </a:r>
            <a:endParaRPr lang="en-GB" dirty="0"/>
          </a:p>
        </p:txBody>
      </p:sp>
      <p:cxnSp>
        <p:nvCxnSpPr>
          <p:cNvPr id="15" name="Straight Connector 14">
            <a:extLst>
              <a:ext uri="{FF2B5EF4-FFF2-40B4-BE49-F238E27FC236}">
                <a16:creationId xmlns:a16="http://schemas.microsoft.com/office/drawing/2014/main" id="{98009AA6-5666-DB4C-955A-7D0C5F472BD5}"/>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7576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2_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5" y="844057"/>
            <a:ext cx="4218111" cy="1213343"/>
          </a:xfrm>
        </p:spPr>
        <p:txBody>
          <a:bodyPr/>
          <a:lstStyle>
            <a:lvl1pPr>
              <a:defRPr sz="3200"/>
            </a:lvl1pPr>
          </a:lstStyle>
          <a:p>
            <a:r>
              <a:rPr lang="fi-FI"/>
              <a:t>Muokkaa ots. perustyyl. napsautt.</a:t>
            </a:r>
            <a:endParaRPr lang="en-US"/>
          </a:p>
        </p:txBody>
      </p:sp>
      <p:sp>
        <p:nvSpPr>
          <p:cNvPr id="4" name="Text Placeholder 3"/>
          <p:cNvSpPr>
            <a:spLocks noGrp="1"/>
          </p:cNvSpPr>
          <p:nvPr>
            <p:ph type="body" sz="half" idx="2"/>
          </p:nvPr>
        </p:nvSpPr>
        <p:spPr>
          <a:xfrm>
            <a:off x="553915" y="2057399"/>
            <a:ext cx="4218111" cy="425547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3" name="Content Placeholder 2"/>
          <p:cNvSpPr>
            <a:spLocks noGrp="1"/>
          </p:cNvSpPr>
          <p:nvPr>
            <p:ph idx="1"/>
          </p:nvPr>
        </p:nvSpPr>
        <p:spPr>
          <a:xfrm>
            <a:off x="5183188" y="844057"/>
            <a:ext cx="6454897" cy="54688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3">
            <a:extLst>
              <a:ext uri="{FF2B5EF4-FFF2-40B4-BE49-F238E27FC236}">
                <a16:creationId xmlns:a16="http://schemas.microsoft.com/office/drawing/2014/main" id="{263CFB2E-B286-479E-BEE2-415297B72822}"/>
              </a:ext>
            </a:extLst>
          </p:cNvPr>
          <p:cNvSpPr>
            <a:spLocks noGrp="1"/>
          </p:cNvSpPr>
          <p:nvPr>
            <p:ph type="dt" sz="half" idx="10"/>
          </p:nvPr>
        </p:nvSpPr>
        <p:spPr/>
        <p:txBody>
          <a:bodyPr/>
          <a:lstStyle>
            <a:lvl1pPr>
              <a:defRPr/>
            </a:lvl1pPr>
          </a:lstStyle>
          <a:p>
            <a:pPr>
              <a:defRPr/>
            </a:pPr>
            <a:fld id="{B37B4226-6224-4CAE-ADA2-1F4FFE4929F3}" type="datetime1">
              <a:rPr lang="fi-FI"/>
              <a:pPr>
                <a:defRPr/>
              </a:pPr>
              <a:t>10.2.2025</a:t>
            </a:fld>
            <a:endParaRPr lang="en-FI"/>
          </a:p>
        </p:txBody>
      </p:sp>
      <p:sp>
        <p:nvSpPr>
          <p:cNvPr id="6" name="Slide Number Placeholder 5">
            <a:extLst>
              <a:ext uri="{FF2B5EF4-FFF2-40B4-BE49-F238E27FC236}">
                <a16:creationId xmlns:a16="http://schemas.microsoft.com/office/drawing/2014/main" id="{2B44477C-8669-408C-A008-A67E2D989990}"/>
              </a:ext>
            </a:extLst>
          </p:cNvPr>
          <p:cNvSpPr>
            <a:spLocks noGrp="1"/>
          </p:cNvSpPr>
          <p:nvPr>
            <p:ph type="sldNum" sz="quarter" idx="11"/>
          </p:nvPr>
        </p:nvSpPr>
        <p:spPr/>
        <p:txBody>
          <a:bodyPr/>
          <a:lstStyle>
            <a:lvl1pPr>
              <a:defRPr/>
            </a:lvl1pPr>
          </a:lstStyle>
          <a:p>
            <a:pPr>
              <a:defRPr/>
            </a:pPr>
            <a:fld id="{2D4D5031-A456-4645-8F02-BEC4C77D4C37}" type="slidenum">
              <a:rPr lang="en-FI"/>
              <a:pPr>
                <a:defRPr/>
              </a:pPr>
              <a:t>‹#›</a:t>
            </a:fld>
            <a:endParaRPr lang="en-FI"/>
          </a:p>
        </p:txBody>
      </p:sp>
    </p:spTree>
    <p:extLst>
      <p:ext uri="{BB962C8B-B14F-4D97-AF65-F5344CB8AC3E}">
        <p14:creationId xmlns:p14="http://schemas.microsoft.com/office/powerpoint/2010/main" val="1666451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2_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419975" y="842134"/>
            <a:ext cx="4218111" cy="1213343"/>
          </a:xfrm>
        </p:spPr>
        <p:txBody>
          <a:bodyPr/>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53916" y="842134"/>
            <a:ext cx="6454897" cy="546882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fi-FI" noProof="0"/>
              <a:t>Lisää kuva napsauttamalla kuvaketta</a:t>
            </a:r>
            <a:endParaRPr lang="en-US" noProof="0"/>
          </a:p>
        </p:txBody>
      </p:sp>
      <p:sp>
        <p:nvSpPr>
          <p:cNvPr id="4" name="Text Placeholder 3"/>
          <p:cNvSpPr>
            <a:spLocks noGrp="1"/>
          </p:cNvSpPr>
          <p:nvPr>
            <p:ph type="body" sz="half" idx="2"/>
          </p:nvPr>
        </p:nvSpPr>
        <p:spPr>
          <a:xfrm>
            <a:off x="7419975" y="2055476"/>
            <a:ext cx="4218111" cy="42554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052A9548-85B8-4481-BAAA-C161481C1F69}"/>
              </a:ext>
            </a:extLst>
          </p:cNvPr>
          <p:cNvSpPr>
            <a:spLocks noGrp="1"/>
          </p:cNvSpPr>
          <p:nvPr>
            <p:ph type="dt" sz="half" idx="10"/>
          </p:nvPr>
        </p:nvSpPr>
        <p:spPr/>
        <p:txBody>
          <a:bodyPr/>
          <a:lstStyle>
            <a:lvl1pPr>
              <a:defRPr/>
            </a:lvl1pPr>
          </a:lstStyle>
          <a:p>
            <a:pPr>
              <a:defRPr/>
            </a:pPr>
            <a:fld id="{F0D63114-3384-44EF-9079-8E5DE152758C}" type="datetime1">
              <a:rPr lang="fi-FI"/>
              <a:pPr>
                <a:defRPr/>
              </a:pPr>
              <a:t>10.2.2025</a:t>
            </a:fld>
            <a:endParaRPr lang="en-FI"/>
          </a:p>
        </p:txBody>
      </p:sp>
      <p:sp>
        <p:nvSpPr>
          <p:cNvPr id="6" name="Slide Number Placeholder 5">
            <a:extLst>
              <a:ext uri="{FF2B5EF4-FFF2-40B4-BE49-F238E27FC236}">
                <a16:creationId xmlns:a16="http://schemas.microsoft.com/office/drawing/2014/main" id="{66D6F8DE-3E6C-4BEA-B1F7-F047BBE907BB}"/>
              </a:ext>
            </a:extLst>
          </p:cNvPr>
          <p:cNvSpPr>
            <a:spLocks noGrp="1"/>
          </p:cNvSpPr>
          <p:nvPr>
            <p:ph type="sldNum" sz="quarter" idx="11"/>
          </p:nvPr>
        </p:nvSpPr>
        <p:spPr/>
        <p:txBody>
          <a:bodyPr/>
          <a:lstStyle>
            <a:lvl1pPr>
              <a:defRPr/>
            </a:lvl1pPr>
          </a:lstStyle>
          <a:p>
            <a:pPr>
              <a:defRPr/>
            </a:pPr>
            <a:fld id="{CE0D0AA9-869D-4514-833E-5887A8E989B2}" type="slidenum">
              <a:rPr lang="en-FI"/>
              <a:pPr>
                <a:defRPr/>
              </a:pPr>
              <a:t>‹#›</a:t>
            </a:fld>
            <a:endParaRPr lang="en-FI"/>
          </a:p>
        </p:txBody>
      </p:sp>
    </p:spTree>
    <p:extLst>
      <p:ext uri="{BB962C8B-B14F-4D97-AF65-F5344CB8AC3E}">
        <p14:creationId xmlns:p14="http://schemas.microsoft.com/office/powerpoint/2010/main" val="28810627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2_Lopetusdia">
    <p:bg>
      <p:bgPr>
        <a:solidFill>
          <a:schemeClr val="bg2"/>
        </a:solidFill>
        <a:effectLst/>
      </p:bgPr>
    </p:bg>
    <p:spTree>
      <p:nvGrpSpPr>
        <p:cNvPr id="1" name=""/>
        <p:cNvGrpSpPr/>
        <p:nvPr/>
      </p:nvGrpSpPr>
      <p:grpSpPr>
        <a:xfrm>
          <a:off x="0" y="0"/>
          <a:ext cx="0" cy="0"/>
          <a:chOff x="0" y="0"/>
          <a:chExt cx="0" cy="0"/>
        </a:xfrm>
      </p:grpSpPr>
      <p:pic>
        <p:nvPicPr>
          <p:cNvPr id="6" name="Picture 8" descr="Kuopion kaupungin logo, jossa sana Kuopio kirjoitettu mustilla kirjaimilla.">
            <a:extLst>
              <a:ext uri="{FF2B5EF4-FFF2-40B4-BE49-F238E27FC236}">
                <a16:creationId xmlns:a16="http://schemas.microsoft.com/office/drawing/2014/main" id="{C9147DC9-BBAA-4A99-8E62-F047B8988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1" y="723901"/>
            <a:ext cx="17018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3913" y="2986929"/>
            <a:ext cx="5405236" cy="1103524"/>
          </a:xfrm>
        </p:spPr>
        <p:txBody>
          <a:bodyPr anchor="b"/>
          <a:lstStyle/>
          <a:p>
            <a:r>
              <a:rPr lang="fi-FI"/>
              <a:t>Muokkaa ots. perustyyl. napsautt.</a:t>
            </a:r>
            <a:endParaRPr lang="en-FI"/>
          </a:p>
        </p:txBody>
      </p:sp>
      <p:sp>
        <p:nvSpPr>
          <p:cNvPr id="11" name="Text Placeholder 10"/>
          <p:cNvSpPr>
            <a:spLocks noGrp="1"/>
          </p:cNvSpPr>
          <p:nvPr>
            <p:ph type="body" sz="quarter" idx="17"/>
          </p:nvPr>
        </p:nvSpPr>
        <p:spPr>
          <a:xfrm>
            <a:off x="553915" y="4212772"/>
            <a:ext cx="5405236" cy="1267469"/>
          </a:xfrm>
        </p:spPr>
        <p:txBody>
          <a:bodyPr>
            <a:normAutofit/>
          </a:bodyPr>
          <a:lstStyle>
            <a:lvl1pPr marL="0" indent="0">
              <a:buNone/>
              <a:defRPr sz="2133"/>
            </a:lvl1pPr>
            <a:lvl2pPr marL="457189" indent="0">
              <a:buNone/>
              <a:defRPr/>
            </a:lvl2pPr>
          </a:lstStyle>
          <a:p>
            <a:pPr lvl="0"/>
            <a:r>
              <a:rPr lang="fi-FI"/>
              <a:t>Muokkaa tekstin perustyylejä napsauttamalla</a:t>
            </a:r>
          </a:p>
        </p:txBody>
      </p:sp>
      <p:sp>
        <p:nvSpPr>
          <p:cNvPr id="13" name="Text Placeholder 12"/>
          <p:cNvSpPr>
            <a:spLocks noGrp="1"/>
          </p:cNvSpPr>
          <p:nvPr>
            <p:ph type="body" sz="quarter" idx="18"/>
          </p:nvPr>
        </p:nvSpPr>
        <p:spPr>
          <a:xfrm>
            <a:off x="553914" y="5602562"/>
            <a:ext cx="5405236" cy="831300"/>
          </a:xfrm>
        </p:spPr>
        <p:txBody>
          <a:bodyPr anchor="b">
            <a:normAutofit/>
          </a:bodyPr>
          <a:lstStyle>
            <a:lvl1pPr marL="0" indent="0">
              <a:spcBef>
                <a:spcPts val="0"/>
              </a:spcBef>
              <a:buNone/>
              <a:defRPr sz="1467"/>
            </a:lvl1pPr>
          </a:lstStyle>
          <a:p>
            <a:pPr lvl="0"/>
            <a:r>
              <a:rPr lang="fi-FI"/>
              <a:t>Muokkaa tekstin perustyylejä napsauttamalla</a:t>
            </a:r>
          </a:p>
          <a:p>
            <a:pPr lvl="1"/>
            <a:r>
              <a:rPr lang="fi-FI"/>
              <a:t>toinen taso</a:t>
            </a:r>
          </a:p>
        </p:txBody>
      </p:sp>
      <p:pic>
        <p:nvPicPr>
          <p:cNvPr id="7" name="Picture 6">
            <a:extLst>
              <a:ext uri="{FF2B5EF4-FFF2-40B4-BE49-F238E27FC236}">
                <a16:creationId xmlns:a16="http://schemas.microsoft.com/office/drawing/2014/main" id="{D32EF2BB-D71D-EE89-0DA6-B655E524C8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37092706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2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hasCustomPrompt="1"/>
          </p:nvPr>
        </p:nvSpPr>
        <p:spPr/>
        <p:txBody>
          <a:bodyPr/>
          <a:lstStyle>
            <a:lvl1pPr marL="342891" indent="-342891">
              <a:spcBef>
                <a:spcPts val="624"/>
              </a:spcBef>
              <a:buSzPct val="100000"/>
              <a:buFont typeface="Arial" panose="020B0604020202020204" pitchFamily="34" charset="0"/>
              <a:buChar char="•"/>
              <a:defRPr sz="2400"/>
            </a:lvl1pPr>
            <a:lvl2pPr marL="742932" indent="-285744">
              <a:spcBef>
                <a:spcPts val="624"/>
              </a:spcBef>
              <a:buSzPct val="100000"/>
              <a:buFont typeface="Arial" panose="020B0604020202020204" pitchFamily="34" charset="0"/>
              <a:buChar char="–"/>
              <a:defRPr sz="2000"/>
            </a:lvl2pPr>
            <a:lvl3pPr marL="1142971" indent="-228594">
              <a:spcBef>
                <a:spcPts val="624"/>
              </a:spcBef>
              <a:buSzPct val="100000"/>
              <a:buFont typeface="Arial" panose="020B0604020202020204" pitchFamily="34" charset="0"/>
              <a:buChar char="•"/>
              <a:defRPr sz="2000"/>
            </a:lvl3pPr>
            <a:lvl4pPr marL="1600160" indent="-228594">
              <a:spcBef>
                <a:spcPts val="624"/>
              </a:spcBef>
              <a:buSzPct val="100000"/>
              <a:buFont typeface="Verdana" panose="020B0604030504040204" pitchFamily="34" charset="0"/>
              <a:buChar char="–"/>
              <a:defRPr sz="2000"/>
            </a:lvl4pPr>
            <a:lvl5pPr marL="2057349" indent="-228594">
              <a:spcBef>
                <a:spcPts val="624"/>
              </a:spcBef>
              <a:buSzPct val="100000"/>
              <a:buFont typeface="Arial" panose="020B0604020202020204" pitchFamily="34" charset="0"/>
              <a:buChar char="»"/>
              <a:defRPr sz="2000"/>
            </a:lvl5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3"/>
          <p:cNvSpPr>
            <a:spLocks noGrp="1"/>
          </p:cNvSpPr>
          <p:nvPr>
            <p:ph type="dt" sz="half" idx="2"/>
          </p:nvPr>
        </p:nvSpPr>
        <p:spPr>
          <a:xfrm>
            <a:off x="622301"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endParaRPr lang="fi-FI"/>
          </a:p>
        </p:txBody>
      </p:sp>
      <p:sp>
        <p:nvSpPr>
          <p:cNvPr id="8" name="Alatunnisteen paikkamerkki 4"/>
          <p:cNvSpPr>
            <a:spLocks noGrp="1"/>
          </p:cNvSpPr>
          <p:nvPr>
            <p:ph type="ftr" sz="quarter" idx="3"/>
          </p:nvPr>
        </p:nvSpPr>
        <p:spPr>
          <a:xfrm>
            <a:off x="3813410" y="6352140"/>
            <a:ext cx="4670191"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Talous- ja omistajaohjaus</a:t>
            </a:r>
          </a:p>
        </p:txBody>
      </p:sp>
      <p:sp>
        <p:nvSpPr>
          <p:cNvPr id="9" name="Dian numeron paikkamerkki 5"/>
          <p:cNvSpPr>
            <a:spLocks noGrp="1"/>
          </p:cNvSpPr>
          <p:nvPr>
            <p:ph type="sldNum" sz="quarter" idx="4"/>
          </p:nvPr>
        </p:nvSpPr>
        <p:spPr>
          <a:xfrm>
            <a:off x="2082800"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6029747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72" tIns="45699" rIns="91372" bIns="45699" rtlCol="0" anchor="ctr"/>
          <a:lstStyle/>
          <a:p>
            <a:pPr algn="ctr" defTabSz="913658"/>
            <a:endParaRPr lang="fi-FI" sz="1900">
              <a:solidFill>
                <a:srgbClr val="FFFFFF"/>
              </a:solidFill>
            </a:endParaRPr>
          </a:p>
        </p:txBody>
      </p:sp>
      <p:sp>
        <p:nvSpPr>
          <p:cNvPr id="11" name="Kuvan paikkamerkki 10"/>
          <p:cNvSpPr>
            <a:spLocks noGrp="1"/>
          </p:cNvSpPr>
          <p:nvPr>
            <p:ph type="pic" sz="quarter" idx="13"/>
          </p:nvPr>
        </p:nvSpPr>
        <p:spPr>
          <a:xfrm>
            <a:off x="0" y="0"/>
            <a:ext cx="12192000" cy="6858000"/>
          </a:xfrm>
        </p:spPr>
        <p:txBody>
          <a:bodyPr/>
          <a:lstStyle/>
          <a:p>
            <a:endParaRPr lang="fi-FI"/>
          </a:p>
        </p:txBody>
      </p:sp>
      <p:sp>
        <p:nvSpPr>
          <p:cNvPr id="2" name="Otsikko 1"/>
          <p:cNvSpPr>
            <a:spLocks noGrp="1"/>
          </p:cNvSpPr>
          <p:nvPr>
            <p:ph type="ctrTitle" hasCustomPrompt="1"/>
          </p:nvPr>
        </p:nvSpPr>
        <p:spPr>
          <a:xfrm>
            <a:off x="838200" y="695643"/>
            <a:ext cx="10515600" cy="2387600"/>
          </a:xfrm>
        </p:spPr>
        <p:txBody>
          <a:bodyPr anchor="b">
            <a:normAutofit/>
          </a:bodyPr>
          <a:lstStyle>
            <a:lvl1pPr algn="l">
              <a:lnSpc>
                <a:spcPts val="6000"/>
              </a:lnSpc>
              <a:defRPr sz="4000" b="1" spc="-300">
                <a:solidFill>
                  <a:schemeClr val="bg1"/>
                </a:solidFill>
              </a:defRPr>
            </a:lvl1pPr>
          </a:lstStyle>
          <a:p>
            <a:r>
              <a:rPr lang="fi-FI"/>
              <a:t>OTSIKKO</a:t>
            </a:r>
          </a:p>
        </p:txBody>
      </p:sp>
      <p:sp>
        <p:nvSpPr>
          <p:cNvPr id="3" name="Alaotsikko 2"/>
          <p:cNvSpPr>
            <a:spLocks noGrp="1"/>
          </p:cNvSpPr>
          <p:nvPr>
            <p:ph type="subTitle" idx="1" hasCustomPrompt="1"/>
          </p:nvPr>
        </p:nvSpPr>
        <p:spPr>
          <a:xfrm>
            <a:off x="838200" y="3175321"/>
            <a:ext cx="10515600" cy="1655763"/>
          </a:xfrm>
        </p:spPr>
        <p:txBody>
          <a:bodyPr>
            <a:normAutofit/>
          </a:bodyPr>
          <a:lstStyle>
            <a:lvl1pPr marL="0" indent="0" algn="l">
              <a:buNone/>
              <a:defRPr sz="2000" spc="0">
                <a:solidFill>
                  <a:schemeClr val="bg1"/>
                </a:solidFill>
              </a:defRPr>
            </a:lvl1pPr>
            <a:lvl2pPr marL="456823" indent="0" algn="ctr">
              <a:buNone/>
              <a:defRPr sz="2000"/>
            </a:lvl2pPr>
            <a:lvl3pPr marL="913658" indent="0" algn="ctr">
              <a:buNone/>
              <a:defRPr sz="1900"/>
            </a:lvl3pPr>
            <a:lvl4pPr marL="1370488" indent="0" algn="ctr">
              <a:buNone/>
              <a:defRPr sz="1600"/>
            </a:lvl4pPr>
            <a:lvl5pPr marL="1827314" indent="0" algn="ctr">
              <a:buNone/>
              <a:defRPr sz="1600"/>
            </a:lvl5pPr>
            <a:lvl6pPr marL="2284154" indent="0" algn="ctr">
              <a:buNone/>
              <a:defRPr sz="1600"/>
            </a:lvl6pPr>
            <a:lvl7pPr marL="2740977" indent="0" algn="ctr">
              <a:buNone/>
              <a:defRPr sz="1600"/>
            </a:lvl7pPr>
            <a:lvl8pPr marL="3197800" indent="0" algn="ctr">
              <a:buNone/>
              <a:defRPr sz="1600"/>
            </a:lvl8pPr>
            <a:lvl9pPr marL="3654615" indent="0" algn="ctr">
              <a:buNone/>
              <a:defRPr sz="1600"/>
            </a:lvl9pPr>
          </a:lstStyle>
          <a:p>
            <a:r>
              <a:rPr lang="fi-FI"/>
              <a:t>ALAOTSIKKO</a:t>
            </a:r>
          </a:p>
        </p:txBody>
      </p:sp>
      <p:sp>
        <p:nvSpPr>
          <p:cNvPr id="4" name="Päivämäärän paikkamerkki 3"/>
          <p:cNvSpPr>
            <a:spLocks noGrp="1"/>
          </p:cNvSpPr>
          <p:nvPr>
            <p:ph type="dt" sz="half" idx="10"/>
          </p:nvPr>
        </p:nvSpPr>
        <p:spPr/>
        <p:txBody>
          <a:bodyPr/>
          <a:lstStyle/>
          <a:p>
            <a:fld id="{76741760-8162-F54B-A331-5FA3F3A03821}" type="datetimeFigureOut">
              <a:rPr lang="fi-FI" smtClean="0">
                <a:solidFill>
                  <a:srgbClr val="000000">
                    <a:tint val="75000"/>
                  </a:srgbClr>
                </a:solidFill>
              </a:rPr>
              <a:pPr/>
              <a:t>10.2.2025</a:t>
            </a:fld>
            <a:endParaRPr lang="fi-FI">
              <a:solidFill>
                <a:srgbClr val="000000">
                  <a:tint val="75000"/>
                </a:srgbClr>
              </a:solidFill>
            </a:endParaRPr>
          </a:p>
        </p:txBody>
      </p:sp>
      <p:sp>
        <p:nvSpPr>
          <p:cNvPr id="5" name="Alatunnisteen paikkamerkki 4"/>
          <p:cNvSpPr>
            <a:spLocks noGrp="1"/>
          </p:cNvSpPr>
          <p:nvPr>
            <p:ph type="ftr" sz="quarter" idx="11"/>
          </p:nvPr>
        </p:nvSpPr>
        <p:spPr/>
        <p:txBody>
          <a:bodyPr/>
          <a:lstStyle/>
          <a:p>
            <a:endParaRPr lang="fi-FI">
              <a:solidFill>
                <a:srgbClr val="000000">
                  <a:tint val="75000"/>
                </a:srgbClr>
              </a:solidFill>
            </a:endParaRPr>
          </a:p>
        </p:txBody>
      </p:sp>
      <p:sp>
        <p:nvSpPr>
          <p:cNvPr id="6" name="Dian numeron paikkamerkki 5"/>
          <p:cNvSpPr>
            <a:spLocks noGrp="1"/>
          </p:cNvSpPr>
          <p:nvPr>
            <p:ph type="sldNum" sz="quarter" idx="12"/>
          </p:nvPr>
        </p:nvSpPr>
        <p:spPr/>
        <p:txBody>
          <a:bodyPr/>
          <a:lstStyle/>
          <a:p>
            <a:fld id="{69117564-5E0E-E447-B4A1-9E7D22E68377}" type="slidenum">
              <a:rPr lang="fi-FI" smtClean="0">
                <a:solidFill>
                  <a:srgbClr val="000000">
                    <a:tint val="75000"/>
                  </a:srgbClr>
                </a:solidFill>
              </a:rPr>
              <a:pPr/>
              <a:t>‹#›</a:t>
            </a:fld>
            <a:endParaRPr lang="fi-FI">
              <a:solidFill>
                <a:srgbClr val="000000">
                  <a:tint val="75000"/>
                </a:srgbClr>
              </a:solidFill>
            </a:endParaRPr>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4648" y="365124"/>
            <a:ext cx="713313" cy="213995"/>
          </a:xfrm>
          <a:prstGeom prst="rect">
            <a:avLst/>
          </a:prstGeom>
        </p:spPr>
      </p:pic>
    </p:spTree>
    <p:extLst>
      <p:ext uri="{BB962C8B-B14F-4D97-AF65-F5344CB8AC3E}">
        <p14:creationId xmlns:p14="http://schemas.microsoft.com/office/powerpoint/2010/main" val="39168481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48"/>
            <a:ext cx="10363200" cy="1470025"/>
          </a:xfr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95" indent="0" algn="ctr">
              <a:buNone/>
              <a:defRPr>
                <a:solidFill>
                  <a:schemeClr val="tx1">
                    <a:tint val="75000"/>
                  </a:schemeClr>
                </a:solidFill>
              </a:defRPr>
            </a:lvl2pPr>
            <a:lvl3pPr marL="914196" indent="0" algn="ctr">
              <a:buNone/>
              <a:defRPr>
                <a:solidFill>
                  <a:schemeClr val="tx1">
                    <a:tint val="75000"/>
                  </a:schemeClr>
                </a:solidFill>
              </a:defRPr>
            </a:lvl3pPr>
            <a:lvl4pPr marL="1371294" indent="0" algn="ctr">
              <a:buNone/>
              <a:defRPr>
                <a:solidFill>
                  <a:schemeClr val="tx1">
                    <a:tint val="75000"/>
                  </a:schemeClr>
                </a:solidFill>
              </a:defRPr>
            </a:lvl4pPr>
            <a:lvl5pPr marL="1828392" indent="0" algn="ctr">
              <a:buNone/>
              <a:defRPr>
                <a:solidFill>
                  <a:schemeClr val="tx1">
                    <a:tint val="75000"/>
                  </a:schemeClr>
                </a:solidFill>
              </a:defRPr>
            </a:lvl5pPr>
            <a:lvl6pPr marL="2285494" indent="0" algn="ctr">
              <a:buNone/>
              <a:defRPr>
                <a:solidFill>
                  <a:schemeClr val="tx1">
                    <a:tint val="75000"/>
                  </a:schemeClr>
                </a:solidFill>
              </a:defRPr>
            </a:lvl6pPr>
            <a:lvl7pPr marL="2742586" indent="0" algn="ctr">
              <a:buNone/>
              <a:defRPr>
                <a:solidFill>
                  <a:schemeClr val="tx1">
                    <a:tint val="75000"/>
                  </a:schemeClr>
                </a:solidFill>
              </a:defRPr>
            </a:lvl7pPr>
            <a:lvl8pPr marL="3199680" indent="0" algn="ctr">
              <a:buNone/>
              <a:defRPr>
                <a:solidFill>
                  <a:schemeClr val="tx1">
                    <a:tint val="75000"/>
                  </a:schemeClr>
                </a:solidFill>
              </a:defRPr>
            </a:lvl8pPr>
            <a:lvl9pPr marL="3656775"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D3550A04-8AFA-4077-BB46-558943F6BE17}" type="datetimeFigureOut">
              <a:rPr lang="fi-FI" smtClean="0"/>
              <a:t>10.2.2025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778ACE0C-67DD-40DF-8B34-AD8656623E53}" type="slidenum">
              <a:rPr lang="fi-FI" smtClean="0"/>
              <a:t>‹#›</a:t>
            </a:fld>
            <a:endParaRPr lang="fi-FI"/>
          </a:p>
        </p:txBody>
      </p:sp>
    </p:spTree>
    <p:extLst>
      <p:ext uri="{BB962C8B-B14F-4D97-AF65-F5344CB8AC3E}">
        <p14:creationId xmlns:p14="http://schemas.microsoft.com/office/powerpoint/2010/main" val="39145165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7" y="844062"/>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27680A62-CEB6-4333-A9E7-E1CD9321115D}"/>
              </a:ext>
            </a:extLst>
          </p:cNvPr>
          <p:cNvSpPr>
            <a:spLocks noGrp="1"/>
          </p:cNvSpPr>
          <p:nvPr>
            <p:ph type="dt" sz="half" idx="10"/>
          </p:nvPr>
        </p:nvSpPr>
        <p:spPr/>
        <p:txBody>
          <a:bodyPr/>
          <a:lstStyle>
            <a:lvl1pPr>
              <a:defRPr/>
            </a:lvl1pPr>
          </a:lstStyle>
          <a:p>
            <a:pPr>
              <a:defRPr/>
            </a:pPr>
            <a:fld id="{22C016E1-B4AE-436F-B059-A38899683EAB}" type="datetime1">
              <a:rPr lang="fi-FI" smtClean="0"/>
              <a:t>10.2.2025</a:t>
            </a:fld>
            <a:endParaRPr lang="en-FI"/>
          </a:p>
        </p:txBody>
      </p:sp>
      <p:sp>
        <p:nvSpPr>
          <p:cNvPr id="5" name="Slide Number Placeholder 5">
            <a:extLst>
              <a:ext uri="{FF2B5EF4-FFF2-40B4-BE49-F238E27FC236}">
                <a16:creationId xmlns:a16="http://schemas.microsoft.com/office/drawing/2014/main" id="{4D4453FC-D708-49AE-8DB6-C23987330FFA}"/>
              </a:ext>
            </a:extLst>
          </p:cNvPr>
          <p:cNvSpPr>
            <a:spLocks noGrp="1"/>
          </p:cNvSpPr>
          <p:nvPr>
            <p:ph type="sldNum" sz="quarter" idx="11"/>
          </p:nvPr>
        </p:nvSpPr>
        <p:spPr/>
        <p:txBody>
          <a:bodyPr/>
          <a:lstStyle>
            <a:lvl1pPr>
              <a:defRPr/>
            </a:lvl1pPr>
          </a:lstStyle>
          <a:p>
            <a:pPr>
              <a:defRPr/>
            </a:pPr>
            <a:fld id="{AB9E508A-0C97-414B-8605-029C56254428}" type="slidenum">
              <a:rPr lang="en-FI"/>
              <a:pPr>
                <a:defRPr/>
              </a:pPr>
              <a:t>‹#›</a:t>
            </a:fld>
            <a:endParaRPr lang="en-FI"/>
          </a:p>
        </p:txBody>
      </p:sp>
    </p:spTree>
    <p:extLst>
      <p:ext uri="{BB962C8B-B14F-4D97-AF65-F5344CB8AC3E}">
        <p14:creationId xmlns:p14="http://schemas.microsoft.com/office/powerpoint/2010/main" val="30593721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rgbClr val="250E62"/>
        </a:solidFill>
        <a:effectLst/>
      </p:bgPr>
    </p:bg>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2AFE9897-CA12-44FF-AD1B-50551EFE0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a:p>
        </p:txBody>
      </p:sp>
      <p:sp>
        <p:nvSpPr>
          <p:cNvPr id="7" name="Picture Placeholder 6"/>
          <p:cNvSpPr>
            <a:spLocks noGrp="1"/>
          </p:cNvSpPr>
          <p:nvPr>
            <p:ph type="pic" sz="quarter" idx="11"/>
          </p:nvPr>
        </p:nvSpPr>
        <p:spPr>
          <a:xfrm>
            <a:off x="5359941" y="0"/>
            <a:ext cx="6856641" cy="6904125"/>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0 h 6876700"/>
              <a:gd name="connsiteX12" fmla="*/ 1 w 6847900"/>
              <a:gd name="connsiteY12" fmla="*/ 0 h 6876700"/>
              <a:gd name="connsiteX13" fmla="*/ 1 w 6847900"/>
              <a:gd name="connsiteY13" fmla="*/ 6876700 h 6876700"/>
              <a:gd name="connsiteX14" fmla="*/ 0 w 6847900"/>
              <a:gd name="connsiteY14" fmla="*/ 6876700 h 6876700"/>
              <a:gd name="connsiteX15" fmla="*/ 0 w 6847900"/>
              <a:gd name="connsiteY15" fmla="*/ 0 h 6876700"/>
              <a:gd name="connsiteX0" fmla="*/ 2970804 w 6847900"/>
              <a:gd name="connsiteY0" fmla="*/ 14336 h 6891036"/>
              <a:gd name="connsiteX1" fmla="*/ 3401652 w 6847900"/>
              <a:gd name="connsiteY1" fmla="*/ 14336 h 6891036"/>
              <a:gd name="connsiteX2" fmla="*/ 3560351 w 6847900"/>
              <a:gd name="connsiteY2" fmla="*/ 50785 h 6891036"/>
              <a:gd name="connsiteX3" fmla="*/ 6842399 w 6847900"/>
              <a:gd name="connsiteY3" fmla="*/ 3948375 h 6891036"/>
              <a:gd name="connsiteX4" fmla="*/ 3280742 w 6847900"/>
              <a:gd name="connsiteY4" fmla="*/ 5563073 h 6891036"/>
              <a:gd name="connsiteX5" fmla="*/ 3366617 w 6847900"/>
              <a:gd name="connsiteY5" fmla="*/ 6843563 h 6891036"/>
              <a:gd name="connsiteX6" fmla="*/ 1800359 w 6847900"/>
              <a:gd name="connsiteY6" fmla="*/ 5991512 h 6891036"/>
              <a:gd name="connsiteX7" fmla="*/ 85925 w 6847900"/>
              <a:gd name="connsiteY7" fmla="*/ 2748500 h 6891036"/>
              <a:gd name="connsiteX8" fmla="*/ 3312643 w 6847900"/>
              <a:gd name="connsiteY8" fmla="*/ 2950544 h 6891036"/>
              <a:gd name="connsiteX9" fmla="*/ 2844879 w 6847900"/>
              <a:gd name="connsiteY9" fmla="*/ 37411 h 6891036"/>
              <a:gd name="connsiteX10" fmla="*/ 2970804 w 6847900"/>
              <a:gd name="connsiteY10" fmla="*/ 14336 h 6891036"/>
              <a:gd name="connsiteX11" fmla="*/ 0 w 6847900"/>
              <a:gd name="connsiteY11" fmla="*/ 14336 h 6891036"/>
              <a:gd name="connsiteX12" fmla="*/ 1 w 6847900"/>
              <a:gd name="connsiteY12" fmla="*/ 14336 h 6891036"/>
              <a:gd name="connsiteX13" fmla="*/ 1 w 6847900"/>
              <a:gd name="connsiteY13" fmla="*/ 6891036 h 6891036"/>
              <a:gd name="connsiteX14" fmla="*/ 0 w 6847900"/>
              <a:gd name="connsiteY14" fmla="*/ 6891036 h 6891036"/>
              <a:gd name="connsiteX15" fmla="*/ 0 w 6847900"/>
              <a:gd name="connsiteY15" fmla="*/ 14336 h 6891036"/>
              <a:gd name="connsiteX0" fmla="*/ 2970804 w 6847900"/>
              <a:gd name="connsiteY0" fmla="*/ 18623 h 6895323"/>
              <a:gd name="connsiteX1" fmla="*/ 3401652 w 6847900"/>
              <a:gd name="connsiteY1" fmla="*/ 18623 h 6895323"/>
              <a:gd name="connsiteX2" fmla="*/ 3560351 w 6847900"/>
              <a:gd name="connsiteY2" fmla="*/ 55072 h 6895323"/>
              <a:gd name="connsiteX3" fmla="*/ 6842399 w 6847900"/>
              <a:gd name="connsiteY3" fmla="*/ 3952662 h 6895323"/>
              <a:gd name="connsiteX4" fmla="*/ 3280742 w 6847900"/>
              <a:gd name="connsiteY4" fmla="*/ 5567360 h 6895323"/>
              <a:gd name="connsiteX5" fmla="*/ 3366617 w 6847900"/>
              <a:gd name="connsiteY5" fmla="*/ 6847850 h 6895323"/>
              <a:gd name="connsiteX6" fmla="*/ 1800359 w 6847900"/>
              <a:gd name="connsiteY6" fmla="*/ 5995799 h 6895323"/>
              <a:gd name="connsiteX7" fmla="*/ 85925 w 6847900"/>
              <a:gd name="connsiteY7" fmla="*/ 2752787 h 6895323"/>
              <a:gd name="connsiteX8" fmla="*/ 3312643 w 6847900"/>
              <a:gd name="connsiteY8" fmla="*/ 2954831 h 6895323"/>
              <a:gd name="connsiteX9" fmla="*/ 2844879 w 6847900"/>
              <a:gd name="connsiteY9" fmla="*/ 41698 h 6895323"/>
              <a:gd name="connsiteX10" fmla="*/ 2970804 w 6847900"/>
              <a:gd name="connsiteY10" fmla="*/ 18623 h 6895323"/>
              <a:gd name="connsiteX11" fmla="*/ 0 w 6847900"/>
              <a:gd name="connsiteY11" fmla="*/ 18623 h 6895323"/>
              <a:gd name="connsiteX12" fmla="*/ 1 w 6847900"/>
              <a:gd name="connsiteY12" fmla="*/ 18623 h 6895323"/>
              <a:gd name="connsiteX13" fmla="*/ 1 w 6847900"/>
              <a:gd name="connsiteY13" fmla="*/ 6895323 h 6895323"/>
              <a:gd name="connsiteX14" fmla="*/ 0 w 6847900"/>
              <a:gd name="connsiteY14" fmla="*/ 6895323 h 6895323"/>
              <a:gd name="connsiteX15" fmla="*/ 0 w 6847900"/>
              <a:gd name="connsiteY15" fmla="*/ 18623 h 689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00" h="6895323">
                <a:moveTo>
                  <a:pt x="2970804" y="18623"/>
                </a:moveTo>
                <a:cubicBezTo>
                  <a:pt x="3049909" y="2496"/>
                  <a:pt x="3153206" y="-13633"/>
                  <a:pt x="3401652" y="18623"/>
                </a:cubicBezTo>
                <a:lnTo>
                  <a:pt x="3560351" y="55072"/>
                </a:lnTo>
                <a:cubicBezTo>
                  <a:pt x="4415738" y="319083"/>
                  <a:pt x="6420326" y="1508017"/>
                  <a:pt x="6842399" y="3952662"/>
                </a:cubicBezTo>
                <a:cubicBezTo>
                  <a:pt x="7007883" y="7473355"/>
                  <a:pt x="3386019" y="3671300"/>
                  <a:pt x="3280742" y="5567360"/>
                </a:cubicBezTo>
                <a:cubicBezTo>
                  <a:pt x="3255648" y="6019301"/>
                  <a:pt x="3570167" y="6706594"/>
                  <a:pt x="3366617" y="6847850"/>
                </a:cubicBezTo>
                <a:cubicBezTo>
                  <a:pt x="3163067" y="6989106"/>
                  <a:pt x="2410878" y="6595208"/>
                  <a:pt x="1800359" y="5995799"/>
                </a:cubicBezTo>
                <a:cubicBezTo>
                  <a:pt x="1153175" y="5360392"/>
                  <a:pt x="-377323" y="3896877"/>
                  <a:pt x="85925" y="2752787"/>
                </a:cubicBezTo>
                <a:cubicBezTo>
                  <a:pt x="549173" y="1608697"/>
                  <a:pt x="4668383" y="4441833"/>
                  <a:pt x="3312643" y="2954831"/>
                </a:cubicBezTo>
                <a:cubicBezTo>
                  <a:pt x="1627836" y="1061059"/>
                  <a:pt x="2128420" y="228325"/>
                  <a:pt x="2844879" y="41698"/>
                </a:cubicBezTo>
                <a:lnTo>
                  <a:pt x="2970804" y="18623"/>
                </a:lnTo>
                <a:close/>
                <a:moveTo>
                  <a:pt x="0" y="18623"/>
                </a:moveTo>
                <a:lnTo>
                  <a:pt x="1" y="18623"/>
                </a:lnTo>
                <a:lnTo>
                  <a:pt x="1" y="6895323"/>
                </a:lnTo>
                <a:lnTo>
                  <a:pt x="0" y="6895323"/>
                </a:lnTo>
                <a:lnTo>
                  <a:pt x="0" y="18623"/>
                </a:lnTo>
                <a:close/>
              </a:path>
            </a:pathLst>
          </a:custGeom>
          <a:solidFill>
            <a:srgbClr val="FDAA63"/>
          </a:solidFill>
        </p:spPr>
        <p:txBody>
          <a:bodyPr rtlCol="0">
            <a:noAutofit/>
          </a:bodyPr>
          <a:lstStyle>
            <a:lvl1pPr>
              <a:defRPr>
                <a:solidFill>
                  <a:schemeClr val="bg1"/>
                </a:solidFill>
              </a:defRPr>
            </a:lvl1pPr>
          </a:lstStyle>
          <a:p>
            <a:pPr lvl="0"/>
            <a:r>
              <a:rPr lang="fi-FI" noProof="0"/>
              <a:t>Lisää kuva napsauttamalla kuvaketta</a:t>
            </a:r>
            <a:endParaRPr lang="en-FI" noProof="0"/>
          </a:p>
        </p:txBody>
      </p:sp>
    </p:spTree>
    <p:extLst>
      <p:ext uri="{BB962C8B-B14F-4D97-AF65-F5344CB8AC3E}">
        <p14:creationId xmlns:p14="http://schemas.microsoft.com/office/powerpoint/2010/main" val="22081391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5A71DF"/>
        </a:solidFill>
        <a:effectLst/>
      </p:bgPr>
    </p:bg>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0A0D7361-B0AD-4891-9E83-BAB6974A9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2"/>
          </p:nvPr>
        </p:nvSpPr>
        <p:spPr>
          <a:xfrm>
            <a:off x="5323789" y="2"/>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7166317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75D38"/>
        </a:solidFill>
        <a:effectLst/>
      </p:bgPr>
    </p:bg>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A652BBCA-8326-440E-8306-0FF65A97E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a:p>
        </p:txBody>
      </p:sp>
      <p:sp>
        <p:nvSpPr>
          <p:cNvPr id="8" name="Picture Placeholder 7"/>
          <p:cNvSpPr>
            <a:spLocks noGrp="1"/>
          </p:cNvSpPr>
          <p:nvPr>
            <p:ph type="pic" sz="quarter" idx="12"/>
          </p:nvPr>
        </p:nvSpPr>
        <p:spPr>
          <a:xfrm>
            <a:off x="5343136" y="0"/>
            <a:ext cx="6848864"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rtlCol="0">
            <a:noAutofit/>
          </a:bodyPr>
          <a:lstStyle>
            <a:lvl1pPr>
              <a:defRPr>
                <a:solidFill>
                  <a:schemeClr val="bg1"/>
                </a:solidFill>
              </a:defRPr>
            </a:lvl1pPr>
          </a:lstStyle>
          <a:p>
            <a:pPr lvl="0"/>
            <a:r>
              <a:rPr lang="fi-FI" noProof="0"/>
              <a:t>Lisää kuva napsauttamalla kuvaketta</a:t>
            </a:r>
            <a:endParaRPr lang="en-FI" noProof="0"/>
          </a:p>
        </p:txBody>
      </p:sp>
    </p:spTree>
    <p:extLst>
      <p:ext uri="{BB962C8B-B14F-4D97-AF65-F5344CB8AC3E}">
        <p14:creationId xmlns:p14="http://schemas.microsoft.com/office/powerpoint/2010/main" val="425648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612719-031D-AA70-5E5B-8242713FEA1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B1C0636-1E07-FAAA-0934-37D777FFA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E85B2F9-053E-20FF-4AED-1B1063586D39}"/>
              </a:ext>
            </a:extLst>
          </p:cNvPr>
          <p:cNvSpPr>
            <a:spLocks noGrp="1"/>
          </p:cNvSpPr>
          <p:nvPr>
            <p:ph type="dt" sz="half" idx="10"/>
          </p:nvPr>
        </p:nvSpPr>
        <p:spPr/>
        <p:txBody>
          <a:bodyPr/>
          <a:lstStyle/>
          <a:p>
            <a:pPr>
              <a:defRPr/>
            </a:pPr>
            <a:fld id="{BBFC7D50-1F31-49CD-8385-98543CA8F635}" type="datetime1">
              <a:rPr lang="fi-FI" smtClean="0"/>
              <a:pPr>
                <a:defRPr/>
              </a:pPr>
              <a:t>10.2.2025</a:t>
            </a:fld>
            <a:endParaRPr lang="fi-FI" dirty="0"/>
          </a:p>
        </p:txBody>
      </p:sp>
      <p:sp>
        <p:nvSpPr>
          <p:cNvPr id="5" name="Alatunnisteen paikkamerkki 4">
            <a:extLst>
              <a:ext uri="{FF2B5EF4-FFF2-40B4-BE49-F238E27FC236}">
                <a16:creationId xmlns:a16="http://schemas.microsoft.com/office/drawing/2014/main" id="{097CD4DB-8273-2AAC-6128-09165F31B823}"/>
              </a:ext>
            </a:extLst>
          </p:cNvPr>
          <p:cNvSpPr>
            <a:spLocks noGrp="1"/>
          </p:cNvSpPr>
          <p:nvPr>
            <p:ph type="ftr" sz="quarter" idx="11"/>
          </p:nvPr>
        </p:nvSpPr>
        <p:spPr/>
        <p:txBody>
          <a:bodyPr/>
          <a:lstStyle/>
          <a:p>
            <a:pPr>
              <a:defRPr/>
            </a:pPr>
            <a:endParaRPr lang="fi-FI" dirty="0"/>
          </a:p>
        </p:txBody>
      </p:sp>
      <p:sp>
        <p:nvSpPr>
          <p:cNvPr id="6" name="Dian numeron paikkamerkki 5">
            <a:extLst>
              <a:ext uri="{FF2B5EF4-FFF2-40B4-BE49-F238E27FC236}">
                <a16:creationId xmlns:a16="http://schemas.microsoft.com/office/drawing/2014/main" id="{1EFD73B6-16FB-7436-3891-D414CC06C3A2}"/>
              </a:ext>
            </a:extLst>
          </p:cNvPr>
          <p:cNvSpPr>
            <a:spLocks noGrp="1"/>
          </p:cNvSpPr>
          <p:nvPr>
            <p:ph type="sldNum" sz="quarter" idx="12"/>
          </p:nvPr>
        </p:nvSpPr>
        <p:spPr/>
        <p:txBody>
          <a:body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79450693"/>
      </p:ext>
    </p:extLst>
  </p:cSld>
  <p:clrMapOvr>
    <a:masterClrMapping/>
  </p:clrMapOvr>
  <p:hf sldNum="0"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27680A62-CEB6-4333-A9E7-E1CD9321115D}"/>
              </a:ext>
            </a:extLst>
          </p:cNvPr>
          <p:cNvSpPr>
            <a:spLocks noGrp="1"/>
          </p:cNvSpPr>
          <p:nvPr>
            <p:ph type="dt" sz="half" idx="10"/>
          </p:nvPr>
        </p:nvSpPr>
        <p:spPr/>
        <p:txBody>
          <a:bodyPr/>
          <a:lstStyle>
            <a:lvl1pPr>
              <a:defRPr/>
            </a:lvl1pPr>
          </a:lstStyle>
          <a:p>
            <a:pPr>
              <a:defRPr/>
            </a:pPr>
            <a:fld id="{22C016E1-B4AE-436F-B059-A38899683EAB}" type="datetime1">
              <a:rPr lang="fi-FI" smtClean="0"/>
              <a:t>10.2.2025</a:t>
            </a:fld>
            <a:endParaRPr lang="en-FI"/>
          </a:p>
        </p:txBody>
      </p:sp>
      <p:sp>
        <p:nvSpPr>
          <p:cNvPr id="5" name="Slide Number Placeholder 5">
            <a:extLst>
              <a:ext uri="{FF2B5EF4-FFF2-40B4-BE49-F238E27FC236}">
                <a16:creationId xmlns:a16="http://schemas.microsoft.com/office/drawing/2014/main" id="{4D4453FC-D708-49AE-8DB6-C23987330FFA}"/>
              </a:ext>
            </a:extLst>
          </p:cNvPr>
          <p:cNvSpPr>
            <a:spLocks noGrp="1"/>
          </p:cNvSpPr>
          <p:nvPr>
            <p:ph type="sldNum" sz="quarter" idx="11"/>
          </p:nvPr>
        </p:nvSpPr>
        <p:spPr/>
        <p:txBody>
          <a:bodyPr/>
          <a:lstStyle>
            <a:lvl1pPr>
              <a:defRPr/>
            </a:lvl1pPr>
          </a:lstStyle>
          <a:p>
            <a:pPr>
              <a:defRPr/>
            </a:pPr>
            <a:fld id="{AB9E508A-0C97-414B-8605-029C56254428}" type="slidenum">
              <a:rPr lang="en-FI"/>
              <a:pPr>
                <a:defRPr/>
              </a:pPr>
              <a:t>‹#›</a:t>
            </a:fld>
            <a:endParaRPr lang="en-FI"/>
          </a:p>
        </p:txBody>
      </p:sp>
    </p:spTree>
    <p:extLst>
      <p:ext uri="{BB962C8B-B14F-4D97-AF65-F5344CB8AC3E}">
        <p14:creationId xmlns:p14="http://schemas.microsoft.com/office/powerpoint/2010/main" val="21660252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F28C5DB-41D7-4081-826C-6F13A660B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479"/>
          <a:stretch>
            <a:fillRect/>
          </a:stretch>
        </p:blipFill>
        <p:spPr bwMode="auto">
          <a:xfrm>
            <a:off x="7279218" y="-10584"/>
            <a:ext cx="4912783"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7C3F8848-4971-43C8-82A1-DF750D4D1B7C}"/>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8">
            <a:extLst>
              <a:ext uri="{FF2B5EF4-FFF2-40B4-BE49-F238E27FC236}">
                <a16:creationId xmlns:a16="http://schemas.microsoft.com/office/drawing/2014/main" id="{C1BC59D7-F769-4FF4-B796-9A379A82424A}"/>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9">
            <a:extLst>
              <a:ext uri="{FF2B5EF4-FFF2-40B4-BE49-F238E27FC236}">
                <a16:creationId xmlns:a16="http://schemas.microsoft.com/office/drawing/2014/main" id="{89026EB5-0DC5-47C8-97DB-9BECD57BFEA4}"/>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EE525DE9-A075-4B35-A1B7-224F2704918C}"/>
              </a:ext>
            </a:extLst>
          </p:cNvPr>
          <p:cNvSpPr>
            <a:spLocks noGrp="1"/>
          </p:cNvSpPr>
          <p:nvPr>
            <p:ph type="dt" sz="half" idx="10"/>
          </p:nvPr>
        </p:nvSpPr>
        <p:spPr/>
        <p:txBody>
          <a:bodyPr/>
          <a:lstStyle>
            <a:lvl1pPr>
              <a:defRPr/>
            </a:lvl1pPr>
          </a:lstStyle>
          <a:p>
            <a:pPr>
              <a:defRPr/>
            </a:pPr>
            <a:fld id="{FB1B17CF-0D32-431B-B88C-84F788DB990A}" type="datetime1">
              <a:rPr lang="fi-FI" smtClean="0"/>
              <a:t>10.2.2025</a:t>
            </a:fld>
            <a:endParaRPr lang="en-FI"/>
          </a:p>
        </p:txBody>
      </p:sp>
      <p:sp>
        <p:nvSpPr>
          <p:cNvPr id="9" name="Slide Number Placeholder 5">
            <a:extLst>
              <a:ext uri="{FF2B5EF4-FFF2-40B4-BE49-F238E27FC236}">
                <a16:creationId xmlns:a16="http://schemas.microsoft.com/office/drawing/2014/main" id="{5A21B765-0268-48CD-9BA0-C4548A1D6CF4}"/>
              </a:ext>
            </a:extLst>
          </p:cNvPr>
          <p:cNvSpPr>
            <a:spLocks noGrp="1"/>
          </p:cNvSpPr>
          <p:nvPr>
            <p:ph type="sldNum" sz="quarter" idx="11"/>
          </p:nvPr>
        </p:nvSpPr>
        <p:spPr/>
        <p:txBody>
          <a:bodyPr/>
          <a:lstStyle>
            <a:lvl1pPr>
              <a:defRPr/>
            </a:lvl1pPr>
          </a:lstStyle>
          <a:p>
            <a:pPr>
              <a:defRPr/>
            </a:pPr>
            <a:fld id="{ED85A3DC-1066-4FC0-9EAA-291A0165980D}" type="slidenum">
              <a:rPr lang="en-FI"/>
              <a:pPr>
                <a:defRPr/>
              </a:pPr>
              <a:t>‹#›</a:t>
            </a:fld>
            <a:endParaRPr lang="en-FI"/>
          </a:p>
        </p:txBody>
      </p:sp>
    </p:spTree>
    <p:extLst>
      <p:ext uri="{BB962C8B-B14F-4D97-AF65-F5344CB8AC3E}">
        <p14:creationId xmlns:p14="http://schemas.microsoft.com/office/powerpoint/2010/main" val="12689293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9B291183-C976-4CFD-8F0C-4E7CEFBFA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7190317" y="-6350"/>
            <a:ext cx="50016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883BF55B-3231-4A5D-81ED-BEE5C80555D9}"/>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3B1D5190-BD07-4359-811B-F1DF186ED679}"/>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A89ECDF1-B2BF-48B3-A61E-E75DA4845AB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6" y="844060"/>
            <a:ext cx="11084169"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CE2C5015-8BBE-4BE5-B5AF-B91A1A828F4E}"/>
              </a:ext>
            </a:extLst>
          </p:cNvPr>
          <p:cNvSpPr>
            <a:spLocks noGrp="1"/>
          </p:cNvSpPr>
          <p:nvPr>
            <p:ph type="dt" sz="half" idx="10"/>
          </p:nvPr>
        </p:nvSpPr>
        <p:spPr/>
        <p:txBody>
          <a:bodyPr/>
          <a:lstStyle>
            <a:lvl1pPr>
              <a:defRPr/>
            </a:lvl1pPr>
          </a:lstStyle>
          <a:p>
            <a:pPr>
              <a:defRPr/>
            </a:pPr>
            <a:fld id="{0B124F7D-F41A-4A14-89AE-28ED960A28A8}" type="datetime1">
              <a:rPr lang="fi-FI" smtClean="0"/>
              <a:t>10.2.2025</a:t>
            </a:fld>
            <a:endParaRPr lang="en-FI"/>
          </a:p>
        </p:txBody>
      </p:sp>
      <p:sp>
        <p:nvSpPr>
          <p:cNvPr id="9" name="Slide Number Placeholder 5">
            <a:extLst>
              <a:ext uri="{FF2B5EF4-FFF2-40B4-BE49-F238E27FC236}">
                <a16:creationId xmlns:a16="http://schemas.microsoft.com/office/drawing/2014/main" id="{5BFF867A-5388-4CB7-A099-053F871410B3}"/>
              </a:ext>
            </a:extLst>
          </p:cNvPr>
          <p:cNvSpPr>
            <a:spLocks noGrp="1"/>
          </p:cNvSpPr>
          <p:nvPr>
            <p:ph type="sldNum" sz="quarter" idx="11"/>
          </p:nvPr>
        </p:nvSpPr>
        <p:spPr/>
        <p:txBody>
          <a:bodyPr/>
          <a:lstStyle>
            <a:lvl1pPr>
              <a:defRPr/>
            </a:lvl1pPr>
          </a:lstStyle>
          <a:p>
            <a:pPr>
              <a:defRPr/>
            </a:pPr>
            <a:fld id="{3BFC9707-252B-4C17-B72D-363F9058E54B}" type="slidenum">
              <a:rPr lang="en-FI"/>
              <a:pPr>
                <a:defRPr/>
              </a:pPr>
              <a:t>‹#›</a:t>
            </a:fld>
            <a:endParaRPr lang="en-FI"/>
          </a:p>
        </p:txBody>
      </p:sp>
    </p:spTree>
    <p:extLst>
      <p:ext uri="{BB962C8B-B14F-4D97-AF65-F5344CB8AC3E}">
        <p14:creationId xmlns:p14="http://schemas.microsoft.com/office/powerpoint/2010/main" val="27726335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89FB51CE-91DC-4EDF-82EB-B0548A2EFE06}"/>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F890F292-F009-4686-84FE-7F2FABB1A420}"/>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93B1A68D-2418-4335-8539-F34AE7F173E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7" y="844060"/>
            <a:ext cx="7357337"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39" name="Freeform 38"/>
          <p:cNvSpPr>
            <a:spLocks noGrp="1"/>
          </p:cNvSpPr>
          <p:nvPr>
            <p:ph type="pic" sz="quarter" idx="13"/>
          </p:nvPr>
        </p:nvSpPr>
        <p:spPr>
          <a:xfrm>
            <a:off x="6523641" y="844061"/>
            <a:ext cx="5664249" cy="6013940"/>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6"/>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D7835B51-0BB5-4805-8977-81236E1E3176}"/>
              </a:ext>
            </a:extLst>
          </p:cNvPr>
          <p:cNvSpPr>
            <a:spLocks noGrp="1"/>
          </p:cNvSpPr>
          <p:nvPr>
            <p:ph type="dt" sz="half" idx="14"/>
          </p:nvPr>
        </p:nvSpPr>
        <p:spPr/>
        <p:txBody>
          <a:bodyPr/>
          <a:lstStyle>
            <a:lvl1pPr>
              <a:defRPr/>
            </a:lvl1pPr>
          </a:lstStyle>
          <a:p>
            <a:pPr>
              <a:defRPr/>
            </a:pPr>
            <a:fld id="{1CF22995-C51B-4399-8992-AD6BC9F6EF10}" type="datetime1">
              <a:rPr lang="fi-FI" smtClean="0"/>
              <a:t>10.2.2025</a:t>
            </a:fld>
            <a:endParaRPr lang="en-FI"/>
          </a:p>
        </p:txBody>
      </p:sp>
      <p:sp>
        <p:nvSpPr>
          <p:cNvPr id="9" name="Slide Number Placeholder 5">
            <a:extLst>
              <a:ext uri="{FF2B5EF4-FFF2-40B4-BE49-F238E27FC236}">
                <a16:creationId xmlns:a16="http://schemas.microsoft.com/office/drawing/2014/main" id="{C92B682C-D827-487A-BEA2-5E2F606E69C0}"/>
              </a:ext>
            </a:extLst>
          </p:cNvPr>
          <p:cNvSpPr>
            <a:spLocks noGrp="1"/>
          </p:cNvSpPr>
          <p:nvPr>
            <p:ph type="sldNum" sz="quarter" idx="15"/>
          </p:nvPr>
        </p:nvSpPr>
        <p:spPr/>
        <p:txBody>
          <a:bodyPr/>
          <a:lstStyle>
            <a:lvl1pPr>
              <a:defRPr/>
            </a:lvl1pPr>
          </a:lstStyle>
          <a:p>
            <a:pPr>
              <a:defRPr/>
            </a:pPr>
            <a:fld id="{0105F869-490F-4E84-B711-E70D252E5278}" type="slidenum">
              <a:rPr lang="en-FI"/>
              <a:pPr>
                <a:defRPr/>
              </a:pPr>
              <a:t>‹#›</a:t>
            </a:fld>
            <a:endParaRPr lang="en-FI"/>
          </a:p>
        </p:txBody>
      </p:sp>
    </p:spTree>
    <p:extLst>
      <p:ext uri="{BB962C8B-B14F-4D97-AF65-F5344CB8AC3E}">
        <p14:creationId xmlns:p14="http://schemas.microsoft.com/office/powerpoint/2010/main" val="19165396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A5F24ADA-8FE5-4D24-B40E-8B0923B5F62A}"/>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796A7663-D8FE-4C0F-AB71-B6C28EEF4B43}"/>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3223E756-AAA9-48BF-9C1B-0F9E6A971069}"/>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774" y="838453"/>
            <a:ext cx="5542084" cy="1155784"/>
          </a:xfrm>
        </p:spPr>
        <p:txBody>
          <a:bodyPr/>
          <a:lstStyle/>
          <a:p>
            <a:r>
              <a:rPr lang="fi-FI"/>
              <a:t>Muokkaa ots. perustyyl. napsautt.</a:t>
            </a:r>
            <a:endParaRPr lang="en-US"/>
          </a:p>
        </p:txBody>
      </p:sp>
      <p:sp>
        <p:nvSpPr>
          <p:cNvPr id="3" name="Content Placeholder 2"/>
          <p:cNvSpPr>
            <a:spLocks noGrp="1"/>
          </p:cNvSpPr>
          <p:nvPr>
            <p:ph idx="1"/>
          </p:nvPr>
        </p:nvSpPr>
        <p:spPr>
          <a:xfrm>
            <a:off x="6238774" y="2284370"/>
            <a:ext cx="5542084"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7" name="Freeform 56"/>
          <p:cNvSpPr>
            <a:spLocks noGrp="1"/>
          </p:cNvSpPr>
          <p:nvPr>
            <p:ph type="pic" sz="quarter" idx="14"/>
          </p:nvPr>
        </p:nvSpPr>
        <p:spPr>
          <a:xfrm>
            <a:off x="0" y="849632"/>
            <a:ext cx="5704867" cy="6008368"/>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chemeClr val="accent1"/>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E95EE73C-A7D6-4EA4-ACB0-64D8A85ED906}"/>
              </a:ext>
            </a:extLst>
          </p:cNvPr>
          <p:cNvSpPr>
            <a:spLocks noGrp="1"/>
          </p:cNvSpPr>
          <p:nvPr>
            <p:ph type="dt" sz="half" idx="15"/>
          </p:nvPr>
        </p:nvSpPr>
        <p:spPr/>
        <p:txBody>
          <a:bodyPr/>
          <a:lstStyle>
            <a:lvl1pPr>
              <a:defRPr/>
            </a:lvl1pPr>
          </a:lstStyle>
          <a:p>
            <a:pPr>
              <a:defRPr/>
            </a:pPr>
            <a:fld id="{5CEE06CD-D2DA-4D70-B065-B376220EEAB5}" type="datetime1">
              <a:rPr lang="fi-FI" smtClean="0"/>
              <a:t>10.2.2025</a:t>
            </a:fld>
            <a:endParaRPr lang="en-FI"/>
          </a:p>
        </p:txBody>
      </p:sp>
      <p:sp>
        <p:nvSpPr>
          <p:cNvPr id="9" name="Slide Number Placeholder 5">
            <a:extLst>
              <a:ext uri="{FF2B5EF4-FFF2-40B4-BE49-F238E27FC236}">
                <a16:creationId xmlns:a16="http://schemas.microsoft.com/office/drawing/2014/main" id="{2B4152EB-02E6-4B2F-84BE-4587542A739A}"/>
              </a:ext>
            </a:extLst>
          </p:cNvPr>
          <p:cNvSpPr>
            <a:spLocks noGrp="1"/>
          </p:cNvSpPr>
          <p:nvPr>
            <p:ph type="sldNum" sz="quarter" idx="16"/>
          </p:nvPr>
        </p:nvSpPr>
        <p:spPr/>
        <p:txBody>
          <a:bodyPr/>
          <a:lstStyle>
            <a:lvl1pPr>
              <a:defRPr/>
            </a:lvl1pPr>
          </a:lstStyle>
          <a:p>
            <a:pPr>
              <a:defRPr/>
            </a:pPr>
            <a:fld id="{5C8AB4D2-4931-4177-91DA-7E6BE326F286}" type="slidenum">
              <a:rPr lang="en-FI"/>
              <a:pPr>
                <a:defRPr/>
              </a:pPr>
              <a:t>‹#›</a:t>
            </a:fld>
            <a:endParaRPr lang="en-FI"/>
          </a:p>
        </p:txBody>
      </p:sp>
    </p:spTree>
    <p:extLst>
      <p:ext uri="{BB962C8B-B14F-4D97-AF65-F5344CB8AC3E}">
        <p14:creationId xmlns:p14="http://schemas.microsoft.com/office/powerpoint/2010/main" val="10855434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8D019156-3AB9-4196-9E3F-CC0BE32D596F}"/>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22DC28BC-E5EF-47F4-94F2-8CF0972F0A0E}"/>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9BA60129-1A5A-4786-A162-0116914C1B13}"/>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6" y="844060"/>
            <a:ext cx="6160821"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8" name="Freeform 27"/>
          <p:cNvSpPr>
            <a:spLocks noGrp="1"/>
          </p:cNvSpPr>
          <p:nvPr>
            <p:ph type="pic" sz="quarter" idx="13"/>
          </p:nvPr>
        </p:nvSpPr>
        <p:spPr>
          <a:xfrm>
            <a:off x="6949018" y="844552"/>
            <a:ext cx="5238749" cy="6013449"/>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37ACA944-15B5-43D9-A51C-86F0D1AD5A4C}"/>
              </a:ext>
            </a:extLst>
          </p:cNvPr>
          <p:cNvSpPr>
            <a:spLocks noGrp="1"/>
          </p:cNvSpPr>
          <p:nvPr>
            <p:ph type="dt" sz="half" idx="14"/>
          </p:nvPr>
        </p:nvSpPr>
        <p:spPr/>
        <p:txBody>
          <a:bodyPr/>
          <a:lstStyle>
            <a:lvl1pPr>
              <a:defRPr/>
            </a:lvl1pPr>
          </a:lstStyle>
          <a:p>
            <a:pPr>
              <a:defRPr/>
            </a:pPr>
            <a:fld id="{68F377ED-3E02-417E-837F-B04E08E073F7}" type="datetime1">
              <a:rPr lang="fi-FI" smtClean="0"/>
              <a:t>10.2.2025</a:t>
            </a:fld>
            <a:endParaRPr lang="en-FI"/>
          </a:p>
        </p:txBody>
      </p:sp>
      <p:sp>
        <p:nvSpPr>
          <p:cNvPr id="9" name="Slide Number Placeholder 5">
            <a:extLst>
              <a:ext uri="{FF2B5EF4-FFF2-40B4-BE49-F238E27FC236}">
                <a16:creationId xmlns:a16="http://schemas.microsoft.com/office/drawing/2014/main" id="{ADC4731C-3C86-47FD-86D4-B810FF203988}"/>
              </a:ext>
            </a:extLst>
          </p:cNvPr>
          <p:cNvSpPr>
            <a:spLocks noGrp="1"/>
          </p:cNvSpPr>
          <p:nvPr>
            <p:ph type="sldNum" sz="quarter" idx="15"/>
          </p:nvPr>
        </p:nvSpPr>
        <p:spPr/>
        <p:txBody>
          <a:bodyPr/>
          <a:lstStyle>
            <a:lvl1pPr>
              <a:defRPr/>
            </a:lvl1pPr>
          </a:lstStyle>
          <a:p>
            <a:pPr>
              <a:defRPr/>
            </a:pPr>
            <a:fld id="{7A94295F-6F8B-42CC-8201-9F0FE8812D0B}" type="slidenum">
              <a:rPr lang="en-FI"/>
              <a:pPr>
                <a:defRPr/>
              </a:pPr>
              <a:t>‹#›</a:t>
            </a:fld>
            <a:endParaRPr lang="en-FI"/>
          </a:p>
        </p:txBody>
      </p:sp>
    </p:spTree>
    <p:extLst>
      <p:ext uri="{BB962C8B-B14F-4D97-AF65-F5344CB8AC3E}">
        <p14:creationId xmlns:p14="http://schemas.microsoft.com/office/powerpoint/2010/main" val="1070629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77768491-CE63-443B-973D-7133997F1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53"/>
          <a:stretch>
            <a:fillRect/>
          </a:stretch>
        </p:blipFill>
        <p:spPr bwMode="auto">
          <a:xfrm>
            <a:off x="-4234"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4F08A7E5-04AD-4B0F-8781-434DBFFB1DF9}"/>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FF8D8604-AF8E-4D50-B25B-602A0FCB9FF3}"/>
              </a:ext>
            </a:extLst>
          </p:cNvPr>
          <p:cNvSpPr>
            <a:spLocks noGrp="1"/>
          </p:cNvSpPr>
          <p:nvPr>
            <p:ph type="dt" sz="half" idx="10"/>
          </p:nvPr>
        </p:nvSpPr>
        <p:spPr/>
        <p:txBody>
          <a:bodyPr/>
          <a:lstStyle>
            <a:lvl1pPr>
              <a:defRPr/>
            </a:lvl1pPr>
          </a:lstStyle>
          <a:p>
            <a:pPr>
              <a:defRPr/>
            </a:pPr>
            <a:fld id="{96D5C0BD-221C-4ECF-90B1-B7CEB6EF6B7F}" type="datetime1">
              <a:rPr lang="fi-FI" smtClean="0"/>
              <a:t>10.2.2025</a:t>
            </a:fld>
            <a:endParaRPr lang="en-FI"/>
          </a:p>
        </p:txBody>
      </p:sp>
      <p:sp>
        <p:nvSpPr>
          <p:cNvPr id="7" name="Slide Number Placeholder 5">
            <a:extLst>
              <a:ext uri="{FF2B5EF4-FFF2-40B4-BE49-F238E27FC236}">
                <a16:creationId xmlns:a16="http://schemas.microsoft.com/office/drawing/2014/main" id="{1EAA23C4-EE4E-48C0-99F3-977BCAFEAD7A}"/>
              </a:ext>
            </a:extLst>
          </p:cNvPr>
          <p:cNvSpPr>
            <a:spLocks noGrp="1"/>
          </p:cNvSpPr>
          <p:nvPr>
            <p:ph type="sldNum" sz="quarter" idx="11"/>
          </p:nvPr>
        </p:nvSpPr>
        <p:spPr/>
        <p:txBody>
          <a:bodyPr/>
          <a:lstStyle>
            <a:lvl1pPr>
              <a:defRPr/>
            </a:lvl1pPr>
          </a:lstStyle>
          <a:p>
            <a:pPr>
              <a:defRPr/>
            </a:pPr>
            <a:fld id="{340C0B8C-A042-4FBC-BECB-0B823729F4E5}" type="slidenum">
              <a:rPr lang="en-FI"/>
              <a:pPr>
                <a:defRPr/>
              </a:pPr>
              <a:t>‹#›</a:t>
            </a:fld>
            <a:endParaRPr lang="en-FI"/>
          </a:p>
        </p:txBody>
      </p:sp>
    </p:spTree>
    <p:extLst>
      <p:ext uri="{BB962C8B-B14F-4D97-AF65-F5344CB8AC3E}">
        <p14:creationId xmlns:p14="http://schemas.microsoft.com/office/powerpoint/2010/main" val="4077461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6323511-23DF-4F4C-BCCB-F810BF228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1" y="0"/>
            <a:ext cx="7979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90B46242-4BB8-4BE5-939D-19C3BDD225C7}"/>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8">
            <a:extLst>
              <a:ext uri="{FF2B5EF4-FFF2-40B4-BE49-F238E27FC236}">
                <a16:creationId xmlns:a16="http://schemas.microsoft.com/office/drawing/2014/main" id="{18DD5DDA-5069-4973-9A12-0514A5AFE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 y="88901"/>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FE27007C-58BD-42C9-AE95-C3B35DB84B07}"/>
              </a:ext>
            </a:extLst>
          </p:cNvPr>
          <p:cNvSpPr>
            <a:spLocks noGrp="1"/>
          </p:cNvSpPr>
          <p:nvPr>
            <p:ph type="dt" sz="half" idx="10"/>
          </p:nvPr>
        </p:nvSpPr>
        <p:spPr/>
        <p:txBody>
          <a:bodyPr/>
          <a:lstStyle>
            <a:lvl1pPr>
              <a:defRPr/>
            </a:lvl1pPr>
          </a:lstStyle>
          <a:p>
            <a:pPr>
              <a:defRPr/>
            </a:pPr>
            <a:fld id="{C65E7952-64B6-4537-BE71-94FF337F9AA8}" type="datetime1">
              <a:rPr lang="fi-FI" smtClean="0"/>
              <a:t>10.2.2025</a:t>
            </a:fld>
            <a:endParaRPr lang="en-FI"/>
          </a:p>
        </p:txBody>
      </p:sp>
      <p:sp>
        <p:nvSpPr>
          <p:cNvPr id="8" name="Slide Number Placeholder 5">
            <a:extLst>
              <a:ext uri="{FF2B5EF4-FFF2-40B4-BE49-F238E27FC236}">
                <a16:creationId xmlns:a16="http://schemas.microsoft.com/office/drawing/2014/main" id="{90A095E3-D37D-4FF2-B504-5A836C93AE89}"/>
              </a:ext>
            </a:extLst>
          </p:cNvPr>
          <p:cNvSpPr>
            <a:spLocks noGrp="1"/>
          </p:cNvSpPr>
          <p:nvPr>
            <p:ph type="sldNum" sz="quarter" idx="11"/>
          </p:nvPr>
        </p:nvSpPr>
        <p:spPr/>
        <p:txBody>
          <a:bodyPr/>
          <a:lstStyle>
            <a:lvl1pPr>
              <a:defRPr/>
            </a:lvl1pPr>
          </a:lstStyle>
          <a:p>
            <a:pPr>
              <a:defRPr/>
            </a:pPr>
            <a:fld id="{408B50BE-7A76-4121-AFA0-C490F1FCF0E8}" type="slidenum">
              <a:rPr lang="en-FI"/>
              <a:pPr>
                <a:defRPr/>
              </a:pPr>
              <a:t>‹#›</a:t>
            </a:fld>
            <a:endParaRPr lang="en-FI"/>
          </a:p>
        </p:txBody>
      </p:sp>
    </p:spTree>
    <p:extLst>
      <p:ext uri="{BB962C8B-B14F-4D97-AF65-F5344CB8AC3E}">
        <p14:creationId xmlns:p14="http://schemas.microsoft.com/office/powerpoint/2010/main" val="39195057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545125" y="844061"/>
            <a:ext cx="11110543" cy="1155801"/>
          </a:xfrm>
        </p:spPr>
        <p:txBody>
          <a:bodyPr/>
          <a:lstStyle/>
          <a:p>
            <a:r>
              <a:rPr lang="fi-FI"/>
              <a:t>Muokkaa ots. perustyyl. napsautt.</a:t>
            </a:r>
            <a:endParaRPr lang="en-US"/>
          </a:p>
        </p:txBody>
      </p:sp>
      <p:sp>
        <p:nvSpPr>
          <p:cNvPr id="3" name="Content Placeholder 2"/>
          <p:cNvSpPr>
            <a:spLocks noGrp="1"/>
          </p:cNvSpPr>
          <p:nvPr>
            <p:ph sz="half" idx="1"/>
          </p:nvPr>
        </p:nvSpPr>
        <p:spPr>
          <a:xfrm>
            <a:off x="536333" y="2299723"/>
            <a:ext cx="5416895" cy="40090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238774" y="2289977"/>
            <a:ext cx="5416895" cy="40188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3">
            <a:extLst>
              <a:ext uri="{FF2B5EF4-FFF2-40B4-BE49-F238E27FC236}">
                <a16:creationId xmlns:a16="http://schemas.microsoft.com/office/drawing/2014/main" id="{B3CD9E51-FEB1-4E41-B4FD-A0BB0F3E9014}"/>
              </a:ext>
            </a:extLst>
          </p:cNvPr>
          <p:cNvSpPr>
            <a:spLocks noGrp="1"/>
          </p:cNvSpPr>
          <p:nvPr>
            <p:ph type="dt" sz="half" idx="10"/>
          </p:nvPr>
        </p:nvSpPr>
        <p:spPr/>
        <p:txBody>
          <a:bodyPr/>
          <a:lstStyle>
            <a:lvl1pPr>
              <a:defRPr/>
            </a:lvl1pPr>
          </a:lstStyle>
          <a:p>
            <a:pPr>
              <a:defRPr/>
            </a:pPr>
            <a:fld id="{D4759365-C279-4CCF-9DCE-47F3F304E35D}" type="datetime1">
              <a:rPr lang="fi-FI" smtClean="0"/>
              <a:t>10.2.2025</a:t>
            </a:fld>
            <a:endParaRPr lang="en-FI"/>
          </a:p>
        </p:txBody>
      </p:sp>
      <p:sp>
        <p:nvSpPr>
          <p:cNvPr id="6" name="Slide Number Placeholder 5">
            <a:extLst>
              <a:ext uri="{FF2B5EF4-FFF2-40B4-BE49-F238E27FC236}">
                <a16:creationId xmlns:a16="http://schemas.microsoft.com/office/drawing/2014/main" id="{CE809803-E64B-4DF5-8770-8C50C231EA15}"/>
              </a:ext>
            </a:extLst>
          </p:cNvPr>
          <p:cNvSpPr>
            <a:spLocks noGrp="1"/>
          </p:cNvSpPr>
          <p:nvPr>
            <p:ph type="sldNum" sz="quarter" idx="11"/>
          </p:nvPr>
        </p:nvSpPr>
        <p:spPr/>
        <p:txBody>
          <a:bodyPr/>
          <a:lstStyle>
            <a:lvl1pPr>
              <a:defRPr/>
            </a:lvl1pPr>
          </a:lstStyle>
          <a:p>
            <a:pPr>
              <a:defRPr/>
            </a:pPr>
            <a:fld id="{D66D4E6F-9B8A-4C18-B53C-1E726F555BB0}" type="slidenum">
              <a:rPr lang="en-FI"/>
              <a:pPr>
                <a:defRPr/>
              </a:pPr>
              <a:t>‹#›</a:t>
            </a:fld>
            <a:endParaRPr lang="en-FI"/>
          </a:p>
        </p:txBody>
      </p:sp>
    </p:spTree>
    <p:extLst>
      <p:ext uri="{BB962C8B-B14F-4D97-AF65-F5344CB8AC3E}">
        <p14:creationId xmlns:p14="http://schemas.microsoft.com/office/powerpoint/2010/main" val="210990254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545124" y="844061"/>
            <a:ext cx="11101753" cy="1155800"/>
          </a:xfrm>
        </p:spPr>
        <p:txBody>
          <a:bodyPr/>
          <a:lstStyle/>
          <a:p>
            <a:r>
              <a:rPr lang="fi-FI"/>
              <a:t>Muokkaa ots. perustyyl. napsautt.</a:t>
            </a:r>
            <a:endParaRPr lang="en-US"/>
          </a:p>
        </p:txBody>
      </p:sp>
      <p:sp>
        <p:nvSpPr>
          <p:cNvPr id="3" name="Text Placeholder 2"/>
          <p:cNvSpPr>
            <a:spLocks noGrp="1"/>
          </p:cNvSpPr>
          <p:nvPr>
            <p:ph type="body" idx="1"/>
          </p:nvPr>
        </p:nvSpPr>
        <p:spPr>
          <a:xfrm>
            <a:off x="545123"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29980"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3">
            <a:extLst>
              <a:ext uri="{FF2B5EF4-FFF2-40B4-BE49-F238E27FC236}">
                <a16:creationId xmlns:a16="http://schemas.microsoft.com/office/drawing/2014/main" id="{C2C863AE-7B80-4150-BAA7-990392EAB306}"/>
              </a:ext>
            </a:extLst>
          </p:cNvPr>
          <p:cNvSpPr>
            <a:spLocks noGrp="1"/>
          </p:cNvSpPr>
          <p:nvPr>
            <p:ph type="dt" sz="half" idx="10"/>
          </p:nvPr>
        </p:nvSpPr>
        <p:spPr/>
        <p:txBody>
          <a:bodyPr/>
          <a:lstStyle>
            <a:lvl1pPr>
              <a:defRPr/>
            </a:lvl1pPr>
          </a:lstStyle>
          <a:p>
            <a:pPr>
              <a:defRPr/>
            </a:pPr>
            <a:fld id="{DCF9C281-6AD7-4B19-8768-3C1C6C55A107}" type="datetime1">
              <a:rPr lang="fi-FI" smtClean="0"/>
              <a:t>10.2.2025</a:t>
            </a:fld>
            <a:endParaRPr lang="en-FI"/>
          </a:p>
        </p:txBody>
      </p:sp>
      <p:sp>
        <p:nvSpPr>
          <p:cNvPr id="8" name="Slide Number Placeholder 5">
            <a:extLst>
              <a:ext uri="{FF2B5EF4-FFF2-40B4-BE49-F238E27FC236}">
                <a16:creationId xmlns:a16="http://schemas.microsoft.com/office/drawing/2014/main" id="{F25D9AD9-23D6-4D36-894F-E78631B731E0}"/>
              </a:ext>
            </a:extLst>
          </p:cNvPr>
          <p:cNvSpPr>
            <a:spLocks noGrp="1"/>
          </p:cNvSpPr>
          <p:nvPr>
            <p:ph type="sldNum" sz="quarter" idx="11"/>
          </p:nvPr>
        </p:nvSpPr>
        <p:spPr/>
        <p:txBody>
          <a:bodyPr/>
          <a:lstStyle>
            <a:lvl1pPr>
              <a:defRPr/>
            </a:lvl1pPr>
          </a:lstStyle>
          <a:p>
            <a:pPr>
              <a:defRPr/>
            </a:pPr>
            <a:fld id="{02C59D4F-6196-4378-A05A-CB9A3A1387BE}" type="slidenum">
              <a:rPr lang="en-FI"/>
              <a:pPr>
                <a:defRPr/>
              </a:pPr>
              <a:t>‹#›</a:t>
            </a:fld>
            <a:endParaRPr lang="en-FI"/>
          </a:p>
        </p:txBody>
      </p:sp>
    </p:spTree>
    <p:extLst>
      <p:ext uri="{BB962C8B-B14F-4D97-AF65-F5344CB8AC3E}">
        <p14:creationId xmlns:p14="http://schemas.microsoft.com/office/powerpoint/2010/main" val="3897382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9382C9-9FD2-A6BB-09E7-9B06CDA67CD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F2F0006-EFFF-2A86-77A6-9300C88E4D6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D7132E-EC9A-CF60-E059-C8E2D535CC58}"/>
              </a:ext>
            </a:extLst>
          </p:cNvPr>
          <p:cNvSpPr>
            <a:spLocks noGrp="1"/>
          </p:cNvSpPr>
          <p:nvPr>
            <p:ph type="dt" sz="half" idx="10"/>
          </p:nvPr>
        </p:nvSpPr>
        <p:spPr/>
        <p:txBody>
          <a:bodyPr/>
          <a:lstStyle/>
          <a:p>
            <a:pPr>
              <a:defRPr/>
            </a:pPr>
            <a:fld id="{BBFC7D50-1F31-49CD-8385-98543CA8F635}" type="datetime1">
              <a:rPr lang="fi-FI" smtClean="0"/>
              <a:pPr>
                <a:defRPr/>
              </a:pPr>
              <a:t>10.2.2025</a:t>
            </a:fld>
            <a:endParaRPr lang="fi-FI" dirty="0"/>
          </a:p>
        </p:txBody>
      </p:sp>
      <p:sp>
        <p:nvSpPr>
          <p:cNvPr id="5" name="Alatunnisteen paikkamerkki 4">
            <a:extLst>
              <a:ext uri="{FF2B5EF4-FFF2-40B4-BE49-F238E27FC236}">
                <a16:creationId xmlns:a16="http://schemas.microsoft.com/office/drawing/2014/main" id="{EEFB8639-9E17-DA76-CBC4-CB19AF42E265}"/>
              </a:ext>
            </a:extLst>
          </p:cNvPr>
          <p:cNvSpPr>
            <a:spLocks noGrp="1"/>
          </p:cNvSpPr>
          <p:nvPr>
            <p:ph type="ftr" sz="quarter" idx="11"/>
          </p:nvPr>
        </p:nvSpPr>
        <p:spPr/>
        <p:txBody>
          <a:bodyPr/>
          <a:lstStyle/>
          <a:p>
            <a:pPr>
              <a:defRPr/>
            </a:pPr>
            <a:endParaRPr lang="fi-FI" dirty="0"/>
          </a:p>
        </p:txBody>
      </p:sp>
      <p:sp>
        <p:nvSpPr>
          <p:cNvPr id="6" name="Dian numeron paikkamerkki 5">
            <a:extLst>
              <a:ext uri="{FF2B5EF4-FFF2-40B4-BE49-F238E27FC236}">
                <a16:creationId xmlns:a16="http://schemas.microsoft.com/office/drawing/2014/main" id="{135649AD-F42A-4152-331B-51E7F0BD0BE4}"/>
              </a:ext>
            </a:extLst>
          </p:cNvPr>
          <p:cNvSpPr>
            <a:spLocks noGrp="1"/>
          </p:cNvSpPr>
          <p:nvPr>
            <p:ph type="sldNum" sz="quarter" idx="12"/>
          </p:nvPr>
        </p:nvSpPr>
        <p:spPr/>
        <p:txBody>
          <a:body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6968491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545124" y="844061"/>
            <a:ext cx="11101753" cy="1103524"/>
          </a:xfrm>
        </p:spPr>
        <p:txBody>
          <a:bodyPr/>
          <a:lstStyle/>
          <a:p>
            <a:r>
              <a:rPr lang="fi-FI"/>
              <a:t>Muokkaa ots. perustyyl. napsautt.</a:t>
            </a:r>
            <a:endParaRPr lang="en-US"/>
          </a:p>
        </p:txBody>
      </p:sp>
      <p:sp>
        <p:nvSpPr>
          <p:cNvPr id="3" name="Date Placeholder 3">
            <a:extLst>
              <a:ext uri="{FF2B5EF4-FFF2-40B4-BE49-F238E27FC236}">
                <a16:creationId xmlns:a16="http://schemas.microsoft.com/office/drawing/2014/main" id="{C855E06F-D62A-4864-A2B4-F9CC18F6CDCE}"/>
              </a:ext>
            </a:extLst>
          </p:cNvPr>
          <p:cNvSpPr>
            <a:spLocks noGrp="1"/>
          </p:cNvSpPr>
          <p:nvPr>
            <p:ph type="dt" sz="half" idx="10"/>
          </p:nvPr>
        </p:nvSpPr>
        <p:spPr/>
        <p:txBody>
          <a:bodyPr/>
          <a:lstStyle>
            <a:lvl1pPr>
              <a:defRPr/>
            </a:lvl1pPr>
          </a:lstStyle>
          <a:p>
            <a:pPr>
              <a:defRPr/>
            </a:pPr>
            <a:fld id="{10E13BE3-E63C-4E5A-9D77-C86523A19A82}" type="datetime1">
              <a:rPr lang="fi-FI" smtClean="0"/>
              <a:t>10.2.2025</a:t>
            </a:fld>
            <a:endParaRPr lang="en-FI"/>
          </a:p>
        </p:txBody>
      </p:sp>
      <p:sp>
        <p:nvSpPr>
          <p:cNvPr id="4" name="Slide Number Placeholder 5">
            <a:extLst>
              <a:ext uri="{FF2B5EF4-FFF2-40B4-BE49-F238E27FC236}">
                <a16:creationId xmlns:a16="http://schemas.microsoft.com/office/drawing/2014/main" id="{6677A7FD-1665-47E2-83B6-BD1D76CBA50B}"/>
              </a:ext>
            </a:extLst>
          </p:cNvPr>
          <p:cNvSpPr>
            <a:spLocks noGrp="1"/>
          </p:cNvSpPr>
          <p:nvPr>
            <p:ph type="sldNum" sz="quarter" idx="11"/>
          </p:nvPr>
        </p:nvSpPr>
        <p:spPr/>
        <p:txBody>
          <a:bodyPr/>
          <a:lstStyle>
            <a:lvl1pPr>
              <a:defRPr/>
            </a:lvl1pPr>
          </a:lstStyle>
          <a:p>
            <a:pPr>
              <a:defRPr/>
            </a:pPr>
            <a:fld id="{84D9014B-2E3D-4B6E-9425-41719D8F44E8}" type="slidenum">
              <a:rPr lang="en-FI"/>
              <a:pPr>
                <a:defRPr/>
              </a:pPr>
              <a:t>‹#›</a:t>
            </a:fld>
            <a:endParaRPr lang="en-FI"/>
          </a:p>
        </p:txBody>
      </p:sp>
    </p:spTree>
    <p:extLst>
      <p:ext uri="{BB962C8B-B14F-4D97-AF65-F5344CB8AC3E}">
        <p14:creationId xmlns:p14="http://schemas.microsoft.com/office/powerpoint/2010/main" val="17345181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FF8954-DBBA-437E-B742-4DF9DBE4290C}"/>
              </a:ext>
            </a:extLst>
          </p:cNvPr>
          <p:cNvSpPr>
            <a:spLocks noGrp="1"/>
          </p:cNvSpPr>
          <p:nvPr>
            <p:ph type="dt" sz="half" idx="10"/>
          </p:nvPr>
        </p:nvSpPr>
        <p:spPr/>
        <p:txBody>
          <a:bodyPr/>
          <a:lstStyle>
            <a:lvl1pPr>
              <a:defRPr/>
            </a:lvl1pPr>
          </a:lstStyle>
          <a:p>
            <a:pPr>
              <a:defRPr/>
            </a:pPr>
            <a:fld id="{D74A6448-7DD6-412D-805D-7866634F6DFC}" type="datetime1">
              <a:rPr lang="fi-FI" smtClean="0"/>
              <a:t>10.2.2025</a:t>
            </a:fld>
            <a:endParaRPr lang="en-FI"/>
          </a:p>
        </p:txBody>
      </p:sp>
      <p:sp>
        <p:nvSpPr>
          <p:cNvPr id="3" name="Slide Number Placeholder 5">
            <a:extLst>
              <a:ext uri="{FF2B5EF4-FFF2-40B4-BE49-F238E27FC236}">
                <a16:creationId xmlns:a16="http://schemas.microsoft.com/office/drawing/2014/main" id="{B6B76C4E-BE56-41D0-8897-4959B4EFA336}"/>
              </a:ext>
            </a:extLst>
          </p:cNvPr>
          <p:cNvSpPr>
            <a:spLocks noGrp="1"/>
          </p:cNvSpPr>
          <p:nvPr>
            <p:ph type="sldNum" sz="quarter" idx="11"/>
          </p:nvPr>
        </p:nvSpPr>
        <p:spPr/>
        <p:txBody>
          <a:bodyPr/>
          <a:lstStyle>
            <a:lvl1pPr>
              <a:defRPr/>
            </a:lvl1pPr>
          </a:lstStyle>
          <a:p>
            <a:pPr>
              <a:defRPr/>
            </a:pPr>
            <a:fld id="{6245F823-BFC8-48F7-81B7-4FCB91D704B6}" type="slidenum">
              <a:rPr lang="en-FI"/>
              <a:pPr>
                <a:defRPr/>
              </a:pPr>
              <a:t>‹#›</a:t>
            </a:fld>
            <a:endParaRPr lang="en-FI"/>
          </a:p>
        </p:txBody>
      </p:sp>
    </p:spTree>
    <p:extLst>
      <p:ext uri="{BB962C8B-B14F-4D97-AF65-F5344CB8AC3E}">
        <p14:creationId xmlns:p14="http://schemas.microsoft.com/office/powerpoint/2010/main" val="31177348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5" y="844057"/>
            <a:ext cx="4218111" cy="1213343"/>
          </a:xfrm>
        </p:spPr>
        <p:txBody>
          <a:bodyPr/>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844057"/>
            <a:ext cx="6454897" cy="54688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553915" y="2057399"/>
            <a:ext cx="4218111" cy="425547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EBDA12B6-9942-4E43-A6AB-2BD62F78D920}"/>
              </a:ext>
            </a:extLst>
          </p:cNvPr>
          <p:cNvSpPr>
            <a:spLocks noGrp="1"/>
          </p:cNvSpPr>
          <p:nvPr>
            <p:ph type="dt" sz="half" idx="10"/>
          </p:nvPr>
        </p:nvSpPr>
        <p:spPr/>
        <p:txBody>
          <a:bodyPr/>
          <a:lstStyle>
            <a:lvl1pPr>
              <a:defRPr/>
            </a:lvl1pPr>
          </a:lstStyle>
          <a:p>
            <a:pPr>
              <a:defRPr/>
            </a:pPr>
            <a:fld id="{451CE1EF-4229-4DB7-A534-B4831DEBF4A6}" type="datetime1">
              <a:rPr lang="fi-FI" smtClean="0"/>
              <a:t>10.2.2025</a:t>
            </a:fld>
            <a:endParaRPr lang="en-FI"/>
          </a:p>
        </p:txBody>
      </p:sp>
      <p:sp>
        <p:nvSpPr>
          <p:cNvPr id="6" name="Slide Number Placeholder 5">
            <a:extLst>
              <a:ext uri="{FF2B5EF4-FFF2-40B4-BE49-F238E27FC236}">
                <a16:creationId xmlns:a16="http://schemas.microsoft.com/office/drawing/2014/main" id="{AF124E6C-EB12-4042-822B-CFD34B63EA9D}"/>
              </a:ext>
            </a:extLst>
          </p:cNvPr>
          <p:cNvSpPr>
            <a:spLocks noGrp="1"/>
          </p:cNvSpPr>
          <p:nvPr>
            <p:ph type="sldNum" sz="quarter" idx="11"/>
          </p:nvPr>
        </p:nvSpPr>
        <p:spPr/>
        <p:txBody>
          <a:bodyPr/>
          <a:lstStyle>
            <a:lvl1pPr>
              <a:defRPr/>
            </a:lvl1pPr>
          </a:lstStyle>
          <a:p>
            <a:pPr>
              <a:defRPr/>
            </a:pPr>
            <a:fld id="{117672AB-FB46-4BCA-B69B-D41D657CAFC5}" type="slidenum">
              <a:rPr lang="en-FI"/>
              <a:pPr>
                <a:defRPr/>
              </a:pPr>
              <a:t>‹#›</a:t>
            </a:fld>
            <a:endParaRPr lang="en-FI"/>
          </a:p>
        </p:txBody>
      </p:sp>
    </p:spTree>
    <p:extLst>
      <p:ext uri="{BB962C8B-B14F-4D97-AF65-F5344CB8AC3E}">
        <p14:creationId xmlns:p14="http://schemas.microsoft.com/office/powerpoint/2010/main" val="28961971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419975" y="842134"/>
            <a:ext cx="4218111" cy="1213343"/>
          </a:xfrm>
        </p:spPr>
        <p:txBody>
          <a:bodyPr/>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53916" y="842134"/>
            <a:ext cx="6454897" cy="546882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fi-FI" noProof="0"/>
              <a:t>Lisää kuva napsauttamalla kuvaketta</a:t>
            </a:r>
            <a:endParaRPr lang="en-US" noProof="0"/>
          </a:p>
        </p:txBody>
      </p:sp>
      <p:sp>
        <p:nvSpPr>
          <p:cNvPr id="4" name="Text Placeholder 3"/>
          <p:cNvSpPr>
            <a:spLocks noGrp="1"/>
          </p:cNvSpPr>
          <p:nvPr>
            <p:ph type="body" sz="half" idx="2"/>
          </p:nvPr>
        </p:nvSpPr>
        <p:spPr>
          <a:xfrm>
            <a:off x="7419975" y="2055476"/>
            <a:ext cx="4218111" cy="42554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DFD5A59F-04B0-410E-8156-156781576D4C}"/>
              </a:ext>
            </a:extLst>
          </p:cNvPr>
          <p:cNvSpPr>
            <a:spLocks noGrp="1"/>
          </p:cNvSpPr>
          <p:nvPr>
            <p:ph type="dt" sz="half" idx="10"/>
          </p:nvPr>
        </p:nvSpPr>
        <p:spPr/>
        <p:txBody>
          <a:bodyPr/>
          <a:lstStyle>
            <a:lvl1pPr>
              <a:defRPr/>
            </a:lvl1pPr>
          </a:lstStyle>
          <a:p>
            <a:pPr>
              <a:defRPr/>
            </a:pPr>
            <a:fld id="{67A12851-8CE6-4BA1-B7DF-F711D4E524BB}" type="datetime1">
              <a:rPr lang="fi-FI" smtClean="0"/>
              <a:t>10.2.2025</a:t>
            </a:fld>
            <a:endParaRPr lang="en-FI"/>
          </a:p>
        </p:txBody>
      </p:sp>
      <p:sp>
        <p:nvSpPr>
          <p:cNvPr id="6" name="Slide Number Placeholder 5">
            <a:extLst>
              <a:ext uri="{FF2B5EF4-FFF2-40B4-BE49-F238E27FC236}">
                <a16:creationId xmlns:a16="http://schemas.microsoft.com/office/drawing/2014/main" id="{575DC0D4-0E1E-4553-BAF5-ED393247A5F1}"/>
              </a:ext>
            </a:extLst>
          </p:cNvPr>
          <p:cNvSpPr>
            <a:spLocks noGrp="1"/>
          </p:cNvSpPr>
          <p:nvPr>
            <p:ph type="sldNum" sz="quarter" idx="11"/>
          </p:nvPr>
        </p:nvSpPr>
        <p:spPr/>
        <p:txBody>
          <a:bodyPr/>
          <a:lstStyle>
            <a:lvl1pPr>
              <a:defRPr/>
            </a:lvl1pPr>
          </a:lstStyle>
          <a:p>
            <a:pPr>
              <a:defRPr/>
            </a:pPr>
            <a:fld id="{806AD1AC-CDD4-47CA-AF42-19E932A27610}" type="slidenum">
              <a:rPr lang="en-FI"/>
              <a:pPr>
                <a:defRPr/>
              </a:pPr>
              <a:t>‹#›</a:t>
            </a:fld>
            <a:endParaRPr lang="en-FI"/>
          </a:p>
        </p:txBody>
      </p:sp>
    </p:spTree>
    <p:extLst>
      <p:ext uri="{BB962C8B-B14F-4D97-AF65-F5344CB8AC3E}">
        <p14:creationId xmlns:p14="http://schemas.microsoft.com/office/powerpoint/2010/main" val="10192107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Mukautettu asettelu">
    <p:bg>
      <p:bgPr>
        <a:solidFill>
          <a:schemeClr val="accent1"/>
        </a:solidFill>
        <a:effectLst/>
      </p:bgPr>
    </p:bg>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30585247-D089-4A04-9691-57E2CD733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377C1DE7-B1C0-487C-A4C4-0D045494D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1" y="723901"/>
            <a:ext cx="17018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3913" y="2986929"/>
            <a:ext cx="5405236" cy="1103524"/>
          </a:xfrm>
        </p:spPr>
        <p:txBody>
          <a:bodyPr anchor="b"/>
          <a:lstStyle/>
          <a:p>
            <a:r>
              <a:rPr lang="fi-FI"/>
              <a:t>Muokkaa ots. perustyyl. napsautt.</a:t>
            </a:r>
            <a:endParaRPr lang="en-FI"/>
          </a:p>
        </p:txBody>
      </p:sp>
      <p:sp>
        <p:nvSpPr>
          <p:cNvPr id="11" name="Text Placeholder 10"/>
          <p:cNvSpPr>
            <a:spLocks noGrp="1"/>
          </p:cNvSpPr>
          <p:nvPr>
            <p:ph type="body" sz="quarter" idx="17"/>
          </p:nvPr>
        </p:nvSpPr>
        <p:spPr>
          <a:xfrm>
            <a:off x="553915" y="4212772"/>
            <a:ext cx="5405236" cy="1267469"/>
          </a:xfrm>
        </p:spPr>
        <p:txBody>
          <a:bodyPr>
            <a:normAutofit/>
          </a:bodyPr>
          <a:lstStyle>
            <a:lvl1pPr marL="0" indent="0">
              <a:buNone/>
              <a:defRPr sz="2133"/>
            </a:lvl1pPr>
            <a:lvl2pPr marL="457189" indent="0">
              <a:buNone/>
              <a:defRPr/>
            </a:lvl2pPr>
          </a:lstStyle>
          <a:p>
            <a:pPr lvl="0"/>
            <a:r>
              <a:rPr lang="fi-FI"/>
              <a:t>Muokkaa tekstin perustyylejä napsauttamalla</a:t>
            </a:r>
          </a:p>
        </p:txBody>
      </p:sp>
      <p:sp>
        <p:nvSpPr>
          <p:cNvPr id="13" name="Text Placeholder 12"/>
          <p:cNvSpPr>
            <a:spLocks noGrp="1"/>
          </p:cNvSpPr>
          <p:nvPr>
            <p:ph type="body" sz="quarter" idx="18"/>
          </p:nvPr>
        </p:nvSpPr>
        <p:spPr>
          <a:xfrm>
            <a:off x="553914" y="5602562"/>
            <a:ext cx="5405236" cy="831300"/>
          </a:xfrm>
        </p:spPr>
        <p:txBody>
          <a:bodyPr anchor="b">
            <a:normAutofit/>
          </a:bodyPr>
          <a:lstStyle>
            <a:lvl1pPr marL="0" indent="0">
              <a:spcBef>
                <a:spcPts val="0"/>
              </a:spcBef>
              <a:buNone/>
              <a:defRPr sz="1467"/>
            </a:lvl1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814463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rgbClr val="250E6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a:t>
            </a:r>
            <a:r>
              <a:rPr lang="fi-FI" err="1"/>
              <a:t>napsautt</a:t>
            </a:r>
            <a:r>
              <a:rPr lang="fi-FI"/>
              <a:t>.</a:t>
            </a:r>
            <a:endParaRPr lang="en-US"/>
          </a:p>
        </p:txBody>
      </p:sp>
      <p:sp>
        <p:nvSpPr>
          <p:cNvPr id="7" name="Picture Placeholder 6">
            <a:extLst>
              <a:ext uri="{FF2B5EF4-FFF2-40B4-BE49-F238E27FC236}">
                <a16:creationId xmlns:a16="http://schemas.microsoft.com/office/drawing/2014/main" id="{F8F2639F-CC3C-944C-A6A5-3F4E51381965}"/>
              </a:ext>
            </a:extLst>
          </p:cNvPr>
          <p:cNvSpPr>
            <a:spLocks noGrp="1"/>
          </p:cNvSpPr>
          <p:nvPr>
            <p:ph type="pic" sz="quarter" idx="11"/>
          </p:nvPr>
        </p:nvSpPr>
        <p:spPr>
          <a:xfrm>
            <a:off x="5359942" y="0"/>
            <a:ext cx="6856641" cy="6904125"/>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0 h 6876700"/>
              <a:gd name="connsiteX12" fmla="*/ 1 w 6847900"/>
              <a:gd name="connsiteY12" fmla="*/ 0 h 6876700"/>
              <a:gd name="connsiteX13" fmla="*/ 1 w 6847900"/>
              <a:gd name="connsiteY13" fmla="*/ 6876700 h 6876700"/>
              <a:gd name="connsiteX14" fmla="*/ 0 w 6847900"/>
              <a:gd name="connsiteY14" fmla="*/ 6876700 h 6876700"/>
              <a:gd name="connsiteX15" fmla="*/ 0 w 6847900"/>
              <a:gd name="connsiteY15" fmla="*/ 0 h 6876700"/>
              <a:gd name="connsiteX0" fmla="*/ 2970804 w 6847900"/>
              <a:gd name="connsiteY0" fmla="*/ 14336 h 6891036"/>
              <a:gd name="connsiteX1" fmla="*/ 3401652 w 6847900"/>
              <a:gd name="connsiteY1" fmla="*/ 14336 h 6891036"/>
              <a:gd name="connsiteX2" fmla="*/ 3560351 w 6847900"/>
              <a:gd name="connsiteY2" fmla="*/ 50785 h 6891036"/>
              <a:gd name="connsiteX3" fmla="*/ 6842399 w 6847900"/>
              <a:gd name="connsiteY3" fmla="*/ 3948375 h 6891036"/>
              <a:gd name="connsiteX4" fmla="*/ 3280742 w 6847900"/>
              <a:gd name="connsiteY4" fmla="*/ 5563073 h 6891036"/>
              <a:gd name="connsiteX5" fmla="*/ 3366617 w 6847900"/>
              <a:gd name="connsiteY5" fmla="*/ 6843563 h 6891036"/>
              <a:gd name="connsiteX6" fmla="*/ 1800359 w 6847900"/>
              <a:gd name="connsiteY6" fmla="*/ 5991512 h 6891036"/>
              <a:gd name="connsiteX7" fmla="*/ 85925 w 6847900"/>
              <a:gd name="connsiteY7" fmla="*/ 2748500 h 6891036"/>
              <a:gd name="connsiteX8" fmla="*/ 3312643 w 6847900"/>
              <a:gd name="connsiteY8" fmla="*/ 2950544 h 6891036"/>
              <a:gd name="connsiteX9" fmla="*/ 2844879 w 6847900"/>
              <a:gd name="connsiteY9" fmla="*/ 37411 h 6891036"/>
              <a:gd name="connsiteX10" fmla="*/ 2970804 w 6847900"/>
              <a:gd name="connsiteY10" fmla="*/ 14336 h 6891036"/>
              <a:gd name="connsiteX11" fmla="*/ 0 w 6847900"/>
              <a:gd name="connsiteY11" fmla="*/ 14336 h 6891036"/>
              <a:gd name="connsiteX12" fmla="*/ 1 w 6847900"/>
              <a:gd name="connsiteY12" fmla="*/ 14336 h 6891036"/>
              <a:gd name="connsiteX13" fmla="*/ 1 w 6847900"/>
              <a:gd name="connsiteY13" fmla="*/ 6891036 h 6891036"/>
              <a:gd name="connsiteX14" fmla="*/ 0 w 6847900"/>
              <a:gd name="connsiteY14" fmla="*/ 6891036 h 6891036"/>
              <a:gd name="connsiteX15" fmla="*/ 0 w 6847900"/>
              <a:gd name="connsiteY15" fmla="*/ 14336 h 6891036"/>
              <a:gd name="connsiteX0" fmla="*/ 2970804 w 6847900"/>
              <a:gd name="connsiteY0" fmla="*/ 18623 h 6895323"/>
              <a:gd name="connsiteX1" fmla="*/ 3401652 w 6847900"/>
              <a:gd name="connsiteY1" fmla="*/ 18623 h 6895323"/>
              <a:gd name="connsiteX2" fmla="*/ 3560351 w 6847900"/>
              <a:gd name="connsiteY2" fmla="*/ 55072 h 6895323"/>
              <a:gd name="connsiteX3" fmla="*/ 6842399 w 6847900"/>
              <a:gd name="connsiteY3" fmla="*/ 3952662 h 6895323"/>
              <a:gd name="connsiteX4" fmla="*/ 3280742 w 6847900"/>
              <a:gd name="connsiteY4" fmla="*/ 5567360 h 6895323"/>
              <a:gd name="connsiteX5" fmla="*/ 3366617 w 6847900"/>
              <a:gd name="connsiteY5" fmla="*/ 6847850 h 6895323"/>
              <a:gd name="connsiteX6" fmla="*/ 1800359 w 6847900"/>
              <a:gd name="connsiteY6" fmla="*/ 5995799 h 6895323"/>
              <a:gd name="connsiteX7" fmla="*/ 85925 w 6847900"/>
              <a:gd name="connsiteY7" fmla="*/ 2752787 h 6895323"/>
              <a:gd name="connsiteX8" fmla="*/ 3312643 w 6847900"/>
              <a:gd name="connsiteY8" fmla="*/ 2954831 h 6895323"/>
              <a:gd name="connsiteX9" fmla="*/ 2844879 w 6847900"/>
              <a:gd name="connsiteY9" fmla="*/ 41698 h 6895323"/>
              <a:gd name="connsiteX10" fmla="*/ 2970804 w 6847900"/>
              <a:gd name="connsiteY10" fmla="*/ 18623 h 6895323"/>
              <a:gd name="connsiteX11" fmla="*/ 0 w 6847900"/>
              <a:gd name="connsiteY11" fmla="*/ 18623 h 6895323"/>
              <a:gd name="connsiteX12" fmla="*/ 1 w 6847900"/>
              <a:gd name="connsiteY12" fmla="*/ 18623 h 6895323"/>
              <a:gd name="connsiteX13" fmla="*/ 1 w 6847900"/>
              <a:gd name="connsiteY13" fmla="*/ 6895323 h 6895323"/>
              <a:gd name="connsiteX14" fmla="*/ 0 w 6847900"/>
              <a:gd name="connsiteY14" fmla="*/ 6895323 h 6895323"/>
              <a:gd name="connsiteX15" fmla="*/ 0 w 6847900"/>
              <a:gd name="connsiteY15" fmla="*/ 18623 h 689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00" h="6895323">
                <a:moveTo>
                  <a:pt x="2970804" y="18623"/>
                </a:moveTo>
                <a:cubicBezTo>
                  <a:pt x="3049909" y="2496"/>
                  <a:pt x="3153206" y="-13633"/>
                  <a:pt x="3401652" y="18623"/>
                </a:cubicBezTo>
                <a:lnTo>
                  <a:pt x="3560351" y="55072"/>
                </a:lnTo>
                <a:cubicBezTo>
                  <a:pt x="4415738" y="319083"/>
                  <a:pt x="6420326" y="1508017"/>
                  <a:pt x="6842399" y="3952662"/>
                </a:cubicBezTo>
                <a:cubicBezTo>
                  <a:pt x="7007883" y="7473355"/>
                  <a:pt x="3386019" y="3671300"/>
                  <a:pt x="3280742" y="5567360"/>
                </a:cubicBezTo>
                <a:cubicBezTo>
                  <a:pt x="3255648" y="6019301"/>
                  <a:pt x="3570167" y="6706594"/>
                  <a:pt x="3366617" y="6847850"/>
                </a:cubicBezTo>
                <a:cubicBezTo>
                  <a:pt x="3163067" y="6989106"/>
                  <a:pt x="2410878" y="6595208"/>
                  <a:pt x="1800359" y="5995799"/>
                </a:cubicBezTo>
                <a:cubicBezTo>
                  <a:pt x="1153175" y="5360392"/>
                  <a:pt x="-377323" y="3896877"/>
                  <a:pt x="85925" y="2752787"/>
                </a:cubicBezTo>
                <a:cubicBezTo>
                  <a:pt x="549173" y="1608697"/>
                  <a:pt x="4668383" y="4441833"/>
                  <a:pt x="3312643" y="2954831"/>
                </a:cubicBezTo>
                <a:cubicBezTo>
                  <a:pt x="1627836" y="1061059"/>
                  <a:pt x="2128420" y="228325"/>
                  <a:pt x="2844879" y="41698"/>
                </a:cubicBezTo>
                <a:lnTo>
                  <a:pt x="2970804" y="18623"/>
                </a:lnTo>
                <a:close/>
                <a:moveTo>
                  <a:pt x="0" y="18623"/>
                </a:moveTo>
                <a:lnTo>
                  <a:pt x="1" y="18623"/>
                </a:lnTo>
                <a:lnTo>
                  <a:pt x="1" y="6895323"/>
                </a:lnTo>
                <a:lnTo>
                  <a:pt x="0" y="6895323"/>
                </a:lnTo>
                <a:lnTo>
                  <a:pt x="0" y="18623"/>
                </a:lnTo>
                <a:close/>
              </a:path>
            </a:pathLst>
          </a:custGeom>
          <a:solidFill>
            <a:srgbClr val="FDAA63"/>
          </a:solidFill>
        </p:spPr>
        <p:txBody>
          <a:bodyPr wrap="square">
            <a:noAutofit/>
          </a:bodyPr>
          <a:lstStyle>
            <a:lvl1pPr>
              <a:defRPr>
                <a:solidFill>
                  <a:schemeClr val="bg1"/>
                </a:solidFill>
              </a:defRPr>
            </a:lvl1pPr>
          </a:lstStyle>
          <a:p>
            <a:r>
              <a:rPr lang="fi-FI"/>
              <a:t>Lisää kuva napsauttamalla kuvaketta</a:t>
            </a:r>
            <a:endParaRPr lang="en-FI"/>
          </a:p>
        </p:txBody>
      </p:sp>
      <p:pic>
        <p:nvPicPr>
          <p:cNvPr id="6" name="Picture 8">
            <a:extLst>
              <a:ext uri="{FF2B5EF4-FFF2-40B4-BE49-F238E27FC236}">
                <a16:creationId xmlns:a16="http://schemas.microsoft.com/office/drawing/2014/main" id="{1D959B75-ECE2-4A3F-AE1A-02E5DE1A3F57}"/>
              </a:ext>
            </a:extLst>
          </p:cNvPr>
          <p:cNvPicPr>
            <a:picLocks noChangeAspect="1"/>
          </p:cNvPicPr>
          <p:nvPr userDrawn="1"/>
        </p:nvPicPr>
        <p:blipFill>
          <a:blip r:embed="rId2"/>
          <a:stretch>
            <a:fillRect/>
          </a:stretch>
        </p:blipFill>
        <p:spPr>
          <a:xfrm>
            <a:off x="727031" y="724432"/>
            <a:ext cx="1465836" cy="346757"/>
          </a:xfrm>
          <a:prstGeom prst="rect">
            <a:avLst/>
          </a:prstGeom>
        </p:spPr>
      </p:pic>
    </p:spTree>
    <p:extLst>
      <p:ext uri="{BB962C8B-B14F-4D97-AF65-F5344CB8AC3E}">
        <p14:creationId xmlns:p14="http://schemas.microsoft.com/office/powerpoint/2010/main" val="27153448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5A71D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04FE0CA-0DBC-614E-9451-4AB939E256BB}"/>
              </a:ext>
            </a:extLst>
          </p:cNvPr>
          <p:cNvSpPr>
            <a:spLocks noGrp="1"/>
          </p:cNvSpPr>
          <p:nvPr>
            <p:ph type="pic" sz="quarter" idx="12"/>
          </p:nvPr>
        </p:nvSpPr>
        <p:spPr>
          <a:xfrm>
            <a:off x="5323789" y="3"/>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wrap="square">
            <a:noAutofit/>
          </a:bodyPr>
          <a:lstStyle/>
          <a:p>
            <a:r>
              <a:rPr lang="fi-FI"/>
              <a:t>Lisää kuva napsauttamalla kuvaketta</a:t>
            </a:r>
            <a:endParaRPr lang="en-FI"/>
          </a:p>
        </p:txBody>
      </p:sp>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a:p>
        </p:txBody>
      </p:sp>
      <p:pic>
        <p:nvPicPr>
          <p:cNvPr id="9" name="Picture 8">
            <a:extLst>
              <a:ext uri="{FF2B5EF4-FFF2-40B4-BE49-F238E27FC236}">
                <a16:creationId xmlns:a16="http://schemas.microsoft.com/office/drawing/2014/main" id="{DD88B55E-8251-744A-AD12-E77FEF195E65}"/>
              </a:ext>
            </a:extLst>
          </p:cNvPr>
          <p:cNvPicPr>
            <a:picLocks noChangeAspect="1"/>
          </p:cNvPicPr>
          <p:nvPr userDrawn="1"/>
        </p:nvPicPr>
        <p:blipFill>
          <a:blip r:embed="rId2"/>
          <a:stretch>
            <a:fillRect/>
          </a:stretch>
        </p:blipFill>
        <p:spPr>
          <a:xfrm>
            <a:off x="727031" y="724432"/>
            <a:ext cx="1465836" cy="346757"/>
          </a:xfrm>
          <a:prstGeom prst="rect">
            <a:avLst/>
          </a:prstGeom>
        </p:spPr>
      </p:pic>
    </p:spTree>
    <p:extLst>
      <p:ext uri="{BB962C8B-B14F-4D97-AF65-F5344CB8AC3E}">
        <p14:creationId xmlns:p14="http://schemas.microsoft.com/office/powerpoint/2010/main" val="30353758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75D3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a:p>
        </p:txBody>
      </p:sp>
      <p:sp>
        <p:nvSpPr>
          <p:cNvPr id="8" name="Picture Placeholder 7">
            <a:extLst>
              <a:ext uri="{FF2B5EF4-FFF2-40B4-BE49-F238E27FC236}">
                <a16:creationId xmlns:a16="http://schemas.microsoft.com/office/drawing/2014/main" id="{DB4DFA2F-46FA-434E-98C2-F987DB26591E}"/>
              </a:ext>
            </a:extLst>
          </p:cNvPr>
          <p:cNvSpPr>
            <a:spLocks noGrp="1"/>
          </p:cNvSpPr>
          <p:nvPr>
            <p:ph type="pic" sz="quarter" idx="12"/>
          </p:nvPr>
        </p:nvSpPr>
        <p:spPr>
          <a:xfrm>
            <a:off x="5343136" y="0"/>
            <a:ext cx="6848864"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wrap="square">
            <a:noAutofit/>
          </a:bodyPr>
          <a:lstStyle>
            <a:lvl1pPr>
              <a:defRPr>
                <a:solidFill>
                  <a:schemeClr val="bg1"/>
                </a:solidFill>
              </a:defRPr>
            </a:lvl1pPr>
          </a:lstStyle>
          <a:p>
            <a:r>
              <a:rPr lang="fi-FI"/>
              <a:t>Lisää kuva napsauttamalla kuvaketta</a:t>
            </a:r>
            <a:endParaRPr lang="en-FI"/>
          </a:p>
        </p:txBody>
      </p:sp>
      <p:pic>
        <p:nvPicPr>
          <p:cNvPr id="10" name="Picture 9">
            <a:extLst>
              <a:ext uri="{FF2B5EF4-FFF2-40B4-BE49-F238E27FC236}">
                <a16:creationId xmlns:a16="http://schemas.microsoft.com/office/drawing/2014/main" id="{51A553F6-6347-7645-9DB3-00C72CEBDBEC}"/>
              </a:ext>
            </a:extLst>
          </p:cNvPr>
          <p:cNvPicPr>
            <a:picLocks noChangeAspect="1"/>
          </p:cNvPicPr>
          <p:nvPr userDrawn="1"/>
        </p:nvPicPr>
        <p:blipFill>
          <a:blip r:embed="rId2"/>
          <a:stretch>
            <a:fillRect/>
          </a:stretch>
        </p:blipFill>
        <p:spPr>
          <a:xfrm>
            <a:off x="727031" y="724432"/>
            <a:ext cx="1465836" cy="346757"/>
          </a:xfrm>
          <a:prstGeom prst="rect">
            <a:avLst/>
          </a:prstGeom>
        </p:spPr>
      </p:pic>
    </p:spTree>
    <p:extLst>
      <p:ext uri="{BB962C8B-B14F-4D97-AF65-F5344CB8AC3E}">
        <p14:creationId xmlns:p14="http://schemas.microsoft.com/office/powerpoint/2010/main" val="39618868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917" y="844062"/>
            <a:ext cx="11084169" cy="1155801"/>
          </a:xfrm>
        </p:spPr>
        <p:txBody>
          <a:bodyPr anchor="t"/>
          <a:lstStyle/>
          <a:p>
            <a:r>
              <a:rPr lang="en-GB"/>
              <a:t>Click to edit Master </a:t>
            </a:r>
            <a:br>
              <a:rPr lang="en-GB"/>
            </a:br>
            <a:r>
              <a:rPr lang="en-GB"/>
              <a:t>title style</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B3139AD7-8C7C-491D-9973-1DB48FAF2FBE}"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23756732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54A8F1-DC4A-DC47-82EF-F6137D578D85}"/>
              </a:ext>
            </a:extLst>
          </p:cNvPr>
          <p:cNvPicPr>
            <a:picLocks noChangeAspect="1"/>
          </p:cNvPicPr>
          <p:nvPr userDrawn="1"/>
        </p:nvPicPr>
        <p:blipFill rotWithShape="1">
          <a:blip r:embed="rId2"/>
          <a:srcRect r="28479"/>
          <a:stretch/>
        </p:blipFill>
        <p:spPr>
          <a:xfrm>
            <a:off x="7278958" y="-11386"/>
            <a:ext cx="4913044" cy="6869388"/>
          </a:xfrm>
          <a:prstGeom prst="rect">
            <a:avLst/>
          </a:prstGeom>
        </p:spPr>
      </p:pic>
      <p:sp>
        <p:nvSpPr>
          <p:cNvPr id="2" name="Title 1"/>
          <p:cNvSpPr>
            <a:spLocks noGrp="1"/>
          </p:cNvSpPr>
          <p:nvPr>
            <p:ph type="title" hasCustomPrompt="1"/>
          </p:nvPr>
        </p:nvSpPr>
        <p:spPr>
          <a:xfrm>
            <a:off x="553917" y="844062"/>
            <a:ext cx="11084169" cy="1155801"/>
          </a:xfrm>
        </p:spPr>
        <p:txBody>
          <a:bodyPr anchor="t"/>
          <a:lstStyle/>
          <a:p>
            <a:r>
              <a:rPr lang="en-GB"/>
              <a:t>Click to edit Master</a:t>
            </a:r>
            <a:br>
              <a:rPr lang="en-GB"/>
            </a:br>
            <a:r>
              <a:rPr lang="en-GB"/>
              <a:t>title style</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F388A57-5A4F-4511-86A2-82EE40360E41}"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AB8DA1-1880-2F4E-BABD-A79E1BDC73A8}"/>
              </a:ext>
            </a:extLst>
          </p:cNvPr>
          <p:cNvCxnSpPr>
            <a:cxnSpLocks/>
          </p:cNvCxnSpPr>
          <p:nvPr userDrawn="1"/>
        </p:nvCxnSpPr>
        <p:spPr>
          <a:xfrm flipV="1">
            <a:off x="108813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CB8442-1DE3-C246-BEAC-B0CBA595A91C}"/>
              </a:ext>
            </a:extLst>
          </p:cNvPr>
          <p:cNvCxnSpPr>
            <a:cxnSpLocks/>
          </p:cNvCxnSpPr>
          <p:nvPr userDrawn="1"/>
        </p:nvCxnSpPr>
        <p:spPr>
          <a:xfrm flipV="1">
            <a:off x="117237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518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E5E380-4EBD-D9F6-30AE-B68C5CA3AE0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A6EA2DF-3F5A-ECE1-097B-680C472CE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A88C17A-D61F-B904-3D5B-84C53AFCA096}"/>
              </a:ext>
            </a:extLst>
          </p:cNvPr>
          <p:cNvSpPr>
            <a:spLocks noGrp="1"/>
          </p:cNvSpPr>
          <p:nvPr>
            <p:ph type="dt" sz="half" idx="10"/>
          </p:nvPr>
        </p:nvSpPr>
        <p:spPr/>
        <p:txBody>
          <a:bodyPr/>
          <a:lstStyle/>
          <a:p>
            <a:pPr>
              <a:defRPr/>
            </a:pPr>
            <a:fld id="{96D5C0BD-221C-4ECF-90B1-B7CEB6EF6B7F}" type="datetime1">
              <a:rPr lang="fi-FI" smtClean="0"/>
              <a:t>10.2.2025</a:t>
            </a:fld>
            <a:endParaRPr lang="en-FI"/>
          </a:p>
        </p:txBody>
      </p:sp>
      <p:sp>
        <p:nvSpPr>
          <p:cNvPr id="5" name="Alatunnisteen paikkamerkki 4">
            <a:extLst>
              <a:ext uri="{FF2B5EF4-FFF2-40B4-BE49-F238E27FC236}">
                <a16:creationId xmlns:a16="http://schemas.microsoft.com/office/drawing/2014/main" id="{2C4E701E-C742-8C78-7874-24E9F9BFDF6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8D09B29-9D09-BAC0-D27F-25E284DD4985}"/>
              </a:ext>
            </a:extLst>
          </p:cNvPr>
          <p:cNvSpPr>
            <a:spLocks noGrp="1"/>
          </p:cNvSpPr>
          <p:nvPr>
            <p:ph type="sldNum" sz="quarter" idx="12"/>
          </p:nvPr>
        </p:nvSpPr>
        <p:spPr/>
        <p:txBody>
          <a:bodyPr/>
          <a:lstStyle/>
          <a:p>
            <a:pPr>
              <a:defRPr/>
            </a:pPr>
            <a:fld id="{340C0B8C-A042-4FBC-BECB-0B823729F4E5}" type="slidenum">
              <a:rPr lang="en-FI" smtClean="0"/>
              <a:pPr>
                <a:defRPr/>
              </a:pPr>
              <a:t>‹#›</a:t>
            </a:fld>
            <a:endParaRPr lang="en-FI"/>
          </a:p>
        </p:txBody>
      </p:sp>
    </p:spTree>
    <p:extLst>
      <p:ext uri="{BB962C8B-B14F-4D97-AF65-F5344CB8AC3E}">
        <p14:creationId xmlns:p14="http://schemas.microsoft.com/office/powerpoint/2010/main" val="27452936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40666F-CD1A-C548-A8CC-91E0CF7BB1F5}"/>
              </a:ext>
            </a:extLst>
          </p:cNvPr>
          <p:cNvPicPr>
            <a:picLocks noChangeAspect="1"/>
          </p:cNvPicPr>
          <p:nvPr userDrawn="1"/>
        </p:nvPicPr>
        <p:blipFill rotWithShape="1">
          <a:blip r:embed="rId2"/>
          <a:srcRect r="27057"/>
          <a:stretch/>
        </p:blipFill>
        <p:spPr>
          <a:xfrm>
            <a:off x="7189595" y="-7352"/>
            <a:ext cx="5002407" cy="6858000"/>
          </a:xfrm>
          <a:prstGeom prst="rect">
            <a:avLst/>
          </a:prstGeom>
        </p:spPr>
      </p:pic>
      <p:sp>
        <p:nvSpPr>
          <p:cNvPr id="2" name="Title 1"/>
          <p:cNvSpPr>
            <a:spLocks noGrp="1"/>
          </p:cNvSpPr>
          <p:nvPr>
            <p:ph type="title" hasCustomPrompt="1"/>
          </p:nvPr>
        </p:nvSpPr>
        <p:spPr>
          <a:xfrm>
            <a:off x="553917" y="844060"/>
            <a:ext cx="11084169" cy="1155784"/>
          </a:xfrm>
        </p:spPr>
        <p:txBody>
          <a:bodyPr anchor="t"/>
          <a:lstStyle/>
          <a:p>
            <a:r>
              <a:rPr lang="en-GB"/>
              <a:t>Click to edit Master </a:t>
            </a:r>
            <a:br>
              <a:rPr lang="en-GB"/>
            </a:br>
            <a:r>
              <a:rPr lang="en-GB"/>
              <a:t>title style</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C15AF505-DAE8-49CD-A472-861E2986B299}"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C4344D6-6DFE-0247-9D89-0799E3B1BC8B}"/>
              </a:ext>
            </a:extLst>
          </p:cNvPr>
          <p:cNvCxnSpPr>
            <a:cxnSpLocks/>
          </p:cNvCxnSpPr>
          <p:nvPr userDrawn="1"/>
        </p:nvCxnSpPr>
        <p:spPr>
          <a:xfrm flipV="1">
            <a:off x="108813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878BE9-4B16-3A43-BC2A-A1D3A8D00F75}"/>
              </a:ext>
            </a:extLst>
          </p:cNvPr>
          <p:cNvCxnSpPr>
            <a:cxnSpLocks/>
          </p:cNvCxnSpPr>
          <p:nvPr userDrawn="1"/>
        </p:nvCxnSpPr>
        <p:spPr>
          <a:xfrm flipV="1">
            <a:off x="117237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8062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918" y="844060"/>
            <a:ext cx="7357337" cy="1155784"/>
          </a:xfrm>
        </p:spPr>
        <p:txBody>
          <a:bodyPr anchor="t"/>
          <a:lstStyle/>
          <a:p>
            <a:r>
              <a:rPr lang="en-GB"/>
              <a:t>Click to edit Master </a:t>
            </a:r>
            <a:br>
              <a:rPr lang="en-GB"/>
            </a:br>
            <a:r>
              <a:rPr lang="en-GB"/>
              <a:t>title style</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89024BA-EAFA-4272-A1EA-7637322FB819}"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C4344D6-6DFE-0247-9D89-0799E3B1BC8B}"/>
              </a:ext>
            </a:extLst>
          </p:cNvPr>
          <p:cNvCxnSpPr>
            <a:cxnSpLocks/>
          </p:cNvCxnSpPr>
          <p:nvPr userDrawn="1"/>
        </p:nvCxnSpPr>
        <p:spPr>
          <a:xfrm flipV="1">
            <a:off x="108813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878BE9-4B16-3A43-BC2A-A1D3A8D00F75}"/>
              </a:ext>
            </a:extLst>
          </p:cNvPr>
          <p:cNvCxnSpPr>
            <a:cxnSpLocks/>
          </p:cNvCxnSpPr>
          <p:nvPr userDrawn="1"/>
        </p:nvCxnSpPr>
        <p:spPr>
          <a:xfrm flipV="1">
            <a:off x="117237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Freeform 38">
            <a:extLst>
              <a:ext uri="{FF2B5EF4-FFF2-40B4-BE49-F238E27FC236}">
                <a16:creationId xmlns:a16="http://schemas.microsoft.com/office/drawing/2014/main" id="{B37A4DEF-F776-F335-EDA8-C547C3DEFA4C}"/>
              </a:ext>
            </a:extLst>
          </p:cNvPr>
          <p:cNvSpPr>
            <a:spLocks noGrp="1"/>
          </p:cNvSpPr>
          <p:nvPr>
            <p:ph type="pic" sz="quarter" idx="13"/>
          </p:nvPr>
        </p:nvSpPr>
        <p:spPr>
          <a:xfrm>
            <a:off x="6523642" y="844062"/>
            <a:ext cx="5664249" cy="6013940"/>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6"/>
          </a:solidFill>
        </p:spPr>
        <p:txBody>
          <a:bodyPr wrap="square">
            <a:noAutofit/>
          </a:bodyPr>
          <a:lstStyle/>
          <a:p>
            <a:r>
              <a:rPr lang="fi-FI"/>
              <a:t>Lisää kuva napsauttamalla kuvaketta</a:t>
            </a:r>
            <a:endParaRPr lang="en-FI"/>
          </a:p>
        </p:txBody>
      </p:sp>
    </p:spTree>
    <p:extLst>
      <p:ext uri="{BB962C8B-B14F-4D97-AF65-F5344CB8AC3E}">
        <p14:creationId xmlns:p14="http://schemas.microsoft.com/office/powerpoint/2010/main" val="31785715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775" y="838453"/>
            <a:ext cx="5542084" cy="1155784"/>
          </a:xfrm>
        </p:spPr>
        <p:txBody>
          <a:bodyPr anchor="t"/>
          <a:lstStyle/>
          <a:p>
            <a:r>
              <a:rPr lang="en-GB"/>
              <a:t>Click to edit Master </a:t>
            </a:r>
            <a:br>
              <a:rPr lang="en-GB"/>
            </a:br>
            <a:r>
              <a:rPr lang="en-GB"/>
              <a:t>title style</a:t>
            </a:r>
            <a:endParaRPr lang="en-US"/>
          </a:p>
        </p:txBody>
      </p:sp>
      <p:sp>
        <p:nvSpPr>
          <p:cNvPr id="3" name="Content Placeholder 2"/>
          <p:cNvSpPr>
            <a:spLocks noGrp="1"/>
          </p:cNvSpPr>
          <p:nvPr>
            <p:ph idx="1"/>
          </p:nvPr>
        </p:nvSpPr>
        <p:spPr>
          <a:xfrm>
            <a:off x="6238775" y="2284371"/>
            <a:ext cx="5542084"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3701ECBE-6D0A-4B67-B3AB-1A5DA1B08EA3}"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C4344D6-6DFE-0247-9D89-0799E3B1BC8B}"/>
              </a:ext>
            </a:extLst>
          </p:cNvPr>
          <p:cNvCxnSpPr>
            <a:cxnSpLocks/>
          </p:cNvCxnSpPr>
          <p:nvPr userDrawn="1"/>
        </p:nvCxnSpPr>
        <p:spPr>
          <a:xfrm flipV="1">
            <a:off x="108813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878BE9-4B16-3A43-BC2A-A1D3A8D00F75}"/>
              </a:ext>
            </a:extLst>
          </p:cNvPr>
          <p:cNvCxnSpPr>
            <a:cxnSpLocks/>
          </p:cNvCxnSpPr>
          <p:nvPr userDrawn="1"/>
        </p:nvCxnSpPr>
        <p:spPr>
          <a:xfrm flipV="1">
            <a:off x="117237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Freeform 56">
            <a:extLst>
              <a:ext uri="{FF2B5EF4-FFF2-40B4-BE49-F238E27FC236}">
                <a16:creationId xmlns:a16="http://schemas.microsoft.com/office/drawing/2014/main" id="{14AEDD7C-A42A-73B8-A460-54594211B5A6}"/>
              </a:ext>
            </a:extLst>
          </p:cNvPr>
          <p:cNvSpPr>
            <a:spLocks noGrp="1"/>
          </p:cNvSpPr>
          <p:nvPr>
            <p:ph type="pic" sz="quarter" idx="14"/>
          </p:nvPr>
        </p:nvSpPr>
        <p:spPr>
          <a:xfrm>
            <a:off x="1" y="849632"/>
            <a:ext cx="5704867" cy="6008368"/>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chemeClr val="accent1"/>
          </a:solidFill>
        </p:spPr>
        <p:txBody>
          <a:bodyPr wrap="square">
            <a:noAutofit/>
          </a:bodyPr>
          <a:lstStyle/>
          <a:p>
            <a:r>
              <a:rPr lang="fi-FI"/>
              <a:t>Lisää kuva napsauttamalla kuvaketta</a:t>
            </a:r>
            <a:endParaRPr lang="en-FI"/>
          </a:p>
        </p:txBody>
      </p:sp>
    </p:spTree>
    <p:extLst>
      <p:ext uri="{BB962C8B-B14F-4D97-AF65-F5344CB8AC3E}">
        <p14:creationId xmlns:p14="http://schemas.microsoft.com/office/powerpoint/2010/main" val="20805781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916" y="844060"/>
            <a:ext cx="6160821" cy="1155784"/>
          </a:xfrm>
        </p:spPr>
        <p:txBody>
          <a:bodyPr anchor="t"/>
          <a:lstStyle/>
          <a:p>
            <a:r>
              <a:rPr lang="en-GB"/>
              <a:t>Click to edit Master </a:t>
            </a:r>
            <a:br>
              <a:rPr lang="en-GB"/>
            </a:br>
            <a:r>
              <a:rPr lang="en-GB"/>
              <a:t>title style</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B5F3BA57-5D65-400D-8297-3D96E03B02B5}"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C4344D6-6DFE-0247-9D89-0799E3B1BC8B}"/>
              </a:ext>
            </a:extLst>
          </p:cNvPr>
          <p:cNvCxnSpPr>
            <a:cxnSpLocks/>
          </p:cNvCxnSpPr>
          <p:nvPr userDrawn="1"/>
        </p:nvCxnSpPr>
        <p:spPr>
          <a:xfrm flipV="1">
            <a:off x="108813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878BE9-4B16-3A43-BC2A-A1D3A8D00F75}"/>
              </a:ext>
            </a:extLst>
          </p:cNvPr>
          <p:cNvCxnSpPr>
            <a:cxnSpLocks/>
          </p:cNvCxnSpPr>
          <p:nvPr userDrawn="1"/>
        </p:nvCxnSpPr>
        <p:spPr>
          <a:xfrm flipV="1">
            <a:off x="117237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reeform 27">
            <a:extLst>
              <a:ext uri="{FF2B5EF4-FFF2-40B4-BE49-F238E27FC236}">
                <a16:creationId xmlns:a16="http://schemas.microsoft.com/office/drawing/2014/main" id="{A54CCD64-EF64-A8AC-0227-258994ACA2F7}"/>
              </a:ext>
            </a:extLst>
          </p:cNvPr>
          <p:cNvSpPr>
            <a:spLocks noGrp="1"/>
          </p:cNvSpPr>
          <p:nvPr>
            <p:ph type="pic" sz="quarter" idx="13"/>
          </p:nvPr>
        </p:nvSpPr>
        <p:spPr>
          <a:xfrm>
            <a:off x="6949019" y="844553"/>
            <a:ext cx="5238749" cy="6013449"/>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wrap="square">
            <a:noAutofit/>
          </a:bodyPr>
          <a:lstStyle/>
          <a:p>
            <a:r>
              <a:rPr lang="fi-FI"/>
              <a:t>Lisää kuva napsauttamalla kuvaketta</a:t>
            </a:r>
            <a:endParaRPr lang="en-FI"/>
          </a:p>
        </p:txBody>
      </p:sp>
    </p:spTree>
    <p:extLst>
      <p:ext uri="{BB962C8B-B14F-4D97-AF65-F5344CB8AC3E}">
        <p14:creationId xmlns:p14="http://schemas.microsoft.com/office/powerpoint/2010/main" val="41243995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60EE65-09B8-1A4F-92AB-5FF0431033F8}"/>
              </a:ext>
            </a:extLst>
          </p:cNvPr>
          <p:cNvPicPr>
            <a:picLocks noChangeAspect="1"/>
          </p:cNvPicPr>
          <p:nvPr userDrawn="1"/>
        </p:nvPicPr>
        <p:blipFill rotWithShape="1">
          <a:blip r:embed="rId2"/>
          <a:srcRect t="24952"/>
          <a:stretch/>
        </p:blipFill>
        <p:spPr>
          <a:xfrm>
            <a:off x="-4116" y="2"/>
            <a:ext cx="9137583" cy="6857599"/>
          </a:xfrm>
          <a:prstGeom prst="rect">
            <a:avLst/>
          </a:prstGeom>
        </p:spPr>
      </p:pic>
      <p:sp>
        <p:nvSpPr>
          <p:cNvPr id="2" name="Title 1"/>
          <p:cNvSpPr>
            <a:spLocks noGrp="1"/>
          </p:cNvSpPr>
          <p:nvPr>
            <p:ph type="title"/>
          </p:nvPr>
        </p:nvSpPr>
        <p:spPr>
          <a:xfrm>
            <a:off x="622300" y="1508378"/>
            <a:ext cx="7356928" cy="2105681"/>
          </a:xfrm>
        </p:spPr>
        <p:txBody>
          <a:bodyPr anchor="t"/>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A53F09CF-0BBD-429A-9924-849C0A69AB9B}"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71558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77F212-C8EA-A14C-905A-0419C9A41C4A}"/>
              </a:ext>
            </a:extLst>
          </p:cNvPr>
          <p:cNvPicPr>
            <a:picLocks noChangeAspect="1"/>
          </p:cNvPicPr>
          <p:nvPr userDrawn="1"/>
        </p:nvPicPr>
        <p:blipFill rotWithShape="1">
          <a:blip r:embed="rId2"/>
          <a:srcRect l="12676" t="24947"/>
          <a:stretch/>
        </p:blipFill>
        <p:spPr>
          <a:xfrm>
            <a:off x="2" y="-401"/>
            <a:ext cx="7979228" cy="6858000"/>
          </a:xfrm>
          <a:prstGeom prst="rect">
            <a:avLst/>
          </a:prstGeom>
        </p:spPr>
      </p:pic>
      <p:sp>
        <p:nvSpPr>
          <p:cNvPr id="2" name="Title 1"/>
          <p:cNvSpPr>
            <a:spLocks noGrp="1"/>
          </p:cNvSpPr>
          <p:nvPr>
            <p:ph type="title"/>
          </p:nvPr>
        </p:nvSpPr>
        <p:spPr>
          <a:xfrm>
            <a:off x="622300" y="1508378"/>
            <a:ext cx="7356928" cy="2105681"/>
          </a:xfrm>
        </p:spPr>
        <p:txBody>
          <a:bodyPr anchor="t"/>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E0DDEBA-B3F4-4A2F-9DA0-1BDACA8A5582}"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9A893ED-776D-F14E-B1D9-58995A191D5F}"/>
              </a:ext>
            </a:extLst>
          </p:cNvPr>
          <p:cNvPicPr>
            <a:picLocks noChangeAspect="1"/>
          </p:cNvPicPr>
          <p:nvPr userDrawn="1"/>
        </p:nvPicPr>
        <p:blipFill>
          <a:blip r:embed="rId3"/>
          <a:stretch>
            <a:fillRect/>
          </a:stretch>
        </p:blipFill>
        <p:spPr>
          <a:xfrm>
            <a:off x="92613" y="88972"/>
            <a:ext cx="634419" cy="149221"/>
          </a:xfrm>
          <a:prstGeom prst="rect">
            <a:avLst/>
          </a:prstGeom>
        </p:spPr>
      </p:pic>
    </p:spTree>
    <p:extLst>
      <p:ext uri="{BB962C8B-B14F-4D97-AF65-F5344CB8AC3E}">
        <p14:creationId xmlns:p14="http://schemas.microsoft.com/office/powerpoint/2010/main" val="6323919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5126" y="844062"/>
            <a:ext cx="11110543" cy="1155801"/>
          </a:xfrm>
        </p:spPr>
        <p:txBody>
          <a:bodyPr anchor="t"/>
          <a:lstStyle/>
          <a:p>
            <a:r>
              <a:rPr lang="en-GB"/>
              <a:t>Click to edit Master</a:t>
            </a:r>
            <a:br>
              <a:rPr lang="en-GB"/>
            </a:br>
            <a:r>
              <a:rPr lang="en-GB"/>
              <a:t>title style</a:t>
            </a:r>
            <a:endParaRPr lang="en-US"/>
          </a:p>
        </p:txBody>
      </p:sp>
      <p:sp>
        <p:nvSpPr>
          <p:cNvPr id="3" name="Content Placeholder 2"/>
          <p:cNvSpPr>
            <a:spLocks noGrp="1"/>
          </p:cNvSpPr>
          <p:nvPr>
            <p:ph sz="half" idx="1"/>
          </p:nvPr>
        </p:nvSpPr>
        <p:spPr>
          <a:xfrm>
            <a:off x="536334" y="2299724"/>
            <a:ext cx="5416895" cy="40090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238775" y="2289978"/>
            <a:ext cx="5416895" cy="40188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D336286B-409F-4782-8192-E61C23186066}" type="datetime1">
              <a:rPr lang="fi-FI" smtClean="0"/>
              <a:t>10.2.2025</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30703096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5125" y="844061"/>
            <a:ext cx="11101753" cy="1155800"/>
          </a:xfrm>
        </p:spPr>
        <p:txBody>
          <a:bodyPr/>
          <a:lstStyle/>
          <a:p>
            <a:r>
              <a:rPr lang="en-GB"/>
              <a:t>Click to edit Master</a:t>
            </a:r>
            <a:br>
              <a:rPr lang="en-GB"/>
            </a:br>
            <a:r>
              <a:rPr lang="en-GB"/>
              <a:t>title style</a:t>
            </a:r>
            <a:endParaRPr lang="en-US"/>
          </a:p>
        </p:txBody>
      </p:sp>
      <p:sp>
        <p:nvSpPr>
          <p:cNvPr id="3" name="Text Placeholder 2"/>
          <p:cNvSpPr>
            <a:spLocks noGrp="1"/>
          </p:cNvSpPr>
          <p:nvPr>
            <p:ph type="body" idx="1"/>
          </p:nvPr>
        </p:nvSpPr>
        <p:spPr>
          <a:xfrm>
            <a:off x="545123" y="2289978"/>
            <a:ext cx="5416896" cy="543596"/>
          </a:xfrm>
        </p:spPr>
        <p:txBody>
          <a:bodyPr anchor="t">
            <a:noAutofit/>
          </a:bodyPr>
          <a:lstStyle>
            <a:lvl1pPr marL="0" indent="0">
              <a:lnSpc>
                <a:spcPct val="90000"/>
              </a:lnSpc>
              <a:spcBef>
                <a:spcPts val="0"/>
              </a:spcBef>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29980" y="2289978"/>
            <a:ext cx="5416896" cy="543596"/>
          </a:xfrm>
        </p:spPr>
        <p:txBody>
          <a:bodyPr anchor="t">
            <a:noAutofit/>
          </a:bodyPr>
          <a:lstStyle>
            <a:lvl1pPr marL="0" indent="0">
              <a:lnSpc>
                <a:spcPct val="90000"/>
              </a:lnSpc>
              <a:spcBef>
                <a:spcPts val="0"/>
              </a:spcBef>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97E26767-BB30-45E2-8E94-CD658CC7E920}" type="datetime1">
              <a:rPr lang="fi-FI" smtClean="0"/>
              <a:t>10.2.2025</a:t>
            </a:fld>
            <a:endParaRPr lang="en-FI"/>
          </a:p>
        </p:txBody>
      </p:sp>
      <p:sp>
        <p:nvSpPr>
          <p:cNvPr id="9" name="Slide Number Placeholder 8"/>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9881461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545125" y="844062"/>
            <a:ext cx="11101753" cy="1103524"/>
          </a:xfrm>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96180645-E4FF-462F-A07B-8414BF1767A2}" type="datetime1">
              <a:rPr lang="fi-FI" smtClean="0"/>
              <a:t>10.2.2025</a:t>
            </a:fld>
            <a:endParaRPr lang="en-FI"/>
          </a:p>
        </p:txBody>
      </p:sp>
      <p:sp>
        <p:nvSpPr>
          <p:cNvPr id="5" name="Slide Number Placeholder 4"/>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3458021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AA4E8-5F1C-465C-B168-2EBE696D5A72}" type="datetime1">
              <a:rPr lang="fi-FI" smtClean="0"/>
              <a:t>10.2.2025</a:t>
            </a:fld>
            <a:endParaRPr lang="en-FI"/>
          </a:p>
        </p:txBody>
      </p:sp>
      <p:sp>
        <p:nvSpPr>
          <p:cNvPr id="4" name="Slide Number Placeholder 3"/>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1744422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83E28-D6CA-551E-2C64-C6A6E8562C0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74D4F0-0FD1-D2B7-6B3E-540DFD5CBF1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F6690CA-8D06-7FA5-8185-72246C97AD7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0C6E11E-E6FF-022D-0553-8DC0DBC4C934}"/>
              </a:ext>
            </a:extLst>
          </p:cNvPr>
          <p:cNvSpPr>
            <a:spLocks noGrp="1"/>
          </p:cNvSpPr>
          <p:nvPr>
            <p:ph type="dt" sz="half" idx="10"/>
          </p:nvPr>
        </p:nvSpPr>
        <p:spPr/>
        <p:txBody>
          <a:bodyPr/>
          <a:lstStyle/>
          <a:p>
            <a:pPr>
              <a:defRPr/>
            </a:pPr>
            <a:fld id="{BBFC7D50-1F31-49CD-8385-98543CA8F635}" type="datetime1">
              <a:rPr lang="fi-FI" smtClean="0"/>
              <a:pPr>
                <a:defRPr/>
              </a:pPr>
              <a:t>10.2.2025</a:t>
            </a:fld>
            <a:endParaRPr lang="fi-FI" dirty="0"/>
          </a:p>
        </p:txBody>
      </p:sp>
      <p:sp>
        <p:nvSpPr>
          <p:cNvPr id="6" name="Alatunnisteen paikkamerkki 5">
            <a:extLst>
              <a:ext uri="{FF2B5EF4-FFF2-40B4-BE49-F238E27FC236}">
                <a16:creationId xmlns:a16="http://schemas.microsoft.com/office/drawing/2014/main" id="{899BA244-1AD4-08FB-02FE-9F0A6ABF3A4C}"/>
              </a:ext>
            </a:extLst>
          </p:cNvPr>
          <p:cNvSpPr>
            <a:spLocks noGrp="1"/>
          </p:cNvSpPr>
          <p:nvPr>
            <p:ph type="ftr" sz="quarter" idx="11"/>
          </p:nvPr>
        </p:nvSpPr>
        <p:spPr/>
        <p:txBody>
          <a:bodyPr/>
          <a:lstStyle/>
          <a:p>
            <a:pPr>
              <a:defRPr/>
            </a:pPr>
            <a:endParaRPr lang="fi-FI" dirty="0"/>
          </a:p>
        </p:txBody>
      </p:sp>
      <p:sp>
        <p:nvSpPr>
          <p:cNvPr id="7" name="Dian numeron paikkamerkki 6">
            <a:extLst>
              <a:ext uri="{FF2B5EF4-FFF2-40B4-BE49-F238E27FC236}">
                <a16:creationId xmlns:a16="http://schemas.microsoft.com/office/drawing/2014/main" id="{531D7C18-D44E-1033-745F-F872BA13D2AE}"/>
              </a:ext>
            </a:extLst>
          </p:cNvPr>
          <p:cNvSpPr>
            <a:spLocks noGrp="1"/>
          </p:cNvSpPr>
          <p:nvPr>
            <p:ph type="sldNum" sz="quarter" idx="12"/>
          </p:nvPr>
        </p:nvSpPr>
        <p:spPr/>
        <p:txBody>
          <a:body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404579427"/>
      </p:ext>
    </p:extLst>
  </p:cSld>
  <p:clrMapOvr>
    <a:masterClrMapping/>
  </p:clrMapOvr>
  <p:hf sldNum="0"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7" y="844058"/>
            <a:ext cx="4218111" cy="1213343"/>
          </a:xfrm>
        </p:spPr>
        <p:txBody>
          <a:bodyPr anchor="t"/>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9" y="844058"/>
            <a:ext cx="6454897" cy="54688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553917" y="2057399"/>
            <a:ext cx="4218111" cy="4255476"/>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37EAC9E3-D38C-45CF-BB14-2602BD72C843}" type="datetime1">
              <a:rPr lang="fi-FI" smtClean="0"/>
              <a:t>10.2.2025</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41545125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419977" y="842135"/>
            <a:ext cx="4218111" cy="1213343"/>
          </a:xfrm>
        </p:spPr>
        <p:txBody>
          <a:bodyPr anchor="t"/>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53917" y="842135"/>
            <a:ext cx="6454897" cy="5468820"/>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419977" y="2055476"/>
            <a:ext cx="4218111" cy="425547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CAF84E3-DF4F-40B0-AF58-259EAE1B5269}" type="datetime1">
              <a:rPr lang="fi-FI" smtClean="0"/>
              <a:t>10.2.2025</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36908547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Mukautettu asettelu">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1F3C57-D93A-2C44-ADB0-861DB7BF31BC}"/>
              </a:ext>
            </a:extLst>
          </p:cNvPr>
          <p:cNvPicPr>
            <a:picLocks noChangeAspect="1"/>
          </p:cNvPicPr>
          <p:nvPr userDrawn="1"/>
        </p:nvPicPr>
        <p:blipFill>
          <a:blip r:embed="rId2"/>
          <a:src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E40F0BBF-1A1B-B54E-BAEC-EDD91A2B2ADD}"/>
              </a:ext>
            </a:extLst>
          </p:cNvPr>
          <p:cNvSpPr>
            <a:spLocks noGrp="1"/>
          </p:cNvSpPr>
          <p:nvPr>
            <p:ph type="title"/>
          </p:nvPr>
        </p:nvSpPr>
        <p:spPr>
          <a:xfrm>
            <a:off x="553914" y="2986930"/>
            <a:ext cx="5405236" cy="1103524"/>
          </a:xfrm>
        </p:spPr>
        <p:txBody>
          <a:bodyPr anchor="b"/>
          <a:lstStyle/>
          <a:p>
            <a:r>
              <a:rPr lang="fi-FI"/>
              <a:t>Muokkaa ots. perustyyl. napsautt.</a:t>
            </a:r>
            <a:endParaRPr lang="en-FI"/>
          </a:p>
        </p:txBody>
      </p:sp>
      <p:sp>
        <p:nvSpPr>
          <p:cNvPr id="11" name="Text Placeholder 10">
            <a:extLst>
              <a:ext uri="{FF2B5EF4-FFF2-40B4-BE49-F238E27FC236}">
                <a16:creationId xmlns:a16="http://schemas.microsoft.com/office/drawing/2014/main" id="{5E80B2B0-C670-6043-8724-402488644A06}"/>
              </a:ext>
            </a:extLst>
          </p:cNvPr>
          <p:cNvSpPr>
            <a:spLocks noGrp="1"/>
          </p:cNvSpPr>
          <p:nvPr>
            <p:ph type="body" sz="quarter" idx="17"/>
          </p:nvPr>
        </p:nvSpPr>
        <p:spPr>
          <a:xfrm>
            <a:off x="553915" y="4212772"/>
            <a:ext cx="5405236" cy="1267469"/>
          </a:xfrm>
        </p:spPr>
        <p:txBody>
          <a:bodyPr>
            <a:normAutofit/>
          </a:bodyPr>
          <a:lstStyle>
            <a:lvl1pPr marL="0" indent="0">
              <a:buNone/>
              <a:defRPr sz="2133"/>
            </a:lvl1pPr>
            <a:lvl2pPr marL="457178" indent="0">
              <a:buNone/>
              <a:defRPr/>
            </a:lvl2pPr>
          </a:lstStyle>
          <a:p>
            <a:pPr lvl="0"/>
            <a:r>
              <a:rPr lang="fi-FI"/>
              <a:t>Muokkaa tekstin perustyylejä napsauttamalla</a:t>
            </a:r>
          </a:p>
        </p:txBody>
      </p:sp>
      <p:sp>
        <p:nvSpPr>
          <p:cNvPr id="13" name="Text Placeholder 12">
            <a:extLst>
              <a:ext uri="{FF2B5EF4-FFF2-40B4-BE49-F238E27FC236}">
                <a16:creationId xmlns:a16="http://schemas.microsoft.com/office/drawing/2014/main" id="{D9727D30-BC45-5848-82DD-CE052C301675}"/>
              </a:ext>
            </a:extLst>
          </p:cNvPr>
          <p:cNvSpPr>
            <a:spLocks noGrp="1"/>
          </p:cNvSpPr>
          <p:nvPr>
            <p:ph type="body" sz="quarter" idx="18" hasCustomPrompt="1"/>
          </p:nvPr>
        </p:nvSpPr>
        <p:spPr>
          <a:xfrm>
            <a:off x="553915" y="5602563"/>
            <a:ext cx="5405236" cy="831300"/>
          </a:xfrm>
        </p:spPr>
        <p:txBody>
          <a:bodyPr anchor="b">
            <a:normAutofit/>
          </a:bodyPr>
          <a:lstStyle>
            <a:lvl1pPr marL="0" indent="0">
              <a:spcBef>
                <a:spcPts val="0"/>
              </a:spcBef>
              <a:buNone/>
              <a:defRPr sz="1467"/>
            </a:lvl1pPr>
          </a:lstStyle>
          <a:p>
            <a:pPr lvl="0"/>
            <a:r>
              <a:rPr lang="en-GB" err="1"/>
              <a:t>etunimi.sukunimi</a:t>
            </a:r>
            <a:r>
              <a:rPr lang="en-GB"/>
              <a:t>(at)</a:t>
            </a:r>
            <a:r>
              <a:rPr lang="en-GB" err="1"/>
              <a:t>kuopio.fi</a:t>
            </a:r>
            <a:endParaRPr lang="en-GB"/>
          </a:p>
          <a:p>
            <a:pPr lvl="0"/>
            <a:r>
              <a:rPr lang="en-GB" err="1"/>
              <a:t>www.kuopio.fi</a:t>
            </a:r>
            <a:endParaRPr lang="en-GB"/>
          </a:p>
        </p:txBody>
      </p:sp>
      <p:pic>
        <p:nvPicPr>
          <p:cNvPr id="9" name="Picture 8">
            <a:extLst>
              <a:ext uri="{FF2B5EF4-FFF2-40B4-BE49-F238E27FC236}">
                <a16:creationId xmlns:a16="http://schemas.microsoft.com/office/drawing/2014/main" id="{CBB0A68B-C88F-4AE5-8B12-7CE67B4936DA}"/>
              </a:ext>
            </a:extLst>
          </p:cNvPr>
          <p:cNvPicPr>
            <a:picLocks noChangeAspect="1"/>
          </p:cNvPicPr>
          <p:nvPr userDrawn="1"/>
        </p:nvPicPr>
        <p:blipFill>
          <a:blip r:embed="rId3"/>
          <a:srcRect/>
          <a:stretch/>
        </p:blipFill>
        <p:spPr>
          <a:xfrm>
            <a:off x="653491" y="724432"/>
            <a:ext cx="1702765" cy="514120"/>
          </a:xfrm>
          <a:prstGeom prst="rect">
            <a:avLst/>
          </a:prstGeom>
        </p:spPr>
      </p:pic>
    </p:spTree>
    <p:extLst>
      <p:ext uri="{BB962C8B-B14F-4D97-AF65-F5344CB8AC3E}">
        <p14:creationId xmlns:p14="http://schemas.microsoft.com/office/powerpoint/2010/main" val="216295754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a:xfrm>
            <a:off x="553917" y="844062"/>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760DD4EF-0A3B-47E8-A8C7-5D060099AEAA}"/>
              </a:ext>
            </a:extLst>
          </p:cNvPr>
          <p:cNvSpPr>
            <a:spLocks noGrp="1"/>
          </p:cNvSpPr>
          <p:nvPr>
            <p:ph type="dt" sz="half" idx="10"/>
          </p:nvPr>
        </p:nvSpPr>
        <p:spPr/>
        <p:txBody>
          <a:bodyPr/>
          <a:lstStyle>
            <a:lvl1pPr>
              <a:defRPr/>
            </a:lvl1pPr>
          </a:lstStyle>
          <a:p>
            <a:pPr>
              <a:defRPr/>
            </a:pPr>
            <a:fld id="{3A32C0E8-5D39-479D-A6BC-57F37751B110}" type="datetime1">
              <a:rPr lang="fi-FI"/>
              <a:pPr>
                <a:defRPr/>
              </a:pPr>
              <a:t>10.2.2025</a:t>
            </a:fld>
            <a:endParaRPr lang="en-FI"/>
          </a:p>
        </p:txBody>
      </p:sp>
      <p:sp>
        <p:nvSpPr>
          <p:cNvPr id="5" name="Slide Number Placeholder 5">
            <a:extLst>
              <a:ext uri="{FF2B5EF4-FFF2-40B4-BE49-F238E27FC236}">
                <a16:creationId xmlns:a16="http://schemas.microsoft.com/office/drawing/2014/main" id="{CA19F144-D2E0-44B0-BD69-1DCE65FE0FB6}"/>
              </a:ext>
            </a:extLst>
          </p:cNvPr>
          <p:cNvSpPr>
            <a:spLocks noGrp="1"/>
          </p:cNvSpPr>
          <p:nvPr>
            <p:ph type="sldNum" sz="quarter" idx="11"/>
          </p:nvPr>
        </p:nvSpPr>
        <p:spPr/>
        <p:txBody>
          <a:bodyPr/>
          <a:lstStyle>
            <a:lvl1pPr>
              <a:defRPr/>
            </a:lvl1pPr>
          </a:lstStyle>
          <a:p>
            <a:pPr>
              <a:defRPr/>
            </a:pPr>
            <a:fld id="{3AC86B5D-05A7-4890-B703-51CFEA938082}" type="slidenum">
              <a:rPr lang="en-FI"/>
              <a:pPr>
                <a:defRPr/>
              </a:pPr>
              <a:t>‹#›</a:t>
            </a:fld>
            <a:endParaRPr lang="en-FI"/>
          </a:p>
        </p:txBody>
      </p:sp>
    </p:spTree>
    <p:extLst>
      <p:ext uri="{BB962C8B-B14F-4D97-AF65-F5344CB8AC3E}">
        <p14:creationId xmlns:p14="http://schemas.microsoft.com/office/powerpoint/2010/main" val="14575237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hasCustomPrompt="1"/>
          </p:nvPr>
        </p:nvSpPr>
        <p:spPr/>
        <p:txBody>
          <a:bodyPr/>
          <a:lstStyle>
            <a:lvl1pPr marL="342882" indent="-342882">
              <a:spcBef>
                <a:spcPts val="624"/>
              </a:spcBef>
              <a:buSzPct val="100000"/>
              <a:buFont typeface="Arial" panose="020B0604020202020204" pitchFamily="34" charset="0"/>
              <a:buChar char="•"/>
              <a:defRPr sz="2400"/>
            </a:lvl1pPr>
            <a:lvl2pPr marL="742913" indent="-285737">
              <a:spcBef>
                <a:spcPts val="624"/>
              </a:spcBef>
              <a:buSzPct val="100000"/>
              <a:buFont typeface="Arial" panose="020B0604020202020204" pitchFamily="34" charset="0"/>
              <a:buChar char="–"/>
              <a:defRPr sz="2000"/>
            </a:lvl2pPr>
            <a:lvl3pPr marL="1142942" indent="-228589">
              <a:spcBef>
                <a:spcPts val="624"/>
              </a:spcBef>
              <a:buSzPct val="100000"/>
              <a:buFont typeface="Arial" panose="020B0604020202020204" pitchFamily="34" charset="0"/>
              <a:buChar char="•"/>
              <a:defRPr sz="2000"/>
            </a:lvl3pPr>
            <a:lvl4pPr marL="1600120" indent="-228589">
              <a:spcBef>
                <a:spcPts val="624"/>
              </a:spcBef>
              <a:buSzPct val="100000"/>
              <a:buFont typeface="Verdana" panose="020B0604030504040204" pitchFamily="34" charset="0"/>
              <a:buChar char="–"/>
              <a:defRPr sz="2000"/>
            </a:lvl4pPr>
            <a:lvl5pPr marL="2057298" indent="-228589">
              <a:spcBef>
                <a:spcPts val="624"/>
              </a:spcBef>
              <a:buSzPct val="100000"/>
              <a:buFont typeface="Arial" panose="020B0604020202020204" pitchFamily="34" charset="0"/>
              <a:buChar char="»"/>
              <a:defRPr sz="2000"/>
            </a:lvl5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3"/>
          <p:cNvSpPr>
            <a:spLocks noGrp="1"/>
          </p:cNvSpPr>
          <p:nvPr>
            <p:ph type="dt" sz="half" idx="2"/>
          </p:nvPr>
        </p:nvSpPr>
        <p:spPr>
          <a:xfrm>
            <a:off x="622301"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1.2.2023</a:t>
            </a:r>
          </a:p>
        </p:txBody>
      </p:sp>
      <p:sp>
        <p:nvSpPr>
          <p:cNvPr id="8" name="Alatunnisteen paikkamerkki 4"/>
          <p:cNvSpPr>
            <a:spLocks noGrp="1"/>
          </p:cNvSpPr>
          <p:nvPr>
            <p:ph type="ftr" sz="quarter" idx="3"/>
          </p:nvPr>
        </p:nvSpPr>
        <p:spPr>
          <a:xfrm>
            <a:off x="3813411" y="6352140"/>
            <a:ext cx="4670191"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Talous- ja omistajaohjaus</a:t>
            </a:r>
          </a:p>
        </p:txBody>
      </p:sp>
      <p:sp>
        <p:nvSpPr>
          <p:cNvPr id="9" name="Dian numeron paikkamerkki 5"/>
          <p:cNvSpPr>
            <a:spLocks noGrp="1"/>
          </p:cNvSpPr>
          <p:nvPr>
            <p:ph type="sldNum" sz="quarter" idx="4"/>
          </p:nvPr>
        </p:nvSpPr>
        <p:spPr>
          <a:xfrm>
            <a:off x="2082800"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52643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04FE0CA-0DBC-614E-9451-4AB939E256BB}"/>
              </a:ext>
            </a:extLst>
          </p:cNvPr>
          <p:cNvSpPr>
            <a:spLocks noGrp="1"/>
          </p:cNvSpPr>
          <p:nvPr>
            <p:ph type="pic" sz="quarter" idx="12"/>
          </p:nvPr>
        </p:nvSpPr>
        <p:spPr>
          <a:xfrm>
            <a:off x="5323789" y="2"/>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8F993E"/>
          </a:solidFill>
        </p:spPr>
        <p:txBody>
          <a:bodyPr wrap="square">
            <a:noAutofit/>
          </a:bodyPr>
          <a:lstStyle/>
          <a:p>
            <a:r>
              <a:rPr lang="fi-FI"/>
              <a:t>Lisää kuva napsauttamalla kuvaketta</a:t>
            </a:r>
            <a:endParaRPr lang="en-FI"/>
          </a:p>
        </p:txBody>
      </p:sp>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pic>
        <p:nvPicPr>
          <p:cNvPr id="9" name="Picture 8">
            <a:extLst>
              <a:ext uri="{FF2B5EF4-FFF2-40B4-BE49-F238E27FC236}">
                <a16:creationId xmlns:a16="http://schemas.microsoft.com/office/drawing/2014/main" id="{DD88B55E-8251-744A-AD12-E77FEF195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31" y="724432"/>
            <a:ext cx="1465836" cy="346757"/>
          </a:xfrm>
          <a:prstGeom prst="rect">
            <a:avLst/>
          </a:prstGeom>
        </p:spPr>
      </p:pic>
    </p:spTree>
    <p:extLst>
      <p:ext uri="{BB962C8B-B14F-4D97-AF65-F5344CB8AC3E}">
        <p14:creationId xmlns:p14="http://schemas.microsoft.com/office/powerpoint/2010/main" val="350781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923B08-3503-3A5A-1504-F32F758B09B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844E740-1666-14D6-9F14-32AAA4F7D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F489217-D919-42C4-EDE4-646CA80C262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66E79C2-06C6-ED4D-636B-5515DC528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7D2CC72-FA23-DA22-DE9D-F5B9AF797F6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F95D19C-8A9F-2763-6A8E-AF3AD7174C84}"/>
              </a:ext>
            </a:extLst>
          </p:cNvPr>
          <p:cNvSpPr>
            <a:spLocks noGrp="1"/>
          </p:cNvSpPr>
          <p:nvPr>
            <p:ph type="dt" sz="half" idx="10"/>
          </p:nvPr>
        </p:nvSpPr>
        <p:spPr/>
        <p:txBody>
          <a:bodyPr/>
          <a:lstStyle/>
          <a:p>
            <a:pPr>
              <a:defRPr/>
            </a:pPr>
            <a:fld id="{DCF9C281-6AD7-4B19-8768-3C1C6C55A107}" type="datetime1">
              <a:rPr lang="fi-FI" smtClean="0"/>
              <a:t>10.2.2025</a:t>
            </a:fld>
            <a:endParaRPr lang="en-FI"/>
          </a:p>
        </p:txBody>
      </p:sp>
      <p:sp>
        <p:nvSpPr>
          <p:cNvPr id="8" name="Alatunnisteen paikkamerkki 7">
            <a:extLst>
              <a:ext uri="{FF2B5EF4-FFF2-40B4-BE49-F238E27FC236}">
                <a16:creationId xmlns:a16="http://schemas.microsoft.com/office/drawing/2014/main" id="{7FDFA4CE-F58C-065F-BF92-29C39D1D46C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047DD75-0980-9875-020E-95162B8938EF}"/>
              </a:ext>
            </a:extLst>
          </p:cNvPr>
          <p:cNvSpPr>
            <a:spLocks noGrp="1"/>
          </p:cNvSpPr>
          <p:nvPr>
            <p:ph type="sldNum" sz="quarter" idx="12"/>
          </p:nvPr>
        </p:nvSpPr>
        <p:spPr/>
        <p:txBody>
          <a:bodyPr/>
          <a:lstStyle/>
          <a:p>
            <a:pPr>
              <a:defRPr/>
            </a:pPr>
            <a:fld id="{02C59D4F-6196-4378-A05A-CB9A3A1387BE}" type="slidenum">
              <a:rPr lang="en-FI" smtClean="0"/>
              <a:pPr>
                <a:defRPr/>
              </a:pPr>
              <a:t>‹#›</a:t>
            </a:fld>
            <a:endParaRPr lang="en-FI"/>
          </a:p>
        </p:txBody>
      </p:sp>
    </p:spTree>
    <p:extLst>
      <p:ext uri="{BB962C8B-B14F-4D97-AF65-F5344CB8AC3E}">
        <p14:creationId xmlns:p14="http://schemas.microsoft.com/office/powerpoint/2010/main" val="68610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4B612F-4897-6AC3-03D8-B6025FA7026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5D038D0-5795-C8B1-2047-F73AC5D9ED29}"/>
              </a:ext>
            </a:extLst>
          </p:cNvPr>
          <p:cNvSpPr>
            <a:spLocks noGrp="1"/>
          </p:cNvSpPr>
          <p:nvPr>
            <p:ph type="dt" sz="half" idx="10"/>
          </p:nvPr>
        </p:nvSpPr>
        <p:spPr/>
        <p:txBody>
          <a:bodyPr/>
          <a:lstStyle/>
          <a:p>
            <a:pPr>
              <a:defRPr/>
            </a:pPr>
            <a:fld id="{BBFC7D50-1F31-49CD-8385-98543CA8F635}" type="datetime1">
              <a:rPr lang="fi-FI" smtClean="0"/>
              <a:pPr>
                <a:defRPr/>
              </a:pPr>
              <a:t>10.2.2025</a:t>
            </a:fld>
            <a:endParaRPr lang="fi-FI" dirty="0"/>
          </a:p>
        </p:txBody>
      </p:sp>
      <p:sp>
        <p:nvSpPr>
          <p:cNvPr id="4" name="Alatunnisteen paikkamerkki 3">
            <a:extLst>
              <a:ext uri="{FF2B5EF4-FFF2-40B4-BE49-F238E27FC236}">
                <a16:creationId xmlns:a16="http://schemas.microsoft.com/office/drawing/2014/main" id="{16B83408-56B8-1A4B-475A-5BD7D29A78F7}"/>
              </a:ext>
            </a:extLst>
          </p:cNvPr>
          <p:cNvSpPr>
            <a:spLocks noGrp="1"/>
          </p:cNvSpPr>
          <p:nvPr>
            <p:ph type="ftr" sz="quarter" idx="11"/>
          </p:nvPr>
        </p:nvSpPr>
        <p:spPr/>
        <p:txBody>
          <a:bodyPr/>
          <a:lstStyle/>
          <a:p>
            <a:pPr>
              <a:defRPr/>
            </a:pPr>
            <a:endParaRPr lang="fi-FI" dirty="0"/>
          </a:p>
        </p:txBody>
      </p:sp>
      <p:sp>
        <p:nvSpPr>
          <p:cNvPr id="5" name="Dian numeron paikkamerkki 4">
            <a:extLst>
              <a:ext uri="{FF2B5EF4-FFF2-40B4-BE49-F238E27FC236}">
                <a16:creationId xmlns:a16="http://schemas.microsoft.com/office/drawing/2014/main" id="{2641529B-503A-DFE0-7B03-9E491E3E112A}"/>
              </a:ext>
            </a:extLst>
          </p:cNvPr>
          <p:cNvSpPr>
            <a:spLocks noGrp="1"/>
          </p:cNvSpPr>
          <p:nvPr>
            <p:ph type="sldNum" sz="quarter" idx="12"/>
          </p:nvPr>
        </p:nvSpPr>
        <p:spPr/>
        <p:txBody>
          <a:body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56242284"/>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06A1FB-4989-F5C9-811D-3D5793807092}"/>
              </a:ext>
            </a:extLst>
          </p:cNvPr>
          <p:cNvSpPr>
            <a:spLocks noGrp="1"/>
          </p:cNvSpPr>
          <p:nvPr>
            <p:ph type="dt" sz="half" idx="10"/>
          </p:nvPr>
        </p:nvSpPr>
        <p:spPr/>
        <p:txBody>
          <a:bodyPr/>
          <a:lstStyle/>
          <a:p>
            <a:pPr>
              <a:defRPr/>
            </a:pPr>
            <a:fld id="{BBFC7D50-1F31-49CD-8385-98543CA8F635}" type="datetime1">
              <a:rPr lang="fi-FI" smtClean="0"/>
              <a:pPr>
                <a:defRPr/>
              </a:pPr>
              <a:t>10.2.2025</a:t>
            </a:fld>
            <a:endParaRPr lang="fi-FI" dirty="0"/>
          </a:p>
        </p:txBody>
      </p:sp>
      <p:sp>
        <p:nvSpPr>
          <p:cNvPr id="3" name="Alatunnisteen paikkamerkki 2">
            <a:extLst>
              <a:ext uri="{FF2B5EF4-FFF2-40B4-BE49-F238E27FC236}">
                <a16:creationId xmlns:a16="http://schemas.microsoft.com/office/drawing/2014/main" id="{77F2AD52-CC85-5B8A-BE58-3028CF4BD65D}"/>
              </a:ext>
            </a:extLst>
          </p:cNvPr>
          <p:cNvSpPr>
            <a:spLocks noGrp="1"/>
          </p:cNvSpPr>
          <p:nvPr>
            <p:ph type="ftr" sz="quarter" idx="11"/>
          </p:nvPr>
        </p:nvSpPr>
        <p:spPr/>
        <p:txBody>
          <a:bodyPr/>
          <a:lstStyle/>
          <a:p>
            <a:pPr>
              <a:defRPr/>
            </a:pPr>
            <a:endParaRPr lang="fi-FI" dirty="0"/>
          </a:p>
        </p:txBody>
      </p:sp>
      <p:sp>
        <p:nvSpPr>
          <p:cNvPr id="4" name="Dian numeron paikkamerkki 3">
            <a:extLst>
              <a:ext uri="{FF2B5EF4-FFF2-40B4-BE49-F238E27FC236}">
                <a16:creationId xmlns:a16="http://schemas.microsoft.com/office/drawing/2014/main" id="{8ABBB2C5-C0BE-5987-8173-6A0C6F89CDDB}"/>
              </a:ext>
            </a:extLst>
          </p:cNvPr>
          <p:cNvSpPr>
            <a:spLocks noGrp="1"/>
          </p:cNvSpPr>
          <p:nvPr>
            <p:ph type="sldNum" sz="quarter" idx="12"/>
          </p:nvPr>
        </p:nvSpPr>
        <p:spPr/>
        <p:txBody>
          <a:body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988449180"/>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737E80-EB4F-DE58-BF8C-EB6120C94A8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EF5A458-6D87-10DC-4459-7FB650F40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50AD716-0302-A6CC-F6CC-C9E17E712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FDE1E96-DA82-2C71-8908-B216BADDA33B}"/>
              </a:ext>
            </a:extLst>
          </p:cNvPr>
          <p:cNvSpPr>
            <a:spLocks noGrp="1"/>
          </p:cNvSpPr>
          <p:nvPr>
            <p:ph type="dt" sz="half" idx="10"/>
          </p:nvPr>
        </p:nvSpPr>
        <p:spPr/>
        <p:txBody>
          <a:bodyPr/>
          <a:lstStyle/>
          <a:p>
            <a:pPr>
              <a:defRPr/>
            </a:pPr>
            <a:fld id="{BBFC7D50-1F31-49CD-8385-98543CA8F635}" type="datetime1">
              <a:rPr lang="fi-FI" smtClean="0"/>
              <a:pPr>
                <a:defRPr/>
              </a:pPr>
              <a:t>10.2.2025</a:t>
            </a:fld>
            <a:endParaRPr lang="fi-FI" dirty="0"/>
          </a:p>
        </p:txBody>
      </p:sp>
      <p:sp>
        <p:nvSpPr>
          <p:cNvPr id="6" name="Alatunnisteen paikkamerkki 5">
            <a:extLst>
              <a:ext uri="{FF2B5EF4-FFF2-40B4-BE49-F238E27FC236}">
                <a16:creationId xmlns:a16="http://schemas.microsoft.com/office/drawing/2014/main" id="{CF7043EF-1097-3A53-DCE8-466D38E610F7}"/>
              </a:ext>
            </a:extLst>
          </p:cNvPr>
          <p:cNvSpPr>
            <a:spLocks noGrp="1"/>
          </p:cNvSpPr>
          <p:nvPr>
            <p:ph type="ftr" sz="quarter" idx="11"/>
          </p:nvPr>
        </p:nvSpPr>
        <p:spPr/>
        <p:txBody>
          <a:bodyPr/>
          <a:lstStyle/>
          <a:p>
            <a:pPr>
              <a:defRPr/>
            </a:pPr>
            <a:endParaRPr lang="fi-FI" dirty="0"/>
          </a:p>
        </p:txBody>
      </p:sp>
      <p:sp>
        <p:nvSpPr>
          <p:cNvPr id="7" name="Dian numeron paikkamerkki 6">
            <a:extLst>
              <a:ext uri="{FF2B5EF4-FFF2-40B4-BE49-F238E27FC236}">
                <a16:creationId xmlns:a16="http://schemas.microsoft.com/office/drawing/2014/main" id="{050BA6CB-044B-E90C-E410-D0036F41500D}"/>
              </a:ext>
            </a:extLst>
          </p:cNvPr>
          <p:cNvSpPr>
            <a:spLocks noGrp="1"/>
          </p:cNvSpPr>
          <p:nvPr>
            <p:ph type="sldNum" sz="quarter" idx="12"/>
          </p:nvPr>
        </p:nvSpPr>
        <p:spPr/>
        <p:txBody>
          <a:body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1030167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538E71-8C13-47E6-6E34-292133A17E7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0B4D7A7-2108-DB09-82A9-493E93021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919E92-2523-8CDA-1487-E8DF0AE2C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3798F6E-F10B-51EB-DAAD-10E3AD2AB2D9}"/>
              </a:ext>
            </a:extLst>
          </p:cNvPr>
          <p:cNvSpPr>
            <a:spLocks noGrp="1"/>
          </p:cNvSpPr>
          <p:nvPr>
            <p:ph type="dt" sz="half" idx="10"/>
          </p:nvPr>
        </p:nvSpPr>
        <p:spPr/>
        <p:txBody>
          <a:bodyPr/>
          <a:lstStyle/>
          <a:p>
            <a:pPr>
              <a:defRPr/>
            </a:pPr>
            <a:fld id="{BBFC7D50-1F31-49CD-8385-98543CA8F635}" type="datetime1">
              <a:rPr lang="fi-FI" smtClean="0"/>
              <a:pPr>
                <a:defRPr/>
              </a:pPr>
              <a:t>10.2.2025</a:t>
            </a:fld>
            <a:endParaRPr lang="fi-FI" dirty="0"/>
          </a:p>
        </p:txBody>
      </p:sp>
      <p:sp>
        <p:nvSpPr>
          <p:cNvPr id="6" name="Alatunnisteen paikkamerkki 5">
            <a:extLst>
              <a:ext uri="{FF2B5EF4-FFF2-40B4-BE49-F238E27FC236}">
                <a16:creationId xmlns:a16="http://schemas.microsoft.com/office/drawing/2014/main" id="{EFF13656-C916-489E-6421-07D8DCCE929F}"/>
              </a:ext>
            </a:extLst>
          </p:cNvPr>
          <p:cNvSpPr>
            <a:spLocks noGrp="1"/>
          </p:cNvSpPr>
          <p:nvPr>
            <p:ph type="ftr" sz="quarter" idx="11"/>
          </p:nvPr>
        </p:nvSpPr>
        <p:spPr/>
        <p:txBody>
          <a:bodyPr/>
          <a:lstStyle/>
          <a:p>
            <a:pPr>
              <a:defRPr/>
            </a:pPr>
            <a:endParaRPr lang="fi-FI" dirty="0"/>
          </a:p>
        </p:txBody>
      </p:sp>
      <p:sp>
        <p:nvSpPr>
          <p:cNvPr id="7" name="Dian numeron paikkamerkki 6">
            <a:extLst>
              <a:ext uri="{FF2B5EF4-FFF2-40B4-BE49-F238E27FC236}">
                <a16:creationId xmlns:a16="http://schemas.microsoft.com/office/drawing/2014/main" id="{4C3622CB-751D-2E5D-8C37-ECBA84E77788}"/>
              </a:ext>
            </a:extLst>
          </p:cNvPr>
          <p:cNvSpPr>
            <a:spLocks noGrp="1"/>
          </p:cNvSpPr>
          <p:nvPr>
            <p:ph type="sldNum" sz="quarter" idx="12"/>
          </p:nvPr>
        </p:nvSpPr>
        <p:spPr/>
        <p:txBody>
          <a:body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012826600"/>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190281-2232-D9EA-52E1-CA113F049AA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FA1A52B-DEFA-E8A0-7256-AE032D774D8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E624A7E-6094-8870-FE95-B9E3BE2CD55D}"/>
              </a:ext>
            </a:extLst>
          </p:cNvPr>
          <p:cNvSpPr>
            <a:spLocks noGrp="1"/>
          </p:cNvSpPr>
          <p:nvPr>
            <p:ph type="dt" sz="half" idx="10"/>
          </p:nvPr>
        </p:nvSpPr>
        <p:spPr/>
        <p:txBody>
          <a:bodyPr/>
          <a:lstStyle/>
          <a:p>
            <a:pPr>
              <a:defRPr/>
            </a:pPr>
            <a:fld id="{BBFC7D50-1F31-49CD-8385-98543CA8F635}" type="datetime1">
              <a:rPr lang="fi-FI" smtClean="0"/>
              <a:pPr>
                <a:defRPr/>
              </a:pPr>
              <a:t>10.2.2025</a:t>
            </a:fld>
            <a:endParaRPr lang="fi-FI" dirty="0"/>
          </a:p>
        </p:txBody>
      </p:sp>
      <p:sp>
        <p:nvSpPr>
          <p:cNvPr id="5" name="Alatunnisteen paikkamerkki 4">
            <a:extLst>
              <a:ext uri="{FF2B5EF4-FFF2-40B4-BE49-F238E27FC236}">
                <a16:creationId xmlns:a16="http://schemas.microsoft.com/office/drawing/2014/main" id="{F7A7C61A-835E-5E1B-DF19-D0AD009EC24B}"/>
              </a:ext>
            </a:extLst>
          </p:cNvPr>
          <p:cNvSpPr>
            <a:spLocks noGrp="1"/>
          </p:cNvSpPr>
          <p:nvPr>
            <p:ph type="ftr" sz="quarter" idx="11"/>
          </p:nvPr>
        </p:nvSpPr>
        <p:spPr/>
        <p:txBody>
          <a:bodyPr/>
          <a:lstStyle/>
          <a:p>
            <a:pPr>
              <a:defRPr/>
            </a:pPr>
            <a:endParaRPr lang="fi-FI" dirty="0"/>
          </a:p>
        </p:txBody>
      </p:sp>
      <p:sp>
        <p:nvSpPr>
          <p:cNvPr id="6" name="Dian numeron paikkamerkki 5">
            <a:extLst>
              <a:ext uri="{FF2B5EF4-FFF2-40B4-BE49-F238E27FC236}">
                <a16:creationId xmlns:a16="http://schemas.microsoft.com/office/drawing/2014/main" id="{170BF1C6-3EE6-5B57-6599-B936C4F759F6}"/>
              </a:ext>
            </a:extLst>
          </p:cNvPr>
          <p:cNvSpPr>
            <a:spLocks noGrp="1"/>
          </p:cNvSpPr>
          <p:nvPr>
            <p:ph type="sldNum" sz="quarter" idx="12"/>
          </p:nvPr>
        </p:nvSpPr>
        <p:spPr/>
        <p:txBody>
          <a:body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121925440"/>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D99A62E-3D46-2F43-45E1-77BD8E22E39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C3165A6-0746-CA4F-0410-A482EDA0F1C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EF0783C-B533-8BFB-824B-AC78A45F30FB}"/>
              </a:ext>
            </a:extLst>
          </p:cNvPr>
          <p:cNvSpPr>
            <a:spLocks noGrp="1"/>
          </p:cNvSpPr>
          <p:nvPr>
            <p:ph type="dt" sz="half" idx="10"/>
          </p:nvPr>
        </p:nvSpPr>
        <p:spPr/>
        <p:txBody>
          <a:bodyPr/>
          <a:lstStyle/>
          <a:p>
            <a:pPr>
              <a:defRPr/>
            </a:pPr>
            <a:fld id="{BBFC7D50-1F31-49CD-8385-98543CA8F635}" type="datetime1">
              <a:rPr lang="fi-FI" smtClean="0"/>
              <a:pPr>
                <a:defRPr/>
              </a:pPr>
              <a:t>10.2.2025</a:t>
            </a:fld>
            <a:endParaRPr lang="fi-FI" dirty="0"/>
          </a:p>
        </p:txBody>
      </p:sp>
      <p:sp>
        <p:nvSpPr>
          <p:cNvPr id="5" name="Alatunnisteen paikkamerkki 4">
            <a:extLst>
              <a:ext uri="{FF2B5EF4-FFF2-40B4-BE49-F238E27FC236}">
                <a16:creationId xmlns:a16="http://schemas.microsoft.com/office/drawing/2014/main" id="{97A9C4CF-E75C-A911-8FEB-8D79B3A483A7}"/>
              </a:ext>
            </a:extLst>
          </p:cNvPr>
          <p:cNvSpPr>
            <a:spLocks noGrp="1"/>
          </p:cNvSpPr>
          <p:nvPr>
            <p:ph type="ftr" sz="quarter" idx="11"/>
          </p:nvPr>
        </p:nvSpPr>
        <p:spPr/>
        <p:txBody>
          <a:bodyPr/>
          <a:lstStyle/>
          <a:p>
            <a:pPr>
              <a:defRPr/>
            </a:pPr>
            <a:endParaRPr lang="fi-FI" dirty="0"/>
          </a:p>
        </p:txBody>
      </p:sp>
      <p:sp>
        <p:nvSpPr>
          <p:cNvPr id="6" name="Dian numeron paikkamerkki 5">
            <a:extLst>
              <a:ext uri="{FF2B5EF4-FFF2-40B4-BE49-F238E27FC236}">
                <a16:creationId xmlns:a16="http://schemas.microsoft.com/office/drawing/2014/main" id="{74B7AAE2-750B-B2B7-B15B-C7C4D2A3115A}"/>
              </a:ext>
            </a:extLst>
          </p:cNvPr>
          <p:cNvSpPr>
            <a:spLocks noGrp="1"/>
          </p:cNvSpPr>
          <p:nvPr>
            <p:ph type="sldNum" sz="quarter" idx="12"/>
          </p:nvPr>
        </p:nvSpPr>
        <p:spPr/>
        <p:txBody>
          <a:body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490985791"/>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Otsikkodia">
    <p:bg>
      <p:bgPr>
        <a:solidFill>
          <a:srgbClr val="250E62"/>
        </a:solidFill>
        <a:effectLst/>
      </p:bgPr>
    </p:bg>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2AFE9897-CA12-44FF-AD1B-50551EFE0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a:p>
        </p:txBody>
      </p:sp>
      <p:sp>
        <p:nvSpPr>
          <p:cNvPr id="7" name="Picture Placeholder 6"/>
          <p:cNvSpPr>
            <a:spLocks noGrp="1"/>
          </p:cNvSpPr>
          <p:nvPr>
            <p:ph type="pic" sz="quarter" idx="11"/>
          </p:nvPr>
        </p:nvSpPr>
        <p:spPr>
          <a:xfrm>
            <a:off x="5359941" y="0"/>
            <a:ext cx="6856641" cy="6904125"/>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0 h 6876700"/>
              <a:gd name="connsiteX12" fmla="*/ 1 w 6847900"/>
              <a:gd name="connsiteY12" fmla="*/ 0 h 6876700"/>
              <a:gd name="connsiteX13" fmla="*/ 1 w 6847900"/>
              <a:gd name="connsiteY13" fmla="*/ 6876700 h 6876700"/>
              <a:gd name="connsiteX14" fmla="*/ 0 w 6847900"/>
              <a:gd name="connsiteY14" fmla="*/ 6876700 h 6876700"/>
              <a:gd name="connsiteX15" fmla="*/ 0 w 6847900"/>
              <a:gd name="connsiteY15" fmla="*/ 0 h 6876700"/>
              <a:gd name="connsiteX0" fmla="*/ 2970804 w 6847900"/>
              <a:gd name="connsiteY0" fmla="*/ 14336 h 6891036"/>
              <a:gd name="connsiteX1" fmla="*/ 3401652 w 6847900"/>
              <a:gd name="connsiteY1" fmla="*/ 14336 h 6891036"/>
              <a:gd name="connsiteX2" fmla="*/ 3560351 w 6847900"/>
              <a:gd name="connsiteY2" fmla="*/ 50785 h 6891036"/>
              <a:gd name="connsiteX3" fmla="*/ 6842399 w 6847900"/>
              <a:gd name="connsiteY3" fmla="*/ 3948375 h 6891036"/>
              <a:gd name="connsiteX4" fmla="*/ 3280742 w 6847900"/>
              <a:gd name="connsiteY4" fmla="*/ 5563073 h 6891036"/>
              <a:gd name="connsiteX5" fmla="*/ 3366617 w 6847900"/>
              <a:gd name="connsiteY5" fmla="*/ 6843563 h 6891036"/>
              <a:gd name="connsiteX6" fmla="*/ 1800359 w 6847900"/>
              <a:gd name="connsiteY6" fmla="*/ 5991512 h 6891036"/>
              <a:gd name="connsiteX7" fmla="*/ 85925 w 6847900"/>
              <a:gd name="connsiteY7" fmla="*/ 2748500 h 6891036"/>
              <a:gd name="connsiteX8" fmla="*/ 3312643 w 6847900"/>
              <a:gd name="connsiteY8" fmla="*/ 2950544 h 6891036"/>
              <a:gd name="connsiteX9" fmla="*/ 2844879 w 6847900"/>
              <a:gd name="connsiteY9" fmla="*/ 37411 h 6891036"/>
              <a:gd name="connsiteX10" fmla="*/ 2970804 w 6847900"/>
              <a:gd name="connsiteY10" fmla="*/ 14336 h 6891036"/>
              <a:gd name="connsiteX11" fmla="*/ 0 w 6847900"/>
              <a:gd name="connsiteY11" fmla="*/ 14336 h 6891036"/>
              <a:gd name="connsiteX12" fmla="*/ 1 w 6847900"/>
              <a:gd name="connsiteY12" fmla="*/ 14336 h 6891036"/>
              <a:gd name="connsiteX13" fmla="*/ 1 w 6847900"/>
              <a:gd name="connsiteY13" fmla="*/ 6891036 h 6891036"/>
              <a:gd name="connsiteX14" fmla="*/ 0 w 6847900"/>
              <a:gd name="connsiteY14" fmla="*/ 6891036 h 6891036"/>
              <a:gd name="connsiteX15" fmla="*/ 0 w 6847900"/>
              <a:gd name="connsiteY15" fmla="*/ 14336 h 6891036"/>
              <a:gd name="connsiteX0" fmla="*/ 2970804 w 6847900"/>
              <a:gd name="connsiteY0" fmla="*/ 18623 h 6895323"/>
              <a:gd name="connsiteX1" fmla="*/ 3401652 w 6847900"/>
              <a:gd name="connsiteY1" fmla="*/ 18623 h 6895323"/>
              <a:gd name="connsiteX2" fmla="*/ 3560351 w 6847900"/>
              <a:gd name="connsiteY2" fmla="*/ 55072 h 6895323"/>
              <a:gd name="connsiteX3" fmla="*/ 6842399 w 6847900"/>
              <a:gd name="connsiteY3" fmla="*/ 3952662 h 6895323"/>
              <a:gd name="connsiteX4" fmla="*/ 3280742 w 6847900"/>
              <a:gd name="connsiteY4" fmla="*/ 5567360 h 6895323"/>
              <a:gd name="connsiteX5" fmla="*/ 3366617 w 6847900"/>
              <a:gd name="connsiteY5" fmla="*/ 6847850 h 6895323"/>
              <a:gd name="connsiteX6" fmla="*/ 1800359 w 6847900"/>
              <a:gd name="connsiteY6" fmla="*/ 5995799 h 6895323"/>
              <a:gd name="connsiteX7" fmla="*/ 85925 w 6847900"/>
              <a:gd name="connsiteY7" fmla="*/ 2752787 h 6895323"/>
              <a:gd name="connsiteX8" fmla="*/ 3312643 w 6847900"/>
              <a:gd name="connsiteY8" fmla="*/ 2954831 h 6895323"/>
              <a:gd name="connsiteX9" fmla="*/ 2844879 w 6847900"/>
              <a:gd name="connsiteY9" fmla="*/ 41698 h 6895323"/>
              <a:gd name="connsiteX10" fmla="*/ 2970804 w 6847900"/>
              <a:gd name="connsiteY10" fmla="*/ 18623 h 6895323"/>
              <a:gd name="connsiteX11" fmla="*/ 0 w 6847900"/>
              <a:gd name="connsiteY11" fmla="*/ 18623 h 6895323"/>
              <a:gd name="connsiteX12" fmla="*/ 1 w 6847900"/>
              <a:gd name="connsiteY12" fmla="*/ 18623 h 6895323"/>
              <a:gd name="connsiteX13" fmla="*/ 1 w 6847900"/>
              <a:gd name="connsiteY13" fmla="*/ 6895323 h 6895323"/>
              <a:gd name="connsiteX14" fmla="*/ 0 w 6847900"/>
              <a:gd name="connsiteY14" fmla="*/ 6895323 h 6895323"/>
              <a:gd name="connsiteX15" fmla="*/ 0 w 6847900"/>
              <a:gd name="connsiteY15" fmla="*/ 18623 h 689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00" h="6895323">
                <a:moveTo>
                  <a:pt x="2970804" y="18623"/>
                </a:moveTo>
                <a:cubicBezTo>
                  <a:pt x="3049909" y="2496"/>
                  <a:pt x="3153206" y="-13633"/>
                  <a:pt x="3401652" y="18623"/>
                </a:cubicBezTo>
                <a:lnTo>
                  <a:pt x="3560351" y="55072"/>
                </a:lnTo>
                <a:cubicBezTo>
                  <a:pt x="4415738" y="319083"/>
                  <a:pt x="6420326" y="1508017"/>
                  <a:pt x="6842399" y="3952662"/>
                </a:cubicBezTo>
                <a:cubicBezTo>
                  <a:pt x="7007883" y="7473355"/>
                  <a:pt x="3386019" y="3671300"/>
                  <a:pt x="3280742" y="5567360"/>
                </a:cubicBezTo>
                <a:cubicBezTo>
                  <a:pt x="3255648" y="6019301"/>
                  <a:pt x="3570167" y="6706594"/>
                  <a:pt x="3366617" y="6847850"/>
                </a:cubicBezTo>
                <a:cubicBezTo>
                  <a:pt x="3163067" y="6989106"/>
                  <a:pt x="2410878" y="6595208"/>
                  <a:pt x="1800359" y="5995799"/>
                </a:cubicBezTo>
                <a:cubicBezTo>
                  <a:pt x="1153175" y="5360392"/>
                  <a:pt x="-377323" y="3896877"/>
                  <a:pt x="85925" y="2752787"/>
                </a:cubicBezTo>
                <a:cubicBezTo>
                  <a:pt x="549173" y="1608697"/>
                  <a:pt x="4668383" y="4441833"/>
                  <a:pt x="3312643" y="2954831"/>
                </a:cubicBezTo>
                <a:cubicBezTo>
                  <a:pt x="1627836" y="1061059"/>
                  <a:pt x="2128420" y="228325"/>
                  <a:pt x="2844879" y="41698"/>
                </a:cubicBezTo>
                <a:lnTo>
                  <a:pt x="2970804" y="18623"/>
                </a:lnTo>
                <a:close/>
                <a:moveTo>
                  <a:pt x="0" y="18623"/>
                </a:moveTo>
                <a:lnTo>
                  <a:pt x="1" y="18623"/>
                </a:lnTo>
                <a:lnTo>
                  <a:pt x="1" y="6895323"/>
                </a:lnTo>
                <a:lnTo>
                  <a:pt x="0" y="6895323"/>
                </a:lnTo>
                <a:lnTo>
                  <a:pt x="0" y="18623"/>
                </a:lnTo>
                <a:close/>
              </a:path>
            </a:pathLst>
          </a:custGeom>
          <a:solidFill>
            <a:srgbClr val="FDAA63"/>
          </a:solidFill>
        </p:spPr>
        <p:txBody>
          <a:bodyPr rtlCol="0">
            <a:noAutofit/>
          </a:bodyPr>
          <a:lstStyle>
            <a:lvl1pPr>
              <a:defRPr>
                <a:solidFill>
                  <a:schemeClr val="bg1"/>
                </a:solidFill>
              </a:defRPr>
            </a:lvl1pPr>
          </a:lstStyle>
          <a:p>
            <a:pPr lvl="0"/>
            <a:r>
              <a:rPr lang="fi-FI" noProof="0"/>
              <a:t>Lisää kuva napsauttamalla kuvaketta</a:t>
            </a:r>
            <a:endParaRPr lang="en-FI" noProof="0"/>
          </a:p>
        </p:txBody>
      </p:sp>
    </p:spTree>
    <p:extLst>
      <p:ext uri="{BB962C8B-B14F-4D97-AF65-F5344CB8AC3E}">
        <p14:creationId xmlns:p14="http://schemas.microsoft.com/office/powerpoint/2010/main" val="4090747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04FE0CA-0DBC-614E-9451-4AB939E256BB}"/>
              </a:ext>
            </a:extLst>
          </p:cNvPr>
          <p:cNvSpPr>
            <a:spLocks noGrp="1"/>
          </p:cNvSpPr>
          <p:nvPr>
            <p:ph type="pic" sz="quarter" idx="12"/>
          </p:nvPr>
        </p:nvSpPr>
        <p:spPr>
          <a:xfrm>
            <a:off x="5323789" y="3"/>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8F993E"/>
          </a:solidFill>
        </p:spPr>
        <p:txBody>
          <a:bodyPr wrap="square">
            <a:noAutofit/>
          </a:bodyPr>
          <a:lstStyle/>
          <a:p>
            <a:r>
              <a:rPr lang="fi-FI"/>
              <a:t>Lisää kuva napsauttamalla kuvaketta</a:t>
            </a:r>
            <a:endParaRPr lang="en-FI"/>
          </a:p>
        </p:txBody>
      </p:sp>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a:p>
        </p:txBody>
      </p:sp>
      <p:pic>
        <p:nvPicPr>
          <p:cNvPr id="9" name="Picture 8">
            <a:extLst>
              <a:ext uri="{FF2B5EF4-FFF2-40B4-BE49-F238E27FC236}">
                <a16:creationId xmlns:a16="http://schemas.microsoft.com/office/drawing/2014/main" id="{DD88B55E-8251-744A-AD12-E77FEF195E65}"/>
              </a:ext>
            </a:extLst>
          </p:cNvPr>
          <p:cNvPicPr>
            <a:picLocks noChangeAspect="1"/>
          </p:cNvPicPr>
          <p:nvPr userDrawn="1"/>
        </p:nvPicPr>
        <p:blipFill>
          <a:blip r:embed="rId2"/>
          <a:stretch>
            <a:fillRect/>
          </a:stretch>
        </p:blipFill>
        <p:spPr>
          <a:xfrm>
            <a:off x="727031" y="724432"/>
            <a:ext cx="1465836" cy="346757"/>
          </a:xfrm>
          <a:prstGeom prst="rect">
            <a:avLst/>
          </a:prstGeom>
        </p:spPr>
      </p:pic>
    </p:spTree>
    <p:extLst>
      <p:ext uri="{BB962C8B-B14F-4D97-AF65-F5344CB8AC3E}">
        <p14:creationId xmlns:p14="http://schemas.microsoft.com/office/powerpoint/2010/main" val="543641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6353D5FC-5544-4B81-BC2A-2AF98C3219DA}"/>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E7D99512-5AE9-4A14-8415-A91869124401}"/>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CE3A19A1-06C5-4824-9308-6E8EF90E343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6" y="844060"/>
            <a:ext cx="6160821"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8" name="Freeform 27"/>
          <p:cNvSpPr>
            <a:spLocks noGrp="1"/>
          </p:cNvSpPr>
          <p:nvPr>
            <p:ph type="pic" sz="quarter" idx="13"/>
          </p:nvPr>
        </p:nvSpPr>
        <p:spPr>
          <a:xfrm>
            <a:off x="6949019" y="844553"/>
            <a:ext cx="5238749" cy="6013449"/>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B879D44E-CADB-47C8-9969-F288B69BAA58}"/>
              </a:ext>
            </a:extLst>
          </p:cNvPr>
          <p:cNvSpPr>
            <a:spLocks noGrp="1"/>
          </p:cNvSpPr>
          <p:nvPr>
            <p:ph type="dt" sz="half" idx="14"/>
          </p:nvPr>
        </p:nvSpPr>
        <p:spPr/>
        <p:txBody>
          <a:bodyPr/>
          <a:lstStyle>
            <a:lvl1pPr>
              <a:defRPr/>
            </a:lvl1pPr>
          </a:lstStyle>
          <a:p>
            <a:pPr>
              <a:defRPr/>
            </a:pPr>
            <a:fld id="{F33B3975-C89E-4D64-9F4E-CD1C83D73A9A}" type="datetime1">
              <a:rPr lang="fi-FI"/>
              <a:pPr>
                <a:defRPr/>
              </a:pPr>
              <a:t>10.2.2025</a:t>
            </a:fld>
            <a:endParaRPr lang="en-FI"/>
          </a:p>
        </p:txBody>
      </p:sp>
      <p:sp>
        <p:nvSpPr>
          <p:cNvPr id="9" name="Slide Number Placeholder 5">
            <a:extLst>
              <a:ext uri="{FF2B5EF4-FFF2-40B4-BE49-F238E27FC236}">
                <a16:creationId xmlns:a16="http://schemas.microsoft.com/office/drawing/2014/main" id="{8A26496D-1BF1-4F6E-BB8E-B9FCA6F5384D}"/>
              </a:ext>
            </a:extLst>
          </p:cNvPr>
          <p:cNvSpPr>
            <a:spLocks noGrp="1"/>
          </p:cNvSpPr>
          <p:nvPr>
            <p:ph type="sldNum" sz="quarter" idx="15"/>
          </p:nvPr>
        </p:nvSpPr>
        <p:spPr/>
        <p:txBody>
          <a:bodyPr/>
          <a:lstStyle>
            <a:lvl1pPr>
              <a:defRPr/>
            </a:lvl1pPr>
          </a:lstStyle>
          <a:p>
            <a:pPr>
              <a:defRPr/>
            </a:pPr>
            <a:fld id="{B99836F6-646A-4B91-B6BF-6F6A9C1B478D}" type="slidenum">
              <a:rPr lang="en-FI"/>
              <a:pPr>
                <a:defRPr/>
              </a:pPr>
              <a:t>‹#›</a:t>
            </a:fld>
            <a:endParaRPr lang="en-FI"/>
          </a:p>
        </p:txBody>
      </p:sp>
    </p:spTree>
    <p:extLst>
      <p:ext uri="{BB962C8B-B14F-4D97-AF65-F5344CB8AC3E}">
        <p14:creationId xmlns:p14="http://schemas.microsoft.com/office/powerpoint/2010/main" val="303901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8" name="Picture Placeholder 7">
            <a:extLst>
              <a:ext uri="{FF2B5EF4-FFF2-40B4-BE49-F238E27FC236}">
                <a16:creationId xmlns:a16="http://schemas.microsoft.com/office/drawing/2014/main" id="{DB4DFA2F-46FA-434E-98C2-F987DB26591E}"/>
              </a:ext>
            </a:extLst>
          </p:cNvPr>
          <p:cNvSpPr>
            <a:spLocks noGrp="1"/>
          </p:cNvSpPr>
          <p:nvPr>
            <p:ph type="pic" sz="quarter" idx="12"/>
          </p:nvPr>
        </p:nvSpPr>
        <p:spPr>
          <a:xfrm>
            <a:off x="5343136" y="0"/>
            <a:ext cx="6848864"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wrap="square">
            <a:noAutofit/>
          </a:bodyPr>
          <a:lstStyle>
            <a:lvl1pPr>
              <a:defRPr>
                <a:solidFill>
                  <a:schemeClr val="bg1"/>
                </a:solidFill>
              </a:defRPr>
            </a:lvl1pPr>
          </a:lstStyle>
          <a:p>
            <a:r>
              <a:rPr lang="fi-FI"/>
              <a:t>Lisää kuva napsauttamalla kuvaketta</a:t>
            </a:r>
            <a:endParaRPr lang="en-FI" dirty="0"/>
          </a:p>
        </p:txBody>
      </p:sp>
      <p:pic>
        <p:nvPicPr>
          <p:cNvPr id="10" name="Picture 9">
            <a:extLst>
              <a:ext uri="{FF2B5EF4-FFF2-40B4-BE49-F238E27FC236}">
                <a16:creationId xmlns:a16="http://schemas.microsoft.com/office/drawing/2014/main" id="{51A553F6-6347-7645-9DB3-00C72CEBDB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31" y="724432"/>
            <a:ext cx="1465836" cy="346757"/>
          </a:xfrm>
          <a:prstGeom prst="rect">
            <a:avLst/>
          </a:prstGeom>
        </p:spPr>
      </p:pic>
    </p:spTree>
    <p:extLst>
      <p:ext uri="{BB962C8B-B14F-4D97-AF65-F5344CB8AC3E}">
        <p14:creationId xmlns:p14="http://schemas.microsoft.com/office/powerpoint/2010/main" val="4156600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23159" y="475113"/>
            <a:ext cx="7145760" cy="938719"/>
          </a:xfrm>
        </p:spPr>
        <p:txBody>
          <a:bodyPr lIns="0" tIns="0" rIns="0" bIns="0"/>
          <a:lstStyle>
            <a:lvl1pPr>
              <a:defRPr sz="6100" b="1" i="0">
                <a:solidFill>
                  <a:srgbClr val="29FBFF"/>
                </a:solidFill>
                <a:latin typeface="Arial"/>
                <a:cs typeface="Arial"/>
              </a:defRPr>
            </a:lvl1pPr>
          </a:lstStyle>
          <a:p>
            <a:endParaRPr/>
          </a:p>
        </p:txBody>
      </p:sp>
      <p:sp>
        <p:nvSpPr>
          <p:cNvPr id="3" name="Holder 3"/>
          <p:cNvSpPr>
            <a:spLocks noGrp="1"/>
          </p:cNvSpPr>
          <p:nvPr>
            <p:ph sz="half" idx="2"/>
          </p:nvPr>
        </p:nvSpPr>
        <p:spPr>
          <a:xfrm>
            <a:off x="609600" y="1577340"/>
            <a:ext cx="5303520" cy="59247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9247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2/10/2025</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07566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tsikkodia 1">
    <p:bg>
      <p:bgPr>
        <a:solidFill>
          <a:srgbClr val="250E62"/>
        </a:solidFill>
        <a:effectLst/>
      </p:bgPr>
    </p:bg>
    <p:spTree>
      <p:nvGrpSpPr>
        <p:cNvPr id="1" name=""/>
        <p:cNvGrpSpPr/>
        <p:nvPr/>
      </p:nvGrpSpPr>
      <p:grpSpPr>
        <a:xfrm>
          <a:off x="0" y="0"/>
          <a:ext cx="0" cy="0"/>
          <a:chOff x="0" y="0"/>
          <a:chExt cx="0" cy="0"/>
        </a:xfrm>
      </p:grpSpPr>
      <p:pic>
        <p:nvPicPr>
          <p:cNvPr id="5" name="Picture 8" descr="Kuopion kaupungin logo, jossa sana Kuopio kirjoitettu valkoisilla kirjaimilla.">
            <a:extLst>
              <a:ext uri="{FF2B5EF4-FFF2-40B4-BE49-F238E27FC236}">
                <a16:creationId xmlns:a16="http://schemas.microsoft.com/office/drawing/2014/main" id="{22AC848F-83E1-4EB9-A806-75981CC21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4" name="Picture Placeholder 6">
            <a:extLst>
              <a:ext uri="{FF2B5EF4-FFF2-40B4-BE49-F238E27FC236}">
                <a16:creationId xmlns:a16="http://schemas.microsoft.com/office/drawing/2014/main" id="{74730160-3F9A-8967-35E0-5ED1A36E2B53}"/>
              </a:ext>
              <a:ext uri="{C183D7F6-B498-43B3-948B-1728B52AA6E4}">
                <adec:decorative xmlns:adec="http://schemas.microsoft.com/office/drawing/2017/decorative" val="0"/>
              </a:ext>
            </a:extLst>
          </p:cNvPr>
          <p:cNvSpPr>
            <a:spLocks noGrp="1"/>
          </p:cNvSpPr>
          <p:nvPr>
            <p:ph type="pic" sz="quarter" idx="11"/>
          </p:nvPr>
        </p:nvSpPr>
        <p:spPr>
          <a:xfrm>
            <a:off x="5359941" y="1"/>
            <a:ext cx="6856641" cy="6866753"/>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0 h 6876700"/>
              <a:gd name="connsiteX13" fmla="*/ 1 w 6847900"/>
              <a:gd name="connsiteY13" fmla="*/ 6876700 h 6876700"/>
              <a:gd name="connsiteX14" fmla="*/ 0 w 6847900"/>
              <a:gd name="connsiteY14"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6876700 h 6876700"/>
              <a:gd name="connsiteX13" fmla="*/ 0 w 6847900"/>
              <a:gd name="connsiteY13" fmla="*/ 6876700 h 6876700"/>
              <a:gd name="connsiteX0" fmla="*/ 2970804 w 6847900"/>
              <a:gd name="connsiteY0" fmla="*/ 0 h 6857999"/>
              <a:gd name="connsiteX1" fmla="*/ 3401652 w 6847900"/>
              <a:gd name="connsiteY1" fmla="*/ 0 h 6857999"/>
              <a:gd name="connsiteX2" fmla="*/ 3560351 w 6847900"/>
              <a:gd name="connsiteY2" fmla="*/ 36449 h 6857999"/>
              <a:gd name="connsiteX3" fmla="*/ 6842399 w 6847900"/>
              <a:gd name="connsiteY3" fmla="*/ 3934039 h 6857999"/>
              <a:gd name="connsiteX4" fmla="*/ 3280742 w 6847900"/>
              <a:gd name="connsiteY4" fmla="*/ 5548737 h 6857999"/>
              <a:gd name="connsiteX5" fmla="*/ 3366617 w 6847900"/>
              <a:gd name="connsiteY5" fmla="*/ 6829227 h 6857999"/>
              <a:gd name="connsiteX6" fmla="*/ 1800359 w 6847900"/>
              <a:gd name="connsiteY6" fmla="*/ 5977176 h 6857999"/>
              <a:gd name="connsiteX7" fmla="*/ 85925 w 6847900"/>
              <a:gd name="connsiteY7" fmla="*/ 2734164 h 6857999"/>
              <a:gd name="connsiteX8" fmla="*/ 3312643 w 6847900"/>
              <a:gd name="connsiteY8" fmla="*/ 2936208 h 6857999"/>
              <a:gd name="connsiteX9" fmla="*/ 2844879 w 6847900"/>
              <a:gd name="connsiteY9" fmla="*/ 23075 h 6857999"/>
              <a:gd name="connsiteX10" fmla="*/ 2970804 w 6847900"/>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900" h="6857999">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lnTo>
                  <a:pt x="2970804" y="0"/>
                </a:lnTo>
                <a:close/>
              </a:path>
            </a:pathLst>
          </a:custGeom>
          <a:solidFill>
            <a:schemeClr val="accent3"/>
          </a:solidFill>
        </p:spPr>
        <p:txBody>
          <a:bodyPr wrap="square">
            <a:noAutofit/>
          </a:bodyPr>
          <a:lstStyle/>
          <a:p>
            <a:r>
              <a:rPr lang="fi-FI"/>
              <a:t>Lisää kuva napsauttamalla kuvaketta</a:t>
            </a:r>
            <a:endParaRPr lang="en-FI" dirty="0"/>
          </a:p>
        </p:txBody>
      </p:sp>
    </p:spTree>
    <p:extLst>
      <p:ext uri="{BB962C8B-B14F-4D97-AF65-F5344CB8AC3E}">
        <p14:creationId xmlns:p14="http://schemas.microsoft.com/office/powerpoint/2010/main" val="4158897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58B19DB3-4B7C-41BA-AE3B-EBE093D94951}"/>
              </a:ext>
            </a:extLst>
          </p:cNvPr>
          <p:cNvSpPr>
            <a:spLocks noGrp="1"/>
          </p:cNvSpPr>
          <p:nvPr>
            <p:ph type="dt" sz="half" idx="10"/>
          </p:nvPr>
        </p:nvSpPr>
        <p:spPr/>
        <p:txBody>
          <a:bodyPr/>
          <a:lstStyle>
            <a:lvl1pPr>
              <a:defRPr/>
            </a:lvl1pPr>
          </a:lstStyle>
          <a:p>
            <a:pPr>
              <a:defRPr/>
            </a:pPr>
            <a:fld id="{BAE6F401-8C23-4AD3-94D9-ECD1B46D1969}" type="datetime1">
              <a:rPr lang="fi-FI"/>
              <a:pPr>
                <a:defRPr/>
              </a:pPr>
              <a:t>10.2.2025</a:t>
            </a:fld>
            <a:endParaRPr lang="en-FI"/>
          </a:p>
        </p:txBody>
      </p:sp>
      <p:sp>
        <p:nvSpPr>
          <p:cNvPr id="9" name="Slide Number Placeholder 5">
            <a:extLst>
              <a:ext uri="{FF2B5EF4-FFF2-40B4-BE49-F238E27FC236}">
                <a16:creationId xmlns:a16="http://schemas.microsoft.com/office/drawing/2014/main" id="{2FF2BEA8-23B5-4DD2-A9DB-98C4332E5AA2}"/>
              </a:ext>
            </a:extLst>
          </p:cNvPr>
          <p:cNvSpPr>
            <a:spLocks noGrp="1"/>
          </p:cNvSpPr>
          <p:nvPr>
            <p:ph type="sldNum" sz="quarter" idx="11"/>
          </p:nvPr>
        </p:nvSpPr>
        <p:spPr/>
        <p:txBody>
          <a:bodyPr/>
          <a:lstStyle>
            <a:lvl1pPr>
              <a:defRPr/>
            </a:lvl1pPr>
          </a:lstStyle>
          <a:p>
            <a:pPr>
              <a:defRPr/>
            </a:pPr>
            <a:fld id="{81CEFACB-7DA3-4681-A2B7-96892D925249}" type="slidenum">
              <a:rPr lang="en-FI"/>
              <a:pPr>
                <a:defRPr/>
              </a:pPr>
              <a:t>‹#›</a:t>
            </a:fld>
            <a:endParaRPr lang="en-FI"/>
          </a:p>
        </p:txBody>
      </p:sp>
      <p:cxnSp>
        <p:nvCxnSpPr>
          <p:cNvPr id="5" name="Straight Connector 7">
            <a:extLst>
              <a:ext uri="{FF2B5EF4-FFF2-40B4-BE49-F238E27FC236}">
                <a16:creationId xmlns:a16="http://schemas.microsoft.com/office/drawing/2014/main" id="{627C7211-012D-4ED4-87B6-E2B0E265D3D2}"/>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6">
            <a:extLst>
              <a:ext uri="{FF2B5EF4-FFF2-40B4-BE49-F238E27FC236}">
                <a16:creationId xmlns:a16="http://schemas.microsoft.com/office/drawing/2014/main" id="{F7F611E0-53BB-499D-A0D3-4716540336A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479"/>
          <a:stretch>
            <a:fillRect/>
          </a:stretch>
        </p:blipFill>
        <p:spPr bwMode="auto">
          <a:xfrm>
            <a:off x="7279218" y="-10584"/>
            <a:ext cx="4912783"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936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tsikkodia 2">
    <p:bg>
      <p:bgPr>
        <a:solidFill>
          <a:srgbClr val="5A71DF"/>
        </a:solidFill>
        <a:effectLst/>
      </p:bgPr>
    </p:bg>
    <p:spTree>
      <p:nvGrpSpPr>
        <p:cNvPr id="1" name=""/>
        <p:cNvGrpSpPr/>
        <p:nvPr/>
      </p:nvGrpSpPr>
      <p:grpSpPr>
        <a:xfrm>
          <a:off x="0" y="0"/>
          <a:ext cx="0" cy="0"/>
          <a:chOff x="0" y="0"/>
          <a:chExt cx="0" cy="0"/>
        </a:xfrm>
      </p:grpSpPr>
      <p:pic>
        <p:nvPicPr>
          <p:cNvPr id="5" name="Picture 8" descr="Kuopion kaupungin logo, jossa sana Kuopio kirjoitettu valkoisilla kirjaimilla.">
            <a:extLst>
              <a:ext uri="{FF2B5EF4-FFF2-40B4-BE49-F238E27FC236}">
                <a16:creationId xmlns:a16="http://schemas.microsoft.com/office/drawing/2014/main" id="{B353599C-B435-4A7D-8E5A-290F75391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a:xfrm>
            <a:off x="5323789" y="2"/>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Tree>
    <p:extLst>
      <p:ext uri="{BB962C8B-B14F-4D97-AF65-F5344CB8AC3E}">
        <p14:creationId xmlns:p14="http://schemas.microsoft.com/office/powerpoint/2010/main" val="117094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tsikkodia 3">
    <p:bg>
      <p:bgPr>
        <a:solidFill>
          <a:srgbClr val="275D38"/>
        </a:solidFill>
        <a:effectLst/>
      </p:bgPr>
    </p:bg>
    <p:spTree>
      <p:nvGrpSpPr>
        <p:cNvPr id="1" name=""/>
        <p:cNvGrpSpPr/>
        <p:nvPr/>
      </p:nvGrpSpPr>
      <p:grpSpPr>
        <a:xfrm>
          <a:off x="0" y="0"/>
          <a:ext cx="0" cy="0"/>
          <a:chOff x="0" y="0"/>
          <a:chExt cx="0" cy="0"/>
        </a:xfrm>
      </p:grpSpPr>
      <p:pic>
        <p:nvPicPr>
          <p:cNvPr id="5" name="Picture 9" descr="Kuopion kaupungin logo, jossa sana Kuopio kirjoitettu valkoisilla kirjaimilla.">
            <a:extLst>
              <a:ext uri="{FF2B5EF4-FFF2-40B4-BE49-F238E27FC236}">
                <a16:creationId xmlns:a16="http://schemas.microsoft.com/office/drawing/2014/main" id="{D00E06DD-EC62-49E5-B635-19434DB04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bwMode="auto">
          <a:xfrm>
            <a:off x="5343138" y="0"/>
            <a:ext cx="6838556"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4 w 6848864"/>
              <a:gd name="connsiteY4" fmla="*/ 3429020 h 6858000"/>
              <a:gd name="connsiteX5" fmla="*/ 6848863 w 6848864"/>
              <a:gd name="connsiteY5" fmla="*/ 0 h 6858000"/>
              <a:gd name="connsiteX6" fmla="*/ 6848864 w 6848864"/>
              <a:gd name="connsiteY6" fmla="*/ 0 h 6858000"/>
              <a:gd name="connsiteX7" fmla="*/ 6848864 w 6848864"/>
              <a:gd name="connsiteY7" fmla="*/ 3428980 h 6858000"/>
              <a:gd name="connsiteX8" fmla="*/ 6848863 w 6848864"/>
              <a:gd name="connsiteY8" fmla="*/ 3428960 h 6858000"/>
              <a:gd name="connsiteX9" fmla="*/ 6848863 w 6848864"/>
              <a:gd name="connsiteY9" fmla="*/ 0 h 6858000"/>
              <a:gd name="connsiteX10" fmla="*/ 1996588 w 6848864"/>
              <a:gd name="connsiteY10" fmla="*/ 0 h 6858000"/>
              <a:gd name="connsiteX11" fmla="*/ 3952612 w 6848864"/>
              <a:gd name="connsiteY11" fmla="*/ 1594205 h 6858000"/>
              <a:gd name="connsiteX12" fmla="*/ 3960306 w 6848864"/>
              <a:gd name="connsiteY12" fmla="*/ 1644622 h 6858000"/>
              <a:gd name="connsiteX13" fmla="*/ 4075116 w 6848864"/>
              <a:gd name="connsiteY13" fmla="*/ 1589315 h 6858000"/>
              <a:gd name="connsiteX14" fmla="*/ 4852278 w 6848864"/>
              <a:gd name="connsiteY14" fmla="*/ 1432413 h 6858000"/>
              <a:gd name="connsiteX15" fmla="*/ 6838557 w 6848864"/>
              <a:gd name="connsiteY15" fmla="*/ 3224861 h 6858000"/>
              <a:gd name="connsiteX16" fmla="*/ 6848863 w 6848864"/>
              <a:gd name="connsiteY16" fmla="*/ 3428960 h 6858000"/>
              <a:gd name="connsiteX17" fmla="*/ 6848863 w 6848864"/>
              <a:gd name="connsiteY17" fmla="*/ 3429040 h 6858000"/>
              <a:gd name="connsiteX18" fmla="*/ 6838557 w 6848864"/>
              <a:gd name="connsiteY18" fmla="*/ 3633140 h 6858000"/>
              <a:gd name="connsiteX19" fmla="*/ 4852278 w 6848864"/>
              <a:gd name="connsiteY19" fmla="*/ 5425587 h 6858000"/>
              <a:gd name="connsiteX20" fmla="*/ 4008570 w 6848864"/>
              <a:gd name="connsiteY20" fmla="*/ 5239088 h 6858000"/>
              <a:gd name="connsiteX21" fmla="*/ 3960218 w 6848864"/>
              <a:gd name="connsiteY21" fmla="*/ 5213955 h 6858000"/>
              <a:gd name="connsiteX22" fmla="*/ 3952612 w 6848864"/>
              <a:gd name="connsiteY22" fmla="*/ 5263795 h 6858000"/>
              <a:gd name="connsiteX23" fmla="*/ 1996588 w 6848864"/>
              <a:gd name="connsiteY23" fmla="*/ 6858000 h 6858000"/>
              <a:gd name="connsiteX24" fmla="*/ 1 w 6848864"/>
              <a:gd name="connsiteY24" fmla="*/ 4861413 h 6858000"/>
              <a:gd name="connsiteX25" fmla="*/ 584788 w 6848864"/>
              <a:gd name="connsiteY25" fmla="*/ 3449613 h 6858000"/>
              <a:gd name="connsiteX26" fmla="*/ 607468 w 6848864"/>
              <a:gd name="connsiteY26" fmla="*/ 3429000 h 6858000"/>
              <a:gd name="connsiteX27" fmla="*/ 584788 w 6848864"/>
              <a:gd name="connsiteY27" fmla="*/ 3408388 h 6858000"/>
              <a:gd name="connsiteX28" fmla="*/ 1 w 6848864"/>
              <a:gd name="connsiteY28" fmla="*/ 1996587 h 6858000"/>
              <a:gd name="connsiteX29" fmla="*/ 1996588 w 6848864"/>
              <a:gd name="connsiteY29" fmla="*/ 0 h 6858000"/>
              <a:gd name="connsiteX30" fmla="*/ 0 w 6848864"/>
              <a:gd name="connsiteY30" fmla="*/ 6858000 h 6858000"/>
              <a:gd name="connsiteX31" fmla="*/ 1 w 6848864"/>
              <a:gd name="connsiteY31" fmla="*/ 0 h 6858000"/>
              <a:gd name="connsiteX32" fmla="*/ 1 w 6848864"/>
              <a:gd name="connsiteY32" fmla="*/ 1996587 h 6858000"/>
              <a:gd name="connsiteX33" fmla="*/ 1 w 6848864"/>
              <a:gd name="connsiteY33" fmla="*/ 4861413 h 6858000"/>
              <a:gd name="connsiteX34" fmla="*/ 1 w 6848864"/>
              <a:gd name="connsiteY34" fmla="*/ 6858000 h 6858000"/>
              <a:gd name="connsiteX35" fmla="*/ 0 w 6848864"/>
              <a:gd name="connsiteY35"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0 h 6858000"/>
              <a:gd name="connsiteX32" fmla="*/ 0 w 6848863"/>
              <a:gd name="connsiteY32" fmla="*/ 1996587 h 6858000"/>
              <a:gd name="connsiteX33" fmla="*/ 0 w 6848863"/>
              <a:gd name="connsiteY33" fmla="*/ 4861413 h 6858000"/>
              <a:gd name="connsiteX34" fmla="*/ 0 w 6848863"/>
              <a:gd name="connsiteY34"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1996587 h 6858000"/>
              <a:gd name="connsiteX32" fmla="*/ 0 w 6848863"/>
              <a:gd name="connsiteY32" fmla="*/ 4861413 h 6858000"/>
              <a:gd name="connsiteX33" fmla="*/ 0 w 6848863"/>
              <a:gd name="connsiteY33"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4861413 h 6858000"/>
              <a:gd name="connsiteX31" fmla="*/ 0 w 6848863"/>
              <a:gd name="connsiteY31" fmla="*/ 1996587 h 6858000"/>
              <a:gd name="connsiteX32" fmla="*/ 0 w 6848863"/>
              <a:gd name="connsiteY32" fmla="*/ 4861413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38556 w 6848863"/>
              <a:gd name="connsiteY17" fmla="*/ 3633140 h 6858000"/>
              <a:gd name="connsiteX18" fmla="*/ 4852277 w 6848863"/>
              <a:gd name="connsiteY18" fmla="*/ 5425587 h 6858000"/>
              <a:gd name="connsiteX19" fmla="*/ 4008569 w 6848863"/>
              <a:gd name="connsiteY19" fmla="*/ 5239088 h 6858000"/>
              <a:gd name="connsiteX20" fmla="*/ 3960217 w 6848863"/>
              <a:gd name="connsiteY20" fmla="*/ 5213955 h 6858000"/>
              <a:gd name="connsiteX21" fmla="*/ 3952611 w 6848863"/>
              <a:gd name="connsiteY21" fmla="*/ 5263795 h 6858000"/>
              <a:gd name="connsiteX22" fmla="*/ 1996587 w 6848863"/>
              <a:gd name="connsiteY22" fmla="*/ 6858000 h 6858000"/>
              <a:gd name="connsiteX23" fmla="*/ 0 w 6848863"/>
              <a:gd name="connsiteY23" fmla="*/ 4861413 h 6858000"/>
              <a:gd name="connsiteX24" fmla="*/ 584787 w 6848863"/>
              <a:gd name="connsiteY24" fmla="*/ 3449613 h 6858000"/>
              <a:gd name="connsiteX25" fmla="*/ 607467 w 6848863"/>
              <a:gd name="connsiteY25" fmla="*/ 3429000 h 6858000"/>
              <a:gd name="connsiteX26" fmla="*/ 584787 w 6848863"/>
              <a:gd name="connsiteY26" fmla="*/ 3408388 h 6858000"/>
              <a:gd name="connsiteX27" fmla="*/ 0 w 6848863"/>
              <a:gd name="connsiteY27" fmla="*/ 1996587 h 6858000"/>
              <a:gd name="connsiteX28" fmla="*/ 1996587 w 6848863"/>
              <a:gd name="connsiteY28"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38556 w 6848863"/>
              <a:gd name="connsiteY16" fmla="*/ 3633140 h 6858000"/>
              <a:gd name="connsiteX17" fmla="*/ 4852277 w 6848863"/>
              <a:gd name="connsiteY17" fmla="*/ 5425587 h 6858000"/>
              <a:gd name="connsiteX18" fmla="*/ 4008569 w 6848863"/>
              <a:gd name="connsiteY18" fmla="*/ 5239088 h 6858000"/>
              <a:gd name="connsiteX19" fmla="*/ 3960217 w 6848863"/>
              <a:gd name="connsiteY19" fmla="*/ 5213955 h 6858000"/>
              <a:gd name="connsiteX20" fmla="*/ 3952611 w 6848863"/>
              <a:gd name="connsiteY20" fmla="*/ 5263795 h 6858000"/>
              <a:gd name="connsiteX21" fmla="*/ 1996587 w 6848863"/>
              <a:gd name="connsiteY21" fmla="*/ 6858000 h 6858000"/>
              <a:gd name="connsiteX22" fmla="*/ 0 w 6848863"/>
              <a:gd name="connsiteY22" fmla="*/ 4861413 h 6858000"/>
              <a:gd name="connsiteX23" fmla="*/ 584787 w 6848863"/>
              <a:gd name="connsiteY23" fmla="*/ 3449613 h 6858000"/>
              <a:gd name="connsiteX24" fmla="*/ 607467 w 6848863"/>
              <a:gd name="connsiteY24" fmla="*/ 3429000 h 6858000"/>
              <a:gd name="connsiteX25" fmla="*/ 584787 w 6848863"/>
              <a:gd name="connsiteY25" fmla="*/ 3408388 h 6858000"/>
              <a:gd name="connsiteX26" fmla="*/ 0 w 6848863"/>
              <a:gd name="connsiteY26" fmla="*/ 1996587 h 6858000"/>
              <a:gd name="connsiteX27" fmla="*/ 1996587 w 6848863"/>
              <a:gd name="connsiteY27"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0 h 6858000"/>
              <a:gd name="connsiteX9" fmla="*/ 1996587 w 6848863"/>
              <a:gd name="connsiteY9" fmla="*/ 0 h 6858000"/>
              <a:gd name="connsiteX10" fmla="*/ 3952611 w 6848863"/>
              <a:gd name="connsiteY10" fmla="*/ 1594205 h 6858000"/>
              <a:gd name="connsiteX11" fmla="*/ 3960305 w 6848863"/>
              <a:gd name="connsiteY11" fmla="*/ 1644622 h 6858000"/>
              <a:gd name="connsiteX12" fmla="*/ 4075115 w 6848863"/>
              <a:gd name="connsiteY12" fmla="*/ 1589315 h 6858000"/>
              <a:gd name="connsiteX13" fmla="*/ 4852277 w 6848863"/>
              <a:gd name="connsiteY13" fmla="*/ 1432413 h 6858000"/>
              <a:gd name="connsiteX14" fmla="*/ 6838556 w 6848863"/>
              <a:gd name="connsiteY14" fmla="*/ 3224861 h 6858000"/>
              <a:gd name="connsiteX15" fmla="*/ 6838556 w 6848863"/>
              <a:gd name="connsiteY15" fmla="*/ 3633140 h 6858000"/>
              <a:gd name="connsiteX16" fmla="*/ 4852277 w 6848863"/>
              <a:gd name="connsiteY16" fmla="*/ 5425587 h 6858000"/>
              <a:gd name="connsiteX17" fmla="*/ 4008569 w 6848863"/>
              <a:gd name="connsiteY17" fmla="*/ 5239088 h 6858000"/>
              <a:gd name="connsiteX18" fmla="*/ 3960217 w 6848863"/>
              <a:gd name="connsiteY18" fmla="*/ 5213955 h 6858000"/>
              <a:gd name="connsiteX19" fmla="*/ 3952611 w 6848863"/>
              <a:gd name="connsiteY19" fmla="*/ 5263795 h 6858000"/>
              <a:gd name="connsiteX20" fmla="*/ 1996587 w 6848863"/>
              <a:gd name="connsiteY20" fmla="*/ 6858000 h 6858000"/>
              <a:gd name="connsiteX21" fmla="*/ 0 w 6848863"/>
              <a:gd name="connsiteY21" fmla="*/ 4861413 h 6858000"/>
              <a:gd name="connsiteX22" fmla="*/ 584787 w 6848863"/>
              <a:gd name="connsiteY22" fmla="*/ 3449613 h 6858000"/>
              <a:gd name="connsiteX23" fmla="*/ 607467 w 6848863"/>
              <a:gd name="connsiteY23" fmla="*/ 3429000 h 6858000"/>
              <a:gd name="connsiteX24" fmla="*/ 584787 w 6848863"/>
              <a:gd name="connsiteY24" fmla="*/ 3408388 h 6858000"/>
              <a:gd name="connsiteX25" fmla="*/ 0 w 6848863"/>
              <a:gd name="connsiteY25" fmla="*/ 1996587 h 6858000"/>
              <a:gd name="connsiteX26" fmla="*/ 1996587 w 6848863"/>
              <a:gd name="connsiteY26"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3 w 6848863"/>
              <a:gd name="connsiteY5" fmla="*/ 3428980 h 6858000"/>
              <a:gd name="connsiteX6" fmla="*/ 6848863 w 6848863"/>
              <a:gd name="connsiteY6" fmla="*/ 0 h 6858000"/>
              <a:gd name="connsiteX7" fmla="*/ 6848863 w 6848863"/>
              <a:gd name="connsiteY7" fmla="*/ 3428980 h 6858000"/>
              <a:gd name="connsiteX8" fmla="*/ 1996587 w 6848863"/>
              <a:gd name="connsiteY8" fmla="*/ 0 h 6858000"/>
              <a:gd name="connsiteX9" fmla="*/ 3952611 w 6848863"/>
              <a:gd name="connsiteY9" fmla="*/ 1594205 h 6858000"/>
              <a:gd name="connsiteX10" fmla="*/ 3960305 w 6848863"/>
              <a:gd name="connsiteY10" fmla="*/ 1644622 h 6858000"/>
              <a:gd name="connsiteX11" fmla="*/ 4075115 w 6848863"/>
              <a:gd name="connsiteY11" fmla="*/ 1589315 h 6858000"/>
              <a:gd name="connsiteX12" fmla="*/ 4852277 w 6848863"/>
              <a:gd name="connsiteY12" fmla="*/ 1432413 h 6858000"/>
              <a:gd name="connsiteX13" fmla="*/ 6838556 w 6848863"/>
              <a:gd name="connsiteY13" fmla="*/ 3224861 h 6858000"/>
              <a:gd name="connsiteX14" fmla="*/ 6838556 w 6848863"/>
              <a:gd name="connsiteY14" fmla="*/ 3633140 h 6858000"/>
              <a:gd name="connsiteX15" fmla="*/ 4852277 w 6848863"/>
              <a:gd name="connsiteY15" fmla="*/ 5425587 h 6858000"/>
              <a:gd name="connsiteX16" fmla="*/ 4008569 w 6848863"/>
              <a:gd name="connsiteY16" fmla="*/ 5239088 h 6858000"/>
              <a:gd name="connsiteX17" fmla="*/ 3960217 w 6848863"/>
              <a:gd name="connsiteY17" fmla="*/ 5213955 h 6858000"/>
              <a:gd name="connsiteX18" fmla="*/ 3952611 w 6848863"/>
              <a:gd name="connsiteY18" fmla="*/ 5263795 h 6858000"/>
              <a:gd name="connsiteX19" fmla="*/ 1996587 w 6848863"/>
              <a:gd name="connsiteY19" fmla="*/ 6858000 h 6858000"/>
              <a:gd name="connsiteX20" fmla="*/ 0 w 6848863"/>
              <a:gd name="connsiteY20" fmla="*/ 4861413 h 6858000"/>
              <a:gd name="connsiteX21" fmla="*/ 584787 w 6848863"/>
              <a:gd name="connsiteY21" fmla="*/ 3449613 h 6858000"/>
              <a:gd name="connsiteX22" fmla="*/ 607467 w 6848863"/>
              <a:gd name="connsiteY22" fmla="*/ 3429000 h 6858000"/>
              <a:gd name="connsiteX23" fmla="*/ 584787 w 6848863"/>
              <a:gd name="connsiteY23" fmla="*/ 3408388 h 6858000"/>
              <a:gd name="connsiteX24" fmla="*/ 0 w 6848863"/>
              <a:gd name="connsiteY24" fmla="*/ 1996587 h 6858000"/>
              <a:gd name="connsiteX25" fmla="*/ 1996587 w 6848863"/>
              <a:gd name="connsiteY25"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1996587 w 6848863"/>
              <a:gd name="connsiteY5" fmla="*/ 0 h 6858000"/>
              <a:gd name="connsiteX6" fmla="*/ 3952611 w 6848863"/>
              <a:gd name="connsiteY6" fmla="*/ 1594205 h 6858000"/>
              <a:gd name="connsiteX7" fmla="*/ 3960305 w 6848863"/>
              <a:gd name="connsiteY7" fmla="*/ 1644622 h 6858000"/>
              <a:gd name="connsiteX8" fmla="*/ 4075115 w 6848863"/>
              <a:gd name="connsiteY8" fmla="*/ 1589315 h 6858000"/>
              <a:gd name="connsiteX9" fmla="*/ 4852277 w 6848863"/>
              <a:gd name="connsiteY9" fmla="*/ 1432413 h 6858000"/>
              <a:gd name="connsiteX10" fmla="*/ 6838556 w 6848863"/>
              <a:gd name="connsiteY10" fmla="*/ 3224861 h 6858000"/>
              <a:gd name="connsiteX11" fmla="*/ 6838556 w 6848863"/>
              <a:gd name="connsiteY11" fmla="*/ 3633140 h 6858000"/>
              <a:gd name="connsiteX12" fmla="*/ 4852277 w 6848863"/>
              <a:gd name="connsiteY12" fmla="*/ 5425587 h 6858000"/>
              <a:gd name="connsiteX13" fmla="*/ 4008569 w 6848863"/>
              <a:gd name="connsiteY13" fmla="*/ 5239088 h 6858000"/>
              <a:gd name="connsiteX14" fmla="*/ 3960217 w 6848863"/>
              <a:gd name="connsiteY14" fmla="*/ 5213955 h 6858000"/>
              <a:gd name="connsiteX15" fmla="*/ 3952611 w 6848863"/>
              <a:gd name="connsiteY15" fmla="*/ 5263795 h 6858000"/>
              <a:gd name="connsiteX16" fmla="*/ 1996587 w 6848863"/>
              <a:gd name="connsiteY16" fmla="*/ 6858000 h 6858000"/>
              <a:gd name="connsiteX17" fmla="*/ 0 w 6848863"/>
              <a:gd name="connsiteY17" fmla="*/ 4861413 h 6858000"/>
              <a:gd name="connsiteX18" fmla="*/ 584787 w 6848863"/>
              <a:gd name="connsiteY18" fmla="*/ 3449613 h 6858000"/>
              <a:gd name="connsiteX19" fmla="*/ 607467 w 6848863"/>
              <a:gd name="connsiteY19" fmla="*/ 3429000 h 6858000"/>
              <a:gd name="connsiteX20" fmla="*/ 584787 w 6848863"/>
              <a:gd name="connsiteY20" fmla="*/ 3408388 h 6858000"/>
              <a:gd name="connsiteX21" fmla="*/ 0 w 6848863"/>
              <a:gd name="connsiteY21" fmla="*/ 1996587 h 6858000"/>
              <a:gd name="connsiteX22" fmla="*/ 1996587 w 6848863"/>
              <a:gd name="connsiteY22" fmla="*/ 0 h 6858000"/>
              <a:gd name="connsiteX0" fmla="*/ 6848863 w 6848863"/>
              <a:gd name="connsiteY0" fmla="*/ 3429020 h 6858000"/>
              <a:gd name="connsiteX1" fmla="*/ 6848863 w 6848863"/>
              <a:gd name="connsiteY1" fmla="*/ 6858000 h 6858000"/>
              <a:gd name="connsiteX2" fmla="*/ 6848862 w 6848863"/>
              <a:gd name="connsiteY2" fmla="*/ 3429040 h 6858000"/>
              <a:gd name="connsiteX3" fmla="*/ 6848863 w 6848863"/>
              <a:gd name="connsiteY3" fmla="*/ 3429020 h 6858000"/>
              <a:gd name="connsiteX4" fmla="*/ 1996587 w 6848863"/>
              <a:gd name="connsiteY4" fmla="*/ 0 h 6858000"/>
              <a:gd name="connsiteX5" fmla="*/ 3952611 w 6848863"/>
              <a:gd name="connsiteY5" fmla="*/ 1594205 h 6858000"/>
              <a:gd name="connsiteX6" fmla="*/ 3960305 w 6848863"/>
              <a:gd name="connsiteY6" fmla="*/ 1644622 h 6858000"/>
              <a:gd name="connsiteX7" fmla="*/ 4075115 w 6848863"/>
              <a:gd name="connsiteY7" fmla="*/ 1589315 h 6858000"/>
              <a:gd name="connsiteX8" fmla="*/ 4852277 w 6848863"/>
              <a:gd name="connsiteY8" fmla="*/ 1432413 h 6858000"/>
              <a:gd name="connsiteX9" fmla="*/ 6838556 w 6848863"/>
              <a:gd name="connsiteY9" fmla="*/ 3224861 h 6858000"/>
              <a:gd name="connsiteX10" fmla="*/ 6838556 w 6848863"/>
              <a:gd name="connsiteY10" fmla="*/ 3633140 h 6858000"/>
              <a:gd name="connsiteX11" fmla="*/ 4852277 w 6848863"/>
              <a:gd name="connsiteY11" fmla="*/ 5425587 h 6858000"/>
              <a:gd name="connsiteX12" fmla="*/ 4008569 w 6848863"/>
              <a:gd name="connsiteY12" fmla="*/ 5239088 h 6858000"/>
              <a:gd name="connsiteX13" fmla="*/ 3960217 w 6848863"/>
              <a:gd name="connsiteY13" fmla="*/ 5213955 h 6858000"/>
              <a:gd name="connsiteX14" fmla="*/ 3952611 w 6848863"/>
              <a:gd name="connsiteY14" fmla="*/ 5263795 h 6858000"/>
              <a:gd name="connsiteX15" fmla="*/ 1996587 w 6848863"/>
              <a:gd name="connsiteY15" fmla="*/ 6858000 h 6858000"/>
              <a:gd name="connsiteX16" fmla="*/ 0 w 6848863"/>
              <a:gd name="connsiteY16" fmla="*/ 4861413 h 6858000"/>
              <a:gd name="connsiteX17" fmla="*/ 584787 w 6848863"/>
              <a:gd name="connsiteY17" fmla="*/ 3449613 h 6858000"/>
              <a:gd name="connsiteX18" fmla="*/ 607467 w 6848863"/>
              <a:gd name="connsiteY18" fmla="*/ 3429000 h 6858000"/>
              <a:gd name="connsiteX19" fmla="*/ 584787 w 6848863"/>
              <a:gd name="connsiteY19" fmla="*/ 3408388 h 6858000"/>
              <a:gd name="connsiteX20" fmla="*/ 0 w 6848863"/>
              <a:gd name="connsiteY20" fmla="*/ 1996587 h 6858000"/>
              <a:gd name="connsiteX21" fmla="*/ 1996587 w 6848863"/>
              <a:gd name="connsiteY21" fmla="*/ 0 h 6858000"/>
              <a:gd name="connsiteX0" fmla="*/ 6848863 w 6848863"/>
              <a:gd name="connsiteY0" fmla="*/ 3429020 h 6858000"/>
              <a:gd name="connsiteX1" fmla="*/ 6848862 w 6848863"/>
              <a:gd name="connsiteY1" fmla="*/ 3429040 h 6858000"/>
              <a:gd name="connsiteX2" fmla="*/ 6848863 w 6848863"/>
              <a:gd name="connsiteY2" fmla="*/ 3429020 h 6858000"/>
              <a:gd name="connsiteX3" fmla="*/ 1996587 w 6848863"/>
              <a:gd name="connsiteY3" fmla="*/ 0 h 6858000"/>
              <a:gd name="connsiteX4" fmla="*/ 3952611 w 6848863"/>
              <a:gd name="connsiteY4" fmla="*/ 1594205 h 6858000"/>
              <a:gd name="connsiteX5" fmla="*/ 3960305 w 6848863"/>
              <a:gd name="connsiteY5" fmla="*/ 1644622 h 6858000"/>
              <a:gd name="connsiteX6" fmla="*/ 4075115 w 6848863"/>
              <a:gd name="connsiteY6" fmla="*/ 1589315 h 6858000"/>
              <a:gd name="connsiteX7" fmla="*/ 4852277 w 6848863"/>
              <a:gd name="connsiteY7" fmla="*/ 1432413 h 6858000"/>
              <a:gd name="connsiteX8" fmla="*/ 6838556 w 6848863"/>
              <a:gd name="connsiteY8" fmla="*/ 3224861 h 6858000"/>
              <a:gd name="connsiteX9" fmla="*/ 6838556 w 6848863"/>
              <a:gd name="connsiteY9" fmla="*/ 3633140 h 6858000"/>
              <a:gd name="connsiteX10" fmla="*/ 4852277 w 6848863"/>
              <a:gd name="connsiteY10" fmla="*/ 5425587 h 6858000"/>
              <a:gd name="connsiteX11" fmla="*/ 4008569 w 6848863"/>
              <a:gd name="connsiteY11" fmla="*/ 5239088 h 6858000"/>
              <a:gd name="connsiteX12" fmla="*/ 3960217 w 6848863"/>
              <a:gd name="connsiteY12" fmla="*/ 5213955 h 6858000"/>
              <a:gd name="connsiteX13" fmla="*/ 3952611 w 6848863"/>
              <a:gd name="connsiteY13" fmla="*/ 5263795 h 6858000"/>
              <a:gd name="connsiteX14" fmla="*/ 1996587 w 6848863"/>
              <a:gd name="connsiteY14" fmla="*/ 6858000 h 6858000"/>
              <a:gd name="connsiteX15" fmla="*/ 0 w 6848863"/>
              <a:gd name="connsiteY15" fmla="*/ 4861413 h 6858000"/>
              <a:gd name="connsiteX16" fmla="*/ 584787 w 6848863"/>
              <a:gd name="connsiteY16" fmla="*/ 3449613 h 6858000"/>
              <a:gd name="connsiteX17" fmla="*/ 607467 w 6848863"/>
              <a:gd name="connsiteY17" fmla="*/ 3429000 h 6858000"/>
              <a:gd name="connsiteX18" fmla="*/ 584787 w 6848863"/>
              <a:gd name="connsiteY18" fmla="*/ 3408388 h 6858000"/>
              <a:gd name="connsiteX19" fmla="*/ 0 w 6848863"/>
              <a:gd name="connsiteY19" fmla="*/ 1996587 h 6858000"/>
              <a:gd name="connsiteX20" fmla="*/ 1996587 w 6848863"/>
              <a:gd name="connsiteY20" fmla="*/ 0 h 6858000"/>
              <a:gd name="connsiteX0" fmla="*/ 1996587 w 6838556"/>
              <a:gd name="connsiteY0" fmla="*/ 0 h 6858000"/>
              <a:gd name="connsiteX1" fmla="*/ 3952611 w 6838556"/>
              <a:gd name="connsiteY1" fmla="*/ 1594205 h 6858000"/>
              <a:gd name="connsiteX2" fmla="*/ 3960305 w 6838556"/>
              <a:gd name="connsiteY2" fmla="*/ 1644622 h 6858000"/>
              <a:gd name="connsiteX3" fmla="*/ 4075115 w 6838556"/>
              <a:gd name="connsiteY3" fmla="*/ 1589315 h 6858000"/>
              <a:gd name="connsiteX4" fmla="*/ 4852277 w 6838556"/>
              <a:gd name="connsiteY4" fmla="*/ 1432413 h 6858000"/>
              <a:gd name="connsiteX5" fmla="*/ 6838556 w 6838556"/>
              <a:gd name="connsiteY5" fmla="*/ 3224861 h 6858000"/>
              <a:gd name="connsiteX6" fmla="*/ 6838556 w 6838556"/>
              <a:gd name="connsiteY6" fmla="*/ 3633140 h 6858000"/>
              <a:gd name="connsiteX7" fmla="*/ 4852277 w 6838556"/>
              <a:gd name="connsiteY7" fmla="*/ 5425587 h 6858000"/>
              <a:gd name="connsiteX8" fmla="*/ 4008569 w 6838556"/>
              <a:gd name="connsiteY8" fmla="*/ 5239088 h 6858000"/>
              <a:gd name="connsiteX9" fmla="*/ 3960217 w 6838556"/>
              <a:gd name="connsiteY9" fmla="*/ 5213955 h 6858000"/>
              <a:gd name="connsiteX10" fmla="*/ 3952611 w 6838556"/>
              <a:gd name="connsiteY10" fmla="*/ 5263795 h 6858000"/>
              <a:gd name="connsiteX11" fmla="*/ 1996587 w 6838556"/>
              <a:gd name="connsiteY11" fmla="*/ 6858000 h 6858000"/>
              <a:gd name="connsiteX12" fmla="*/ 0 w 6838556"/>
              <a:gd name="connsiteY12" fmla="*/ 4861413 h 6858000"/>
              <a:gd name="connsiteX13" fmla="*/ 584787 w 6838556"/>
              <a:gd name="connsiteY13" fmla="*/ 3449613 h 6858000"/>
              <a:gd name="connsiteX14" fmla="*/ 607467 w 6838556"/>
              <a:gd name="connsiteY14" fmla="*/ 3429000 h 6858000"/>
              <a:gd name="connsiteX15" fmla="*/ 584787 w 6838556"/>
              <a:gd name="connsiteY15" fmla="*/ 3408388 h 6858000"/>
              <a:gd name="connsiteX16" fmla="*/ 0 w 6838556"/>
              <a:gd name="connsiteY16" fmla="*/ 1996587 h 6858000"/>
              <a:gd name="connsiteX17" fmla="*/ 1996587 w 6838556"/>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38556" h="6858000">
                <a:moveTo>
                  <a:pt x="1996587" y="0"/>
                </a:moveTo>
                <a:cubicBezTo>
                  <a:pt x="2961437" y="0"/>
                  <a:pt x="3766436" y="684394"/>
                  <a:pt x="3952611" y="1594205"/>
                </a:cubicBezTo>
                <a:lnTo>
                  <a:pt x="3960305" y="1644622"/>
                </a:lnTo>
                <a:lnTo>
                  <a:pt x="4075115" y="1589315"/>
                </a:lnTo>
                <a:cubicBezTo>
                  <a:pt x="4313983" y="1488282"/>
                  <a:pt x="4576606" y="1432413"/>
                  <a:pt x="4852277" y="1432413"/>
                </a:cubicBezTo>
                <a:cubicBezTo>
                  <a:pt x="5886044" y="1432413"/>
                  <a:pt x="6736311" y="2218069"/>
                  <a:pt x="6838556" y="3224861"/>
                </a:cubicBezTo>
                <a:lnTo>
                  <a:pt x="6838556" y="3633140"/>
                </a:lnTo>
                <a:cubicBezTo>
                  <a:pt x="6736311" y="4639931"/>
                  <a:pt x="5886044" y="5425587"/>
                  <a:pt x="4852277" y="5425587"/>
                </a:cubicBezTo>
                <a:cubicBezTo>
                  <a:pt x="4550762" y="5425587"/>
                  <a:pt x="4264857" y="5358752"/>
                  <a:pt x="4008569" y="5239088"/>
                </a:cubicBezTo>
                <a:lnTo>
                  <a:pt x="3960217" y="5213955"/>
                </a:lnTo>
                <a:lnTo>
                  <a:pt x="3952611" y="5263795"/>
                </a:lnTo>
                <a:cubicBezTo>
                  <a:pt x="3766436" y="6173607"/>
                  <a:pt x="2961437" y="6858000"/>
                  <a:pt x="1996587" y="6858000"/>
                </a:cubicBezTo>
                <a:cubicBezTo>
                  <a:pt x="893902" y="6858000"/>
                  <a:pt x="0" y="5964098"/>
                  <a:pt x="0" y="4861413"/>
                </a:cubicBezTo>
                <a:cubicBezTo>
                  <a:pt x="0" y="4310071"/>
                  <a:pt x="223476" y="3810924"/>
                  <a:pt x="584787" y="3449613"/>
                </a:cubicBezTo>
                <a:lnTo>
                  <a:pt x="607467" y="3429000"/>
                </a:lnTo>
                <a:lnTo>
                  <a:pt x="584787" y="3408388"/>
                </a:lnTo>
                <a:cubicBezTo>
                  <a:pt x="223476" y="3047076"/>
                  <a:pt x="0" y="2547930"/>
                  <a:pt x="0" y="1996587"/>
                </a:cubicBezTo>
                <a:cubicBezTo>
                  <a:pt x="0" y="893902"/>
                  <a:pt x="893902" y="0"/>
                  <a:pt x="1996587"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oAutofit/>
          </a:bodyPr>
          <a:lstStyle>
            <a:lvl1pPr>
              <a:defRPr>
                <a:solidFill>
                  <a:schemeClr val="bg1"/>
                </a:solidFill>
              </a:defRPr>
            </a:lvl1pPr>
          </a:lstStyle>
          <a:p>
            <a:pPr lvl="0"/>
            <a:r>
              <a:rPr lang="fi-FI" noProof="0"/>
              <a:t>Lisää kuva napsauttamalla kuvaketta</a:t>
            </a:r>
            <a:endParaRPr lang="en-FI" noProof="0" dirty="0"/>
          </a:p>
        </p:txBody>
      </p:sp>
    </p:spTree>
    <p:extLst>
      <p:ext uri="{BB962C8B-B14F-4D97-AF65-F5344CB8AC3E}">
        <p14:creationId xmlns:p14="http://schemas.microsoft.com/office/powerpoint/2010/main" val="2519623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a:extLst>
              <a:ext uri="{FF2B5EF4-FFF2-40B4-BE49-F238E27FC236}">
                <a16:creationId xmlns:a16="http://schemas.microsoft.com/office/drawing/2014/main" id="{760DD4EF-0A3B-47E8-A8C7-5D060099AEAA}"/>
              </a:ext>
            </a:extLst>
          </p:cNvPr>
          <p:cNvSpPr>
            <a:spLocks noGrp="1"/>
          </p:cNvSpPr>
          <p:nvPr>
            <p:ph type="dt" sz="half" idx="10"/>
          </p:nvPr>
        </p:nvSpPr>
        <p:spPr/>
        <p:txBody>
          <a:bodyPr/>
          <a:lstStyle>
            <a:lvl1pPr>
              <a:defRPr/>
            </a:lvl1pPr>
          </a:lstStyle>
          <a:p>
            <a:pPr>
              <a:defRPr/>
            </a:pPr>
            <a:fld id="{3A32C0E8-5D39-479D-A6BC-57F37751B110}" type="datetime1">
              <a:rPr lang="fi-FI"/>
              <a:pPr>
                <a:defRPr/>
              </a:pPr>
              <a:t>10.2.2025</a:t>
            </a:fld>
            <a:endParaRPr lang="en-FI" dirty="0"/>
          </a:p>
        </p:txBody>
      </p:sp>
      <p:sp>
        <p:nvSpPr>
          <p:cNvPr id="5" name="Slide Number Placeholder 5">
            <a:extLst>
              <a:ext uri="{FF2B5EF4-FFF2-40B4-BE49-F238E27FC236}">
                <a16:creationId xmlns:a16="http://schemas.microsoft.com/office/drawing/2014/main" id="{CA19F144-D2E0-44B0-BD69-1DCE65FE0FB6}"/>
              </a:ext>
            </a:extLst>
          </p:cNvPr>
          <p:cNvSpPr>
            <a:spLocks noGrp="1"/>
          </p:cNvSpPr>
          <p:nvPr>
            <p:ph type="sldNum" sz="quarter" idx="11"/>
          </p:nvPr>
        </p:nvSpPr>
        <p:spPr/>
        <p:txBody>
          <a:bodyPr/>
          <a:lstStyle>
            <a:lvl1pPr>
              <a:defRPr/>
            </a:lvl1pPr>
          </a:lstStyle>
          <a:p>
            <a:pPr>
              <a:defRPr/>
            </a:pPr>
            <a:fld id="{3AC86B5D-05A7-4890-B703-51CFEA938082}" type="slidenum">
              <a:rPr lang="en-FI"/>
              <a:pPr>
                <a:defRPr/>
              </a:pPr>
              <a:t>‹#›</a:t>
            </a:fld>
            <a:endParaRPr lang="en-FI" dirty="0"/>
          </a:p>
        </p:txBody>
      </p:sp>
    </p:spTree>
    <p:extLst>
      <p:ext uri="{BB962C8B-B14F-4D97-AF65-F5344CB8AC3E}">
        <p14:creationId xmlns:p14="http://schemas.microsoft.com/office/powerpoint/2010/main" val="4274186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0"/>
            <a:ext cx="11084169"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4C08BFCE-F35D-462D-8501-1ECFEAD64173}"/>
              </a:ext>
            </a:extLst>
          </p:cNvPr>
          <p:cNvSpPr>
            <a:spLocks noGrp="1"/>
          </p:cNvSpPr>
          <p:nvPr>
            <p:ph type="dt" sz="half" idx="10"/>
          </p:nvPr>
        </p:nvSpPr>
        <p:spPr/>
        <p:txBody>
          <a:bodyPr/>
          <a:lstStyle>
            <a:lvl1pPr>
              <a:defRPr/>
            </a:lvl1pPr>
          </a:lstStyle>
          <a:p>
            <a:pPr>
              <a:defRPr/>
            </a:pPr>
            <a:fld id="{F1334381-3241-4222-8154-9DD294AD6166}" type="datetime1">
              <a:rPr lang="fi-FI"/>
              <a:pPr>
                <a:defRPr/>
              </a:pPr>
              <a:t>10.2.2025</a:t>
            </a:fld>
            <a:endParaRPr lang="en-FI"/>
          </a:p>
        </p:txBody>
      </p:sp>
      <p:sp>
        <p:nvSpPr>
          <p:cNvPr id="9" name="Slide Number Placeholder 5">
            <a:extLst>
              <a:ext uri="{FF2B5EF4-FFF2-40B4-BE49-F238E27FC236}">
                <a16:creationId xmlns:a16="http://schemas.microsoft.com/office/drawing/2014/main" id="{37EC1036-530D-419C-832B-827CC3A4638E}"/>
              </a:ext>
            </a:extLst>
          </p:cNvPr>
          <p:cNvSpPr>
            <a:spLocks noGrp="1"/>
          </p:cNvSpPr>
          <p:nvPr>
            <p:ph type="sldNum" sz="quarter" idx="11"/>
          </p:nvPr>
        </p:nvSpPr>
        <p:spPr/>
        <p:txBody>
          <a:bodyPr/>
          <a:lstStyle>
            <a:lvl1pPr>
              <a:defRPr/>
            </a:lvl1pPr>
          </a:lstStyle>
          <a:p>
            <a:pPr>
              <a:defRPr/>
            </a:pPr>
            <a:fld id="{35E31565-C39C-49BD-B97B-04AAB21E4AB3}" type="slidenum">
              <a:rPr lang="en-FI"/>
              <a:pPr>
                <a:defRPr/>
              </a:pPr>
              <a:t>‹#›</a:t>
            </a:fld>
            <a:endParaRPr lang="en-FI"/>
          </a:p>
        </p:txBody>
      </p:sp>
      <p:cxnSp>
        <p:nvCxnSpPr>
          <p:cNvPr id="5" name="Straight Connector 7">
            <a:extLst>
              <a:ext uri="{FF2B5EF4-FFF2-40B4-BE49-F238E27FC236}">
                <a16:creationId xmlns:a16="http://schemas.microsoft.com/office/drawing/2014/main" id="{E8204B39-6CE6-4C5A-BCAF-80498835DCA5}"/>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8">
            <a:extLst>
              <a:ext uri="{FF2B5EF4-FFF2-40B4-BE49-F238E27FC236}">
                <a16:creationId xmlns:a16="http://schemas.microsoft.com/office/drawing/2014/main" id="{939935E8-2949-4BA8-9379-1374EFEAB8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7190317" y="-6350"/>
            <a:ext cx="50016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599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 sisältö ja kuva 1">
    <p:spTree>
      <p:nvGrpSpPr>
        <p:cNvPr id="1" name=""/>
        <p:cNvGrpSpPr/>
        <p:nvPr/>
      </p:nvGrpSpPr>
      <p:grpSpPr>
        <a:xfrm>
          <a:off x="0" y="0"/>
          <a:ext cx="0" cy="0"/>
          <a:chOff x="0" y="0"/>
          <a:chExt cx="0" cy="0"/>
        </a:xfrm>
      </p:grpSpPr>
      <p:sp>
        <p:nvSpPr>
          <p:cNvPr id="2" name="Title 1"/>
          <p:cNvSpPr>
            <a:spLocks noGrp="1"/>
          </p:cNvSpPr>
          <p:nvPr>
            <p:ph type="title"/>
          </p:nvPr>
        </p:nvSpPr>
        <p:spPr>
          <a:xfrm>
            <a:off x="553917" y="844060"/>
            <a:ext cx="7357337"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9" name="Picture Placeholder 38"/>
          <p:cNvSpPr>
            <a:spLocks noGrp="1"/>
          </p:cNvSpPr>
          <p:nvPr>
            <p:ph type="pic" sz="quarter" idx="13"/>
          </p:nvPr>
        </p:nvSpPr>
        <p:spPr>
          <a:xfrm>
            <a:off x="6523641" y="844061"/>
            <a:ext cx="5664249" cy="6013940"/>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1"/>
          </a:solidFill>
        </p:spPr>
        <p:txBody>
          <a:bodyPr rtlCol="0">
            <a:noAutofit/>
          </a:bodyPr>
          <a:lstStyle/>
          <a:p>
            <a:pPr lvl="0"/>
            <a:r>
              <a:rPr lang="fi-FI" noProof="0"/>
              <a:t>Lisää kuva napsauttamalla kuvaketta</a:t>
            </a:r>
            <a:endParaRPr lang="en-FI" noProof="0" dirty="0"/>
          </a:p>
        </p:txBody>
      </p:sp>
      <p:sp>
        <p:nvSpPr>
          <p:cNvPr id="8" name="Date Placeholder 3">
            <a:extLst>
              <a:ext uri="{FF2B5EF4-FFF2-40B4-BE49-F238E27FC236}">
                <a16:creationId xmlns:a16="http://schemas.microsoft.com/office/drawing/2014/main" id="{55CCDF2B-EDF3-4BC3-8CB2-80EFC43008AE}"/>
              </a:ext>
            </a:extLst>
          </p:cNvPr>
          <p:cNvSpPr>
            <a:spLocks noGrp="1"/>
          </p:cNvSpPr>
          <p:nvPr>
            <p:ph type="dt" sz="half" idx="14"/>
          </p:nvPr>
        </p:nvSpPr>
        <p:spPr/>
        <p:txBody>
          <a:bodyPr/>
          <a:lstStyle>
            <a:lvl1pPr>
              <a:defRPr/>
            </a:lvl1pPr>
          </a:lstStyle>
          <a:p>
            <a:pPr>
              <a:defRPr/>
            </a:pPr>
            <a:fld id="{DB59710E-6538-427C-A732-441F9B73C442}" type="datetime1">
              <a:rPr lang="fi-FI"/>
              <a:pPr>
                <a:defRPr/>
              </a:pPr>
              <a:t>10.2.2025</a:t>
            </a:fld>
            <a:endParaRPr lang="en-FI"/>
          </a:p>
        </p:txBody>
      </p:sp>
      <p:sp>
        <p:nvSpPr>
          <p:cNvPr id="9" name="Slide Number Placeholder 5">
            <a:extLst>
              <a:ext uri="{FF2B5EF4-FFF2-40B4-BE49-F238E27FC236}">
                <a16:creationId xmlns:a16="http://schemas.microsoft.com/office/drawing/2014/main" id="{FCEB8D6D-5CA6-4FB7-952B-D8E0041C9A05}"/>
              </a:ext>
            </a:extLst>
          </p:cNvPr>
          <p:cNvSpPr>
            <a:spLocks noGrp="1"/>
          </p:cNvSpPr>
          <p:nvPr>
            <p:ph type="sldNum" sz="quarter" idx="15"/>
          </p:nvPr>
        </p:nvSpPr>
        <p:spPr/>
        <p:txBody>
          <a:bodyPr/>
          <a:lstStyle>
            <a:lvl1pPr>
              <a:defRPr/>
            </a:lvl1pPr>
          </a:lstStyle>
          <a:p>
            <a:pPr>
              <a:defRPr/>
            </a:pPr>
            <a:fld id="{240EC0E9-BBCA-4ECA-9CA2-8F21151B26B0}" type="slidenum">
              <a:rPr lang="en-FI"/>
              <a:pPr>
                <a:defRPr/>
              </a:pPr>
              <a:t>‹#›</a:t>
            </a:fld>
            <a:endParaRPr lang="en-FI"/>
          </a:p>
        </p:txBody>
      </p:sp>
      <p:cxnSp>
        <p:nvCxnSpPr>
          <p:cNvPr id="6" name="Straight Connector 9">
            <a:extLst>
              <a:ext uri="{FF2B5EF4-FFF2-40B4-BE49-F238E27FC236}">
                <a16:creationId xmlns:a16="http://schemas.microsoft.com/office/drawing/2014/main" id="{9F790661-90EC-4E54-91F5-E04AFC4929CE}"/>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BB31A3A8-0482-4701-BA7A-FF758533B570}"/>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33F5AC24-81BB-4C41-A191-DD964F8D5C90}"/>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3995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sisältö ja kuva 2">
    <p:spTree>
      <p:nvGrpSpPr>
        <p:cNvPr id="1" name=""/>
        <p:cNvGrpSpPr/>
        <p:nvPr/>
      </p:nvGrpSpPr>
      <p:grpSpPr>
        <a:xfrm>
          <a:off x="0" y="0"/>
          <a:ext cx="0" cy="0"/>
          <a:chOff x="0" y="0"/>
          <a:chExt cx="0" cy="0"/>
        </a:xfrm>
      </p:grpSpPr>
      <p:sp>
        <p:nvSpPr>
          <p:cNvPr id="2" name="Title 1"/>
          <p:cNvSpPr>
            <a:spLocks noGrp="1"/>
          </p:cNvSpPr>
          <p:nvPr>
            <p:ph type="title"/>
          </p:nvPr>
        </p:nvSpPr>
        <p:spPr>
          <a:xfrm>
            <a:off x="6238774" y="838453"/>
            <a:ext cx="5542084" cy="1155784"/>
          </a:xfrm>
        </p:spPr>
        <p:txBody>
          <a:bodyPr/>
          <a:lstStyle/>
          <a:p>
            <a:r>
              <a:rPr lang="fi-FI"/>
              <a:t>Muokkaa ots. perustyyl. napsautt.</a:t>
            </a:r>
            <a:endParaRPr lang="en-US" dirty="0"/>
          </a:p>
        </p:txBody>
      </p:sp>
      <p:sp>
        <p:nvSpPr>
          <p:cNvPr id="57" name="Picture Placeholder 56"/>
          <p:cNvSpPr>
            <a:spLocks noGrp="1"/>
          </p:cNvSpPr>
          <p:nvPr>
            <p:ph type="pic" sz="quarter" idx="14"/>
          </p:nvPr>
        </p:nvSpPr>
        <p:spPr>
          <a:xfrm>
            <a:off x="0" y="849632"/>
            <a:ext cx="5704867" cy="6008368"/>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rgbClr val="2CD5C4"/>
          </a:solidFill>
        </p:spPr>
        <p:txBody>
          <a:bodyPr rtlCol="0">
            <a:noAutofit/>
          </a:bodyPr>
          <a:lstStyle/>
          <a:p>
            <a:pPr lvl="0"/>
            <a:r>
              <a:rPr lang="fi-FI" noProof="0"/>
              <a:t>Lisää kuva napsauttamalla kuvaketta</a:t>
            </a:r>
            <a:endParaRPr lang="en-FI" noProof="0"/>
          </a:p>
        </p:txBody>
      </p:sp>
      <p:sp>
        <p:nvSpPr>
          <p:cNvPr id="3" name="Content Placeholder 2"/>
          <p:cNvSpPr>
            <a:spLocks noGrp="1"/>
          </p:cNvSpPr>
          <p:nvPr>
            <p:ph idx="1"/>
          </p:nvPr>
        </p:nvSpPr>
        <p:spPr>
          <a:xfrm>
            <a:off x="6238774" y="2284370"/>
            <a:ext cx="5542084"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56B7B9AB-E864-4912-9D58-CB46BEA3F591}"/>
              </a:ext>
            </a:extLst>
          </p:cNvPr>
          <p:cNvSpPr>
            <a:spLocks noGrp="1"/>
          </p:cNvSpPr>
          <p:nvPr>
            <p:ph type="dt" sz="half" idx="15"/>
          </p:nvPr>
        </p:nvSpPr>
        <p:spPr/>
        <p:txBody>
          <a:bodyPr/>
          <a:lstStyle>
            <a:lvl1pPr>
              <a:defRPr/>
            </a:lvl1pPr>
          </a:lstStyle>
          <a:p>
            <a:pPr>
              <a:defRPr/>
            </a:pPr>
            <a:fld id="{9C8A5E25-00A7-4D13-A3FA-49976EE7168C}" type="datetime1">
              <a:rPr lang="fi-FI"/>
              <a:pPr>
                <a:defRPr/>
              </a:pPr>
              <a:t>10.2.2025</a:t>
            </a:fld>
            <a:endParaRPr lang="en-FI"/>
          </a:p>
        </p:txBody>
      </p:sp>
      <p:sp>
        <p:nvSpPr>
          <p:cNvPr id="9" name="Slide Number Placeholder 5">
            <a:extLst>
              <a:ext uri="{FF2B5EF4-FFF2-40B4-BE49-F238E27FC236}">
                <a16:creationId xmlns:a16="http://schemas.microsoft.com/office/drawing/2014/main" id="{0D0D9343-0154-413E-9157-6F08485DC9E4}"/>
              </a:ext>
            </a:extLst>
          </p:cNvPr>
          <p:cNvSpPr>
            <a:spLocks noGrp="1"/>
          </p:cNvSpPr>
          <p:nvPr>
            <p:ph type="sldNum" sz="quarter" idx="16"/>
          </p:nvPr>
        </p:nvSpPr>
        <p:spPr/>
        <p:txBody>
          <a:bodyPr/>
          <a:lstStyle>
            <a:lvl1pPr>
              <a:defRPr/>
            </a:lvl1pPr>
          </a:lstStyle>
          <a:p>
            <a:pPr>
              <a:defRPr/>
            </a:pPr>
            <a:fld id="{3B6FEC46-C7C3-47FD-92F7-DFBE39335ED9}" type="slidenum">
              <a:rPr lang="en-FI"/>
              <a:pPr>
                <a:defRPr/>
              </a:pPr>
              <a:t>‹#›</a:t>
            </a:fld>
            <a:endParaRPr lang="en-FI"/>
          </a:p>
        </p:txBody>
      </p:sp>
      <p:cxnSp>
        <p:nvCxnSpPr>
          <p:cNvPr id="6" name="Straight Connector 9">
            <a:extLst>
              <a:ext uri="{FF2B5EF4-FFF2-40B4-BE49-F238E27FC236}">
                <a16:creationId xmlns:a16="http://schemas.microsoft.com/office/drawing/2014/main" id="{846900A3-D3DC-406D-AD34-A142E6B2DEBE}"/>
              </a:ext>
              <a:ext uri="{C183D7F6-B498-43B3-948B-1728B52AA6E4}">
                <adec:decorative xmlns:adec="http://schemas.microsoft.com/office/drawing/2017/decorative" val="1"/>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353C3685-5939-4705-B532-6EE2E620DD7E}"/>
              </a:ext>
              <a:ext uri="{C183D7F6-B498-43B3-948B-1728B52AA6E4}">
                <adec:decorative xmlns:adec="http://schemas.microsoft.com/office/drawing/2017/decorative" val="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FC61C85C-5DEF-4203-9FFC-687D69D9FE0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53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sisältö ja kuva 3">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0"/>
            <a:ext cx="6160821"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8" name="Picture Placeholder 27"/>
          <p:cNvSpPr>
            <a:spLocks noGrp="1"/>
          </p:cNvSpPr>
          <p:nvPr>
            <p:ph type="pic" sz="quarter" idx="13"/>
          </p:nvPr>
        </p:nvSpPr>
        <p:spPr>
          <a:xfrm>
            <a:off x="6949018" y="844552"/>
            <a:ext cx="5238749" cy="6013449"/>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A02FFFA5-180E-4204-B4AC-780CC81C5A58}"/>
              </a:ext>
            </a:extLst>
          </p:cNvPr>
          <p:cNvSpPr>
            <a:spLocks noGrp="1"/>
          </p:cNvSpPr>
          <p:nvPr>
            <p:ph type="dt" sz="half" idx="14"/>
          </p:nvPr>
        </p:nvSpPr>
        <p:spPr/>
        <p:txBody>
          <a:bodyPr/>
          <a:lstStyle>
            <a:lvl1pPr>
              <a:defRPr/>
            </a:lvl1pPr>
          </a:lstStyle>
          <a:p>
            <a:pPr>
              <a:defRPr/>
            </a:pPr>
            <a:fld id="{0E0D30F7-600A-4AF6-A8FB-F19151A90ED3}" type="datetime1">
              <a:rPr lang="fi-FI"/>
              <a:pPr>
                <a:defRPr/>
              </a:pPr>
              <a:t>10.2.2025</a:t>
            </a:fld>
            <a:endParaRPr lang="en-FI"/>
          </a:p>
        </p:txBody>
      </p:sp>
      <p:sp>
        <p:nvSpPr>
          <p:cNvPr id="9" name="Slide Number Placeholder 5">
            <a:extLst>
              <a:ext uri="{FF2B5EF4-FFF2-40B4-BE49-F238E27FC236}">
                <a16:creationId xmlns:a16="http://schemas.microsoft.com/office/drawing/2014/main" id="{AF31D949-E36F-4AC0-96BD-2A97138ACB8B}"/>
              </a:ext>
            </a:extLst>
          </p:cNvPr>
          <p:cNvSpPr>
            <a:spLocks noGrp="1"/>
          </p:cNvSpPr>
          <p:nvPr>
            <p:ph type="sldNum" sz="quarter" idx="15"/>
          </p:nvPr>
        </p:nvSpPr>
        <p:spPr/>
        <p:txBody>
          <a:bodyPr/>
          <a:lstStyle>
            <a:lvl1pPr>
              <a:defRPr/>
            </a:lvl1pPr>
          </a:lstStyle>
          <a:p>
            <a:pPr>
              <a:defRPr/>
            </a:pPr>
            <a:fld id="{0F3A93E7-8440-41A7-A0AF-FA2D1CCF3799}" type="slidenum">
              <a:rPr lang="en-FI"/>
              <a:pPr>
                <a:defRPr/>
              </a:pPr>
              <a:t>‹#›</a:t>
            </a:fld>
            <a:endParaRPr lang="en-FI"/>
          </a:p>
        </p:txBody>
      </p:sp>
      <p:cxnSp>
        <p:nvCxnSpPr>
          <p:cNvPr id="6" name="Straight Connector 9">
            <a:extLst>
              <a:ext uri="{FF2B5EF4-FFF2-40B4-BE49-F238E27FC236}">
                <a16:creationId xmlns:a16="http://schemas.microsoft.com/office/drawing/2014/main" id="{5B76B97E-CC21-4897-BD52-C3B10686E1DF}"/>
              </a:ext>
              <a:ext uri="{C183D7F6-B498-43B3-948B-1728B52AA6E4}">
                <adec:decorative xmlns:adec="http://schemas.microsoft.com/office/drawing/2017/decorative" val="1"/>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ED68EA9E-9719-404C-A67E-FF84E37087C0}"/>
              </a:ext>
              <a:ext uri="{C183D7F6-B498-43B3-948B-1728B52AA6E4}">
                <adec:decorative xmlns:adec="http://schemas.microsoft.com/office/drawing/2017/decorative" val="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7">
            <a:extLst>
              <a:ext uri="{FF2B5EF4-FFF2-40B4-BE49-F238E27FC236}">
                <a16:creationId xmlns:a16="http://schemas.microsoft.com/office/drawing/2014/main" id="{B8CA7490-7AAB-4A47-9D17-D754E97BDEAA}"/>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36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916" y="844061"/>
            <a:ext cx="11084169" cy="1155801"/>
          </a:xfrm>
        </p:spPr>
        <p:txBody>
          <a:bodyPr anchor="t"/>
          <a:lstStyle/>
          <a:p>
            <a:r>
              <a:rPr lang="en-GB" dirty="0"/>
              <a:t>Click to edit Master </a:t>
            </a:r>
            <a:br>
              <a:rPr lang="en-GB" dirty="0"/>
            </a:br>
            <a:r>
              <a:rPr lang="en-GB" dirty="0"/>
              <a:t>title style</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7301C1B-12A4-1346-9AD6-764E4D76AEBB}"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4068001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 1">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82CE382-7B45-4DA8-B731-150F99A0359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53"/>
          <a:stretch>
            <a:fillRect/>
          </a:stretch>
        </p:blipFill>
        <p:spPr bwMode="auto">
          <a:xfrm>
            <a:off x="-4234"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0C53E1B7-728E-4933-904A-602AF03595E2}"/>
              </a:ext>
            </a:extLst>
          </p:cNvPr>
          <p:cNvSpPr>
            <a:spLocks noGrp="1"/>
          </p:cNvSpPr>
          <p:nvPr>
            <p:ph type="dt" sz="half" idx="10"/>
          </p:nvPr>
        </p:nvSpPr>
        <p:spPr/>
        <p:txBody>
          <a:bodyPr/>
          <a:lstStyle>
            <a:lvl1pPr>
              <a:defRPr/>
            </a:lvl1pPr>
          </a:lstStyle>
          <a:p>
            <a:pPr>
              <a:defRPr/>
            </a:pPr>
            <a:fld id="{69FA78A9-2B7F-4E7F-9EA9-9F5BE9EFD846}" type="datetime1">
              <a:rPr lang="fi-FI"/>
              <a:pPr>
                <a:defRPr/>
              </a:pPr>
              <a:t>10.2.2025</a:t>
            </a:fld>
            <a:endParaRPr lang="en-FI"/>
          </a:p>
        </p:txBody>
      </p:sp>
      <p:sp>
        <p:nvSpPr>
          <p:cNvPr id="7" name="Slide Number Placeholder 5">
            <a:extLst>
              <a:ext uri="{FF2B5EF4-FFF2-40B4-BE49-F238E27FC236}">
                <a16:creationId xmlns:a16="http://schemas.microsoft.com/office/drawing/2014/main" id="{DEED1414-6141-4091-A201-837481764753}"/>
              </a:ext>
            </a:extLst>
          </p:cNvPr>
          <p:cNvSpPr>
            <a:spLocks noGrp="1"/>
          </p:cNvSpPr>
          <p:nvPr>
            <p:ph type="sldNum" sz="quarter" idx="11"/>
          </p:nvPr>
        </p:nvSpPr>
        <p:spPr/>
        <p:txBody>
          <a:bodyPr/>
          <a:lstStyle>
            <a:lvl1pPr>
              <a:defRPr/>
            </a:lvl1pPr>
          </a:lstStyle>
          <a:p>
            <a:pPr>
              <a:defRPr/>
            </a:pPr>
            <a:fld id="{F0C00C50-4252-4E8F-B293-4939E8FEA39C}" type="slidenum">
              <a:rPr lang="en-FI"/>
              <a:pPr>
                <a:defRPr/>
              </a:pPr>
              <a:t>‹#›</a:t>
            </a:fld>
            <a:endParaRPr lang="en-FI"/>
          </a:p>
        </p:txBody>
      </p:sp>
      <p:cxnSp>
        <p:nvCxnSpPr>
          <p:cNvPr id="5" name="Straight Connector 13">
            <a:extLst>
              <a:ext uri="{FF2B5EF4-FFF2-40B4-BE49-F238E27FC236}">
                <a16:creationId xmlns:a16="http://schemas.microsoft.com/office/drawing/2014/main" id="{B84E64B6-243D-48E4-B7A9-2CAF509F9AB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004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 2">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E7620D8-F17E-42E3-BB20-7DE41EDBB77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1" y="0"/>
            <a:ext cx="7979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Kuopion kaupungin logo, jossa sana Kuopio kirjoitettu mustilla kirjaimilla.">
            <a:extLst>
              <a:ext uri="{FF2B5EF4-FFF2-40B4-BE49-F238E27FC236}">
                <a16:creationId xmlns:a16="http://schemas.microsoft.com/office/drawing/2014/main" id="{4C274CA5-8C66-4F4E-87A1-16649B2B4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 y="88901"/>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34728A59-EC27-459C-BCBD-9E7C73178FFD}"/>
              </a:ext>
            </a:extLst>
          </p:cNvPr>
          <p:cNvSpPr>
            <a:spLocks noGrp="1"/>
          </p:cNvSpPr>
          <p:nvPr>
            <p:ph type="dt" sz="half" idx="10"/>
          </p:nvPr>
        </p:nvSpPr>
        <p:spPr/>
        <p:txBody>
          <a:bodyPr/>
          <a:lstStyle>
            <a:lvl1pPr>
              <a:defRPr/>
            </a:lvl1pPr>
          </a:lstStyle>
          <a:p>
            <a:pPr>
              <a:defRPr/>
            </a:pPr>
            <a:fld id="{938863CA-FF99-4226-A902-8E878CF81E64}" type="datetime1">
              <a:rPr lang="fi-FI"/>
              <a:pPr>
                <a:defRPr/>
              </a:pPr>
              <a:t>10.2.2025</a:t>
            </a:fld>
            <a:endParaRPr lang="en-FI"/>
          </a:p>
        </p:txBody>
      </p:sp>
      <p:sp>
        <p:nvSpPr>
          <p:cNvPr id="8" name="Slide Number Placeholder 5">
            <a:extLst>
              <a:ext uri="{FF2B5EF4-FFF2-40B4-BE49-F238E27FC236}">
                <a16:creationId xmlns:a16="http://schemas.microsoft.com/office/drawing/2014/main" id="{58F4A469-BC7B-4206-ADEF-9A958693FA40}"/>
              </a:ext>
            </a:extLst>
          </p:cNvPr>
          <p:cNvSpPr>
            <a:spLocks noGrp="1"/>
          </p:cNvSpPr>
          <p:nvPr>
            <p:ph type="sldNum" sz="quarter" idx="11"/>
          </p:nvPr>
        </p:nvSpPr>
        <p:spPr/>
        <p:txBody>
          <a:bodyPr/>
          <a:lstStyle>
            <a:lvl1pPr>
              <a:defRPr/>
            </a:lvl1pPr>
          </a:lstStyle>
          <a:p>
            <a:pPr>
              <a:defRPr/>
            </a:pPr>
            <a:fld id="{9528E44A-4CE9-4F12-90F6-EC8900B6EC78}" type="slidenum">
              <a:rPr lang="en-FI"/>
              <a:pPr>
                <a:defRPr/>
              </a:pPr>
              <a:t>‹#›</a:t>
            </a:fld>
            <a:endParaRPr lang="en-FI"/>
          </a:p>
        </p:txBody>
      </p:sp>
      <p:cxnSp>
        <p:nvCxnSpPr>
          <p:cNvPr id="5" name="Straight Connector 13">
            <a:extLst>
              <a:ext uri="{FF2B5EF4-FFF2-40B4-BE49-F238E27FC236}">
                <a16:creationId xmlns:a16="http://schemas.microsoft.com/office/drawing/2014/main" id="{75B07525-96C3-4A01-A8F0-5993033B0124}"/>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6578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CD0E04-21A2-BFCB-EF6C-1C9E68CF0EB8}"/>
              </a:ext>
            </a:extLst>
          </p:cNvPr>
          <p:cNvSpPr>
            <a:spLocks noGrp="1"/>
          </p:cNvSpPr>
          <p:nvPr>
            <p:ph type="title"/>
          </p:nvPr>
        </p:nvSpPr>
        <p:spPr>
          <a:xfrm>
            <a:off x="547200" y="844800"/>
            <a:ext cx="11102400" cy="1156800"/>
          </a:xfrm>
        </p:spPr>
        <p:txBody>
          <a:bodyPr/>
          <a:lstStyle/>
          <a:p>
            <a:r>
              <a:rPr lang="fi-FI"/>
              <a:t>Muokkaa ots. perustyyl. napsautt.</a:t>
            </a:r>
          </a:p>
        </p:txBody>
      </p:sp>
      <p:sp>
        <p:nvSpPr>
          <p:cNvPr id="7" name="Päivämäärän paikkamerkki 6">
            <a:extLst>
              <a:ext uri="{FF2B5EF4-FFF2-40B4-BE49-F238E27FC236}">
                <a16:creationId xmlns:a16="http://schemas.microsoft.com/office/drawing/2014/main" id="{73EB9684-18C3-9FCA-22F1-885E263F1989}"/>
              </a:ext>
            </a:extLst>
          </p:cNvPr>
          <p:cNvSpPr>
            <a:spLocks noGrp="1"/>
          </p:cNvSpPr>
          <p:nvPr>
            <p:ph type="dt" sz="half" idx="10"/>
          </p:nvPr>
        </p:nvSpPr>
        <p:spPr/>
        <p:txBody>
          <a:bodyPr/>
          <a:lstStyle/>
          <a:p>
            <a:fld id="{B4040670-9479-49D9-88C4-C2DC2BEB86F0}" type="datetimeFigureOut">
              <a:rPr lang="fi-FI" smtClean="0"/>
              <a:t>10.2.2025</a:t>
            </a:fld>
            <a:endParaRPr lang="fi-FI"/>
          </a:p>
        </p:txBody>
      </p:sp>
      <p:sp>
        <p:nvSpPr>
          <p:cNvPr id="9" name="Dian numeron paikkamerkki 8">
            <a:extLst>
              <a:ext uri="{FF2B5EF4-FFF2-40B4-BE49-F238E27FC236}">
                <a16:creationId xmlns:a16="http://schemas.microsoft.com/office/drawing/2014/main" id="{BD3A2876-EF26-D9AE-96FC-21A9CB3A6828}"/>
              </a:ext>
            </a:extLst>
          </p:cNvPr>
          <p:cNvSpPr>
            <a:spLocks noGrp="1"/>
          </p:cNvSpPr>
          <p:nvPr>
            <p:ph type="sldNum" sz="quarter" idx="12"/>
          </p:nvPr>
        </p:nvSpPr>
        <p:spPr/>
        <p:txBody>
          <a:bodyPr/>
          <a:lstStyle/>
          <a:p>
            <a:fld id="{9829D91C-03E7-42EC-B8BC-099D830350ED}" type="slidenum">
              <a:rPr lang="fi-FI" smtClean="0"/>
              <a:t>‹#›</a:t>
            </a:fld>
            <a:endParaRPr lang="fi-FI"/>
          </a:p>
        </p:txBody>
      </p:sp>
      <p:sp>
        <p:nvSpPr>
          <p:cNvPr id="12" name="Text Placeholder 2">
            <a:extLst>
              <a:ext uri="{FF2B5EF4-FFF2-40B4-BE49-F238E27FC236}">
                <a16:creationId xmlns:a16="http://schemas.microsoft.com/office/drawing/2014/main" id="{1DA02C4C-7622-3680-68C8-0A27879A871E}"/>
              </a:ext>
            </a:extLst>
          </p:cNvPr>
          <p:cNvSpPr>
            <a:spLocks noGrp="1"/>
          </p:cNvSpPr>
          <p:nvPr>
            <p:ph type="body" idx="1"/>
          </p:nvPr>
        </p:nvSpPr>
        <p:spPr>
          <a:xfrm>
            <a:off x="545123"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3" name="Content Placeholder 3">
            <a:extLst>
              <a:ext uri="{FF2B5EF4-FFF2-40B4-BE49-F238E27FC236}">
                <a16:creationId xmlns:a16="http://schemas.microsoft.com/office/drawing/2014/main" id="{6D995967-D1A0-65C6-D7EA-B222D7BA34E7}"/>
              </a:ext>
            </a:extLst>
          </p:cNvPr>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4" name="Text Placeholder 4">
            <a:extLst>
              <a:ext uri="{FF2B5EF4-FFF2-40B4-BE49-F238E27FC236}">
                <a16:creationId xmlns:a16="http://schemas.microsoft.com/office/drawing/2014/main" id="{D8B90BF6-9CF0-778D-7A8E-F88CD0F75521}"/>
              </a:ext>
            </a:extLst>
          </p:cNvPr>
          <p:cNvSpPr>
            <a:spLocks noGrp="1"/>
          </p:cNvSpPr>
          <p:nvPr>
            <p:ph type="body" sz="quarter" idx="3"/>
          </p:nvPr>
        </p:nvSpPr>
        <p:spPr>
          <a:xfrm>
            <a:off x="6229980"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15" name="Content Placeholder 5">
            <a:extLst>
              <a:ext uri="{FF2B5EF4-FFF2-40B4-BE49-F238E27FC236}">
                <a16:creationId xmlns:a16="http://schemas.microsoft.com/office/drawing/2014/main" id="{CE4DF316-8E5B-7E3F-418B-A1B6A4252A42}"/>
              </a:ext>
            </a:extLst>
          </p:cNvPr>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1786943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petusdia">
    <p:bg>
      <p:bgPr>
        <a:solidFill>
          <a:schemeClr val="bg2"/>
        </a:solidFill>
        <a:effectLst/>
      </p:bgPr>
    </p:bg>
    <p:spTree>
      <p:nvGrpSpPr>
        <p:cNvPr id="1" name=""/>
        <p:cNvGrpSpPr/>
        <p:nvPr/>
      </p:nvGrpSpPr>
      <p:grpSpPr>
        <a:xfrm>
          <a:off x="0" y="0"/>
          <a:ext cx="0" cy="0"/>
          <a:chOff x="0" y="0"/>
          <a:chExt cx="0" cy="0"/>
        </a:xfrm>
      </p:grpSpPr>
      <p:pic>
        <p:nvPicPr>
          <p:cNvPr id="6" name="Picture 8" descr="Kuopion kaupungin logo, jossa sana Kuopio kirjoitettu mustilla kirjaimilla.">
            <a:extLst>
              <a:ext uri="{FF2B5EF4-FFF2-40B4-BE49-F238E27FC236}">
                <a16:creationId xmlns:a16="http://schemas.microsoft.com/office/drawing/2014/main" id="{C9147DC9-BBAA-4A99-8E62-F047B8988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1" y="723901"/>
            <a:ext cx="17018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3913" y="2986929"/>
            <a:ext cx="5405236" cy="1103524"/>
          </a:xfrm>
        </p:spPr>
        <p:txBody>
          <a:bodyPr anchor="b"/>
          <a:lstStyle/>
          <a:p>
            <a:r>
              <a:rPr lang="fi-FI"/>
              <a:t>Muokkaa ots. perustyyl. napsautt.</a:t>
            </a:r>
            <a:endParaRPr lang="en-FI" dirty="0"/>
          </a:p>
        </p:txBody>
      </p:sp>
      <p:sp>
        <p:nvSpPr>
          <p:cNvPr id="11" name="Text Placeholder 10"/>
          <p:cNvSpPr>
            <a:spLocks noGrp="1"/>
          </p:cNvSpPr>
          <p:nvPr>
            <p:ph type="body" sz="quarter" idx="17"/>
          </p:nvPr>
        </p:nvSpPr>
        <p:spPr>
          <a:xfrm>
            <a:off x="553915" y="4212772"/>
            <a:ext cx="5405236" cy="1267469"/>
          </a:xfrm>
        </p:spPr>
        <p:txBody>
          <a:bodyPr>
            <a:normAutofit/>
          </a:bodyPr>
          <a:lstStyle>
            <a:lvl1pPr marL="0" indent="0">
              <a:buNone/>
              <a:defRPr sz="2133"/>
            </a:lvl1pPr>
            <a:lvl2pPr marL="457189" indent="0">
              <a:buNone/>
              <a:defRPr/>
            </a:lvl2pPr>
          </a:lstStyle>
          <a:p>
            <a:pPr lvl="0"/>
            <a:r>
              <a:rPr lang="fi-FI"/>
              <a:t>Muokkaa tekstin perustyylejä napsauttamalla</a:t>
            </a:r>
          </a:p>
        </p:txBody>
      </p:sp>
      <p:sp>
        <p:nvSpPr>
          <p:cNvPr id="13" name="Text Placeholder 12"/>
          <p:cNvSpPr>
            <a:spLocks noGrp="1"/>
          </p:cNvSpPr>
          <p:nvPr>
            <p:ph type="body" sz="quarter" idx="18"/>
          </p:nvPr>
        </p:nvSpPr>
        <p:spPr>
          <a:xfrm>
            <a:off x="553914" y="5602562"/>
            <a:ext cx="5405236" cy="831300"/>
          </a:xfrm>
        </p:spPr>
        <p:txBody>
          <a:bodyPr anchor="b">
            <a:normAutofit/>
          </a:bodyPr>
          <a:lstStyle>
            <a:lvl1pPr marL="0" indent="0">
              <a:spcBef>
                <a:spcPts val="0"/>
              </a:spcBef>
              <a:buNone/>
              <a:defRPr sz="1467"/>
            </a:lvl1pPr>
          </a:lstStyle>
          <a:p>
            <a:pPr lvl="0"/>
            <a:r>
              <a:rPr lang="fi-FI"/>
              <a:t>Muokkaa tekstin perustyylejä napsauttamalla</a:t>
            </a:r>
          </a:p>
          <a:p>
            <a:pPr lvl="1"/>
            <a:r>
              <a:rPr lang="fi-FI"/>
              <a:t>toinen taso</a:t>
            </a:r>
          </a:p>
        </p:txBody>
      </p:sp>
      <p:pic>
        <p:nvPicPr>
          <p:cNvPr id="7" name="Picture 6">
            <a:extLst>
              <a:ext uri="{FF2B5EF4-FFF2-40B4-BE49-F238E27FC236}">
                <a16:creationId xmlns:a16="http://schemas.microsoft.com/office/drawing/2014/main" id="{D32EF2BB-D71D-EE89-0DA6-B655E524C8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1583818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2" y="2535981"/>
            <a:ext cx="4632909" cy="2387600"/>
          </a:xfrm>
        </p:spPr>
        <p:txBody>
          <a:bodyPr lIns="0" tIns="0" rIns="0" bIns="0" anchor="b"/>
          <a:lstStyle>
            <a:lvl1pPr algn="l">
              <a:defRPr sz="6000"/>
            </a:lvl1pPr>
          </a:lstStyle>
          <a:p>
            <a:r>
              <a:rPr lang="fi-FI"/>
              <a:t>Muokkaa ots. perustyyl. napsautt.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a:p>
        </p:txBody>
      </p:sp>
      <p:sp>
        <p:nvSpPr>
          <p:cNvPr id="7" name="Picture Placeholder 6">
            <a:extLst>
              <a:ext uri="{FF2B5EF4-FFF2-40B4-BE49-F238E27FC236}">
                <a16:creationId xmlns:a16="http://schemas.microsoft.com/office/drawing/2014/main" id="{F8F2639F-CC3C-944C-A6A5-3F4E51381965}"/>
              </a:ext>
            </a:extLst>
          </p:cNvPr>
          <p:cNvSpPr>
            <a:spLocks noGrp="1"/>
          </p:cNvSpPr>
          <p:nvPr>
            <p:ph type="pic" sz="quarter" idx="11"/>
          </p:nvPr>
        </p:nvSpPr>
        <p:spPr>
          <a:xfrm>
            <a:off x="5359942" y="0"/>
            <a:ext cx="6856641" cy="6885479"/>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47900" h="6876700">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close/>
                <a:moveTo>
                  <a:pt x="0" y="0"/>
                </a:moveTo>
                <a:lnTo>
                  <a:pt x="1" y="0"/>
                </a:lnTo>
                <a:lnTo>
                  <a:pt x="1" y="6876700"/>
                </a:lnTo>
                <a:lnTo>
                  <a:pt x="0" y="6876700"/>
                </a:lnTo>
                <a:close/>
              </a:path>
            </a:pathLst>
          </a:custGeom>
          <a:solidFill>
            <a:srgbClr val="8031A7"/>
          </a:solidFill>
        </p:spPr>
        <p:txBody>
          <a:bodyPr wrap="square">
            <a:noAutofit/>
          </a:bodyPr>
          <a:lstStyle/>
          <a:p>
            <a:r>
              <a:rPr lang="fi-FI"/>
              <a:t>Lisää kuva napsauttamalla kuvaketta</a:t>
            </a:r>
            <a:endParaRPr lang="en-FI"/>
          </a:p>
        </p:txBody>
      </p:sp>
      <p:pic>
        <p:nvPicPr>
          <p:cNvPr id="9" name="Picture 8">
            <a:extLst>
              <a:ext uri="{FF2B5EF4-FFF2-40B4-BE49-F238E27FC236}">
                <a16:creationId xmlns:a16="http://schemas.microsoft.com/office/drawing/2014/main" id="{BEA51C24-7204-1C46-BDB1-156BA93ABF13}"/>
              </a:ext>
            </a:extLst>
          </p:cNvPr>
          <p:cNvPicPr>
            <a:picLocks noChangeAspect="1"/>
          </p:cNvPicPr>
          <p:nvPr userDrawn="1"/>
        </p:nvPicPr>
        <p:blipFill>
          <a:blip r:embed="rId2"/>
          <a:stretch>
            <a:fillRect/>
          </a:stretch>
        </p:blipFill>
        <p:spPr>
          <a:xfrm>
            <a:off x="727031" y="727033"/>
            <a:ext cx="1465836" cy="344777"/>
          </a:xfrm>
          <a:prstGeom prst="rect">
            <a:avLst/>
          </a:prstGeom>
        </p:spPr>
      </p:pic>
    </p:spTree>
    <p:extLst>
      <p:ext uri="{BB962C8B-B14F-4D97-AF65-F5344CB8AC3E}">
        <p14:creationId xmlns:p14="http://schemas.microsoft.com/office/powerpoint/2010/main" val="377061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a:p>
        </p:txBody>
      </p:sp>
      <p:sp>
        <p:nvSpPr>
          <p:cNvPr id="8" name="Picture Placeholder 7">
            <a:extLst>
              <a:ext uri="{FF2B5EF4-FFF2-40B4-BE49-F238E27FC236}">
                <a16:creationId xmlns:a16="http://schemas.microsoft.com/office/drawing/2014/main" id="{DB4DFA2F-46FA-434E-98C2-F987DB26591E}"/>
              </a:ext>
            </a:extLst>
          </p:cNvPr>
          <p:cNvSpPr>
            <a:spLocks noGrp="1"/>
          </p:cNvSpPr>
          <p:nvPr>
            <p:ph type="pic" sz="quarter" idx="12"/>
          </p:nvPr>
        </p:nvSpPr>
        <p:spPr>
          <a:xfrm>
            <a:off x="5343136" y="0"/>
            <a:ext cx="6848864"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wrap="square">
            <a:noAutofit/>
          </a:bodyPr>
          <a:lstStyle>
            <a:lvl1pPr>
              <a:defRPr>
                <a:solidFill>
                  <a:schemeClr val="bg1"/>
                </a:solidFill>
              </a:defRPr>
            </a:lvl1pPr>
          </a:lstStyle>
          <a:p>
            <a:r>
              <a:rPr lang="fi-FI"/>
              <a:t>Lisää kuva napsauttamalla kuvaketta</a:t>
            </a:r>
            <a:endParaRPr lang="en-FI"/>
          </a:p>
        </p:txBody>
      </p:sp>
      <p:pic>
        <p:nvPicPr>
          <p:cNvPr id="10" name="Picture 9">
            <a:extLst>
              <a:ext uri="{FF2B5EF4-FFF2-40B4-BE49-F238E27FC236}">
                <a16:creationId xmlns:a16="http://schemas.microsoft.com/office/drawing/2014/main" id="{51A553F6-6347-7645-9DB3-00C72CEBDBEC}"/>
              </a:ext>
            </a:extLst>
          </p:cNvPr>
          <p:cNvPicPr>
            <a:picLocks noChangeAspect="1"/>
          </p:cNvPicPr>
          <p:nvPr userDrawn="1"/>
        </p:nvPicPr>
        <p:blipFill>
          <a:blip r:embed="rId2"/>
          <a:stretch>
            <a:fillRect/>
          </a:stretch>
        </p:blipFill>
        <p:spPr>
          <a:xfrm>
            <a:off x="727031" y="724432"/>
            <a:ext cx="1465836" cy="346757"/>
          </a:xfrm>
          <a:prstGeom prst="rect">
            <a:avLst/>
          </a:prstGeom>
        </p:spPr>
      </p:pic>
    </p:spTree>
    <p:extLst>
      <p:ext uri="{BB962C8B-B14F-4D97-AF65-F5344CB8AC3E}">
        <p14:creationId xmlns:p14="http://schemas.microsoft.com/office/powerpoint/2010/main" val="2817286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917" y="844062"/>
            <a:ext cx="11084169" cy="1155801"/>
          </a:xfrm>
        </p:spPr>
        <p:txBody>
          <a:bodyPr anchor="t"/>
          <a:lstStyle/>
          <a:p>
            <a:r>
              <a:rPr lang="en-GB"/>
              <a:t>Click to edit Master </a:t>
            </a:r>
            <a:br>
              <a:rPr lang="en-GB"/>
            </a:br>
            <a:r>
              <a:rPr lang="en-GB"/>
              <a:t>title style</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77301C1B-12A4-1346-9AD6-764E4D76AEBB}"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1635329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54A8F1-DC4A-DC47-82EF-F6137D578D85}"/>
              </a:ext>
            </a:extLst>
          </p:cNvPr>
          <p:cNvPicPr>
            <a:picLocks noChangeAspect="1"/>
          </p:cNvPicPr>
          <p:nvPr userDrawn="1"/>
        </p:nvPicPr>
        <p:blipFill rotWithShape="1">
          <a:blip r:embed="rId2"/>
          <a:srcRect r="28479"/>
          <a:stretch/>
        </p:blipFill>
        <p:spPr>
          <a:xfrm>
            <a:off x="7278958" y="-11386"/>
            <a:ext cx="4913044" cy="6869388"/>
          </a:xfrm>
          <a:prstGeom prst="rect">
            <a:avLst/>
          </a:prstGeom>
        </p:spPr>
      </p:pic>
      <p:sp>
        <p:nvSpPr>
          <p:cNvPr id="2" name="Title 1"/>
          <p:cNvSpPr>
            <a:spLocks noGrp="1"/>
          </p:cNvSpPr>
          <p:nvPr>
            <p:ph type="title" hasCustomPrompt="1"/>
          </p:nvPr>
        </p:nvSpPr>
        <p:spPr>
          <a:xfrm>
            <a:off x="553917" y="844062"/>
            <a:ext cx="11084169" cy="1155801"/>
          </a:xfrm>
        </p:spPr>
        <p:txBody>
          <a:bodyPr anchor="t"/>
          <a:lstStyle/>
          <a:p>
            <a:r>
              <a:rPr lang="en-GB"/>
              <a:t>Click to edit Master</a:t>
            </a:r>
            <a:br>
              <a:rPr lang="en-GB"/>
            </a:br>
            <a:r>
              <a:rPr lang="en-GB"/>
              <a:t>title style</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2B3BBEAC-6040-EB46-ACCD-36E546363EC1}"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AB8DA1-1880-2F4E-BABD-A79E1BDC73A8}"/>
              </a:ext>
            </a:extLst>
          </p:cNvPr>
          <p:cNvCxnSpPr>
            <a:cxnSpLocks/>
          </p:cNvCxnSpPr>
          <p:nvPr userDrawn="1"/>
        </p:nvCxnSpPr>
        <p:spPr>
          <a:xfrm flipV="1">
            <a:off x="108813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CB8442-1DE3-C246-BEAC-B0CBA595A91C}"/>
              </a:ext>
            </a:extLst>
          </p:cNvPr>
          <p:cNvCxnSpPr>
            <a:cxnSpLocks/>
          </p:cNvCxnSpPr>
          <p:nvPr userDrawn="1"/>
        </p:nvCxnSpPr>
        <p:spPr>
          <a:xfrm flipV="1">
            <a:off x="117237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0461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40666F-CD1A-C548-A8CC-91E0CF7BB1F5}"/>
              </a:ext>
            </a:extLst>
          </p:cNvPr>
          <p:cNvPicPr>
            <a:picLocks noChangeAspect="1"/>
          </p:cNvPicPr>
          <p:nvPr userDrawn="1"/>
        </p:nvPicPr>
        <p:blipFill rotWithShape="1">
          <a:blip r:embed="rId2"/>
          <a:srcRect r="27057"/>
          <a:stretch/>
        </p:blipFill>
        <p:spPr>
          <a:xfrm>
            <a:off x="7189595" y="-7352"/>
            <a:ext cx="5002407" cy="6858000"/>
          </a:xfrm>
          <a:prstGeom prst="rect">
            <a:avLst/>
          </a:prstGeom>
        </p:spPr>
      </p:pic>
      <p:sp>
        <p:nvSpPr>
          <p:cNvPr id="2" name="Title 1"/>
          <p:cNvSpPr>
            <a:spLocks noGrp="1"/>
          </p:cNvSpPr>
          <p:nvPr>
            <p:ph type="title" hasCustomPrompt="1"/>
          </p:nvPr>
        </p:nvSpPr>
        <p:spPr>
          <a:xfrm>
            <a:off x="553917" y="844060"/>
            <a:ext cx="11084169" cy="1155784"/>
          </a:xfrm>
        </p:spPr>
        <p:txBody>
          <a:bodyPr anchor="t"/>
          <a:lstStyle/>
          <a:p>
            <a:r>
              <a:rPr lang="en-GB"/>
              <a:t>Click to edit Master </a:t>
            </a:r>
            <a:br>
              <a:rPr lang="en-GB"/>
            </a:br>
            <a:r>
              <a:rPr lang="en-GB"/>
              <a:t>title style</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81D8BC70-3903-7641-9578-719FF5FE7AEE}"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C4344D6-6DFE-0247-9D89-0799E3B1BC8B}"/>
              </a:ext>
            </a:extLst>
          </p:cNvPr>
          <p:cNvCxnSpPr>
            <a:cxnSpLocks/>
          </p:cNvCxnSpPr>
          <p:nvPr userDrawn="1"/>
        </p:nvCxnSpPr>
        <p:spPr>
          <a:xfrm flipV="1">
            <a:off x="108813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878BE9-4B16-3A43-BC2A-A1D3A8D00F75}"/>
              </a:ext>
            </a:extLst>
          </p:cNvPr>
          <p:cNvCxnSpPr>
            <a:cxnSpLocks/>
          </p:cNvCxnSpPr>
          <p:nvPr userDrawn="1"/>
        </p:nvCxnSpPr>
        <p:spPr>
          <a:xfrm flipV="1">
            <a:off x="117237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175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60EE65-09B8-1A4F-92AB-5FF0431033F8}"/>
              </a:ext>
            </a:extLst>
          </p:cNvPr>
          <p:cNvPicPr>
            <a:picLocks noChangeAspect="1"/>
          </p:cNvPicPr>
          <p:nvPr userDrawn="1"/>
        </p:nvPicPr>
        <p:blipFill rotWithShape="1">
          <a:blip r:embed="rId2"/>
          <a:srcRect t="24952"/>
          <a:stretch/>
        </p:blipFill>
        <p:spPr>
          <a:xfrm>
            <a:off x="-4116" y="2"/>
            <a:ext cx="9137583" cy="6857599"/>
          </a:xfrm>
          <a:prstGeom prst="rect">
            <a:avLst/>
          </a:prstGeom>
        </p:spPr>
      </p:pic>
      <p:sp>
        <p:nvSpPr>
          <p:cNvPr id="2" name="Title 1"/>
          <p:cNvSpPr>
            <a:spLocks noGrp="1"/>
          </p:cNvSpPr>
          <p:nvPr>
            <p:ph type="title"/>
          </p:nvPr>
        </p:nvSpPr>
        <p:spPr>
          <a:xfrm>
            <a:off x="622300" y="1508378"/>
            <a:ext cx="7356928" cy="2105681"/>
          </a:xfrm>
        </p:spPr>
        <p:txBody>
          <a:bodyPr anchor="t"/>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F688657-4FA2-DF40-864D-CACF72E8AD31}"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02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54A8F1-DC4A-DC47-82EF-F6137D578D85}"/>
              </a:ext>
            </a:extLst>
          </p:cNvPr>
          <p:cNvPicPr>
            <a:picLocks noChangeAspect="1"/>
          </p:cNvPicPr>
          <p:nvPr userDrawn="1"/>
        </p:nvPicPr>
        <p:blipFill rotWithShape="1">
          <a:blip r:embed="rId2"/>
          <a:srcRect r="28479"/>
          <a:stretch/>
        </p:blipFill>
        <p:spPr>
          <a:xfrm>
            <a:off x="7278957" y="-11387"/>
            <a:ext cx="4913044" cy="6869388"/>
          </a:xfrm>
          <a:prstGeom prst="rect">
            <a:avLst/>
          </a:prstGeom>
        </p:spPr>
      </p:pic>
      <p:sp>
        <p:nvSpPr>
          <p:cNvPr id="2" name="Title 1"/>
          <p:cNvSpPr>
            <a:spLocks noGrp="1"/>
          </p:cNvSpPr>
          <p:nvPr>
            <p:ph type="title" hasCustomPrompt="1"/>
          </p:nvPr>
        </p:nvSpPr>
        <p:spPr>
          <a:xfrm>
            <a:off x="553916" y="844061"/>
            <a:ext cx="11084169" cy="1155801"/>
          </a:xfrm>
        </p:spPr>
        <p:txBody>
          <a:bodyPr anchor="t"/>
          <a:lstStyle/>
          <a:p>
            <a:r>
              <a:rPr lang="en-GB" dirty="0"/>
              <a:t>Click to edit Master</a:t>
            </a:r>
            <a:br>
              <a:rPr lang="en-GB" dirty="0"/>
            </a:br>
            <a:r>
              <a:rPr lang="en-GB" dirty="0"/>
              <a:t>title style</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2B3BBEAC-6040-EB46-ACCD-36E546363EC1}"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AB8DA1-1880-2F4E-BABD-A79E1BDC73A8}"/>
              </a:ext>
            </a:extLst>
          </p:cNvPr>
          <p:cNvCxnSpPr>
            <a:cxnSpLocks/>
          </p:cNvCxnSpPr>
          <p:nvPr userDrawn="1"/>
        </p:nvCxnSpPr>
        <p:spPr>
          <a:xfrm flipV="1">
            <a:off x="108813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CB8442-1DE3-C246-BEAC-B0CBA595A91C}"/>
              </a:ext>
            </a:extLst>
          </p:cNvPr>
          <p:cNvCxnSpPr>
            <a:cxnSpLocks/>
          </p:cNvCxnSpPr>
          <p:nvPr userDrawn="1"/>
        </p:nvCxnSpPr>
        <p:spPr>
          <a:xfrm flipV="1">
            <a:off x="117237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5312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77F212-C8EA-A14C-905A-0419C9A41C4A}"/>
              </a:ext>
            </a:extLst>
          </p:cNvPr>
          <p:cNvPicPr>
            <a:picLocks noChangeAspect="1"/>
          </p:cNvPicPr>
          <p:nvPr userDrawn="1"/>
        </p:nvPicPr>
        <p:blipFill rotWithShape="1">
          <a:blip r:embed="rId2"/>
          <a:srcRect l="12676" t="24947"/>
          <a:stretch/>
        </p:blipFill>
        <p:spPr>
          <a:xfrm>
            <a:off x="2" y="-401"/>
            <a:ext cx="7979228" cy="6858000"/>
          </a:xfrm>
          <a:prstGeom prst="rect">
            <a:avLst/>
          </a:prstGeom>
        </p:spPr>
      </p:pic>
      <p:sp>
        <p:nvSpPr>
          <p:cNvPr id="2" name="Title 1"/>
          <p:cNvSpPr>
            <a:spLocks noGrp="1"/>
          </p:cNvSpPr>
          <p:nvPr>
            <p:ph type="title"/>
          </p:nvPr>
        </p:nvSpPr>
        <p:spPr>
          <a:xfrm>
            <a:off x="622300" y="1508378"/>
            <a:ext cx="7356928" cy="2105681"/>
          </a:xfrm>
        </p:spPr>
        <p:txBody>
          <a:bodyPr anchor="t"/>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F688657-4FA2-DF40-864D-CACF72E8AD31}"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9A893ED-776D-F14E-B1D9-58995A191D5F}"/>
              </a:ext>
            </a:extLst>
          </p:cNvPr>
          <p:cNvPicPr>
            <a:picLocks noChangeAspect="1"/>
          </p:cNvPicPr>
          <p:nvPr userDrawn="1"/>
        </p:nvPicPr>
        <p:blipFill>
          <a:blip r:embed="rId3"/>
          <a:stretch>
            <a:fillRect/>
          </a:stretch>
        </p:blipFill>
        <p:spPr>
          <a:xfrm>
            <a:off x="92613" y="88972"/>
            <a:ext cx="634419" cy="149221"/>
          </a:xfrm>
          <a:prstGeom prst="rect">
            <a:avLst/>
          </a:prstGeom>
        </p:spPr>
      </p:pic>
    </p:spTree>
    <p:extLst>
      <p:ext uri="{BB962C8B-B14F-4D97-AF65-F5344CB8AC3E}">
        <p14:creationId xmlns:p14="http://schemas.microsoft.com/office/powerpoint/2010/main" val="3748942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5125" y="844061"/>
            <a:ext cx="11101753" cy="1155800"/>
          </a:xfrm>
        </p:spPr>
        <p:txBody>
          <a:bodyPr/>
          <a:lstStyle/>
          <a:p>
            <a:r>
              <a:rPr lang="en-GB"/>
              <a:t>Click to edit Master</a:t>
            </a:r>
            <a:br>
              <a:rPr lang="en-GB"/>
            </a:br>
            <a:r>
              <a:rPr lang="en-GB"/>
              <a:t>title style</a:t>
            </a:r>
            <a:endParaRPr lang="en-US"/>
          </a:p>
        </p:txBody>
      </p:sp>
      <p:sp>
        <p:nvSpPr>
          <p:cNvPr id="3" name="Text Placeholder 2"/>
          <p:cNvSpPr>
            <a:spLocks noGrp="1"/>
          </p:cNvSpPr>
          <p:nvPr>
            <p:ph type="body" idx="1"/>
          </p:nvPr>
        </p:nvSpPr>
        <p:spPr>
          <a:xfrm>
            <a:off x="545123" y="2289978"/>
            <a:ext cx="5416896" cy="543596"/>
          </a:xfrm>
        </p:spPr>
        <p:txBody>
          <a:bodyPr anchor="t">
            <a:noAutofit/>
          </a:bodyPr>
          <a:lstStyle>
            <a:lvl1pPr marL="0" indent="0">
              <a:lnSpc>
                <a:spcPct val="90000"/>
              </a:lnSpc>
              <a:spcBef>
                <a:spcPts val="0"/>
              </a:spcBef>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29980" y="2289978"/>
            <a:ext cx="5416896" cy="543596"/>
          </a:xfrm>
        </p:spPr>
        <p:txBody>
          <a:bodyPr anchor="t">
            <a:noAutofit/>
          </a:bodyPr>
          <a:lstStyle>
            <a:lvl1pPr marL="0" indent="0">
              <a:lnSpc>
                <a:spcPct val="90000"/>
              </a:lnSpc>
              <a:spcBef>
                <a:spcPts val="0"/>
              </a:spcBef>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716504CE-9D5D-E949-9F63-32DDE489B98E}" type="datetime1">
              <a:rPr lang="fi-FI" smtClean="0"/>
              <a:t>10.2.2025</a:t>
            </a:fld>
            <a:endParaRPr lang="en-FI"/>
          </a:p>
        </p:txBody>
      </p:sp>
      <p:sp>
        <p:nvSpPr>
          <p:cNvPr id="9" name="Slide Number Placeholder 8"/>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2124115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kautettu asettelu">
    <p:bg>
      <p:bgPr>
        <a:solidFill>
          <a:srgbClr val="CEFF8C"/>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1F3C57-D93A-2C44-ADB0-861DB7BF31BC}"/>
              </a:ext>
            </a:extLst>
          </p:cNvPr>
          <p:cNvPicPr>
            <a:picLocks noChangeAspect="1"/>
          </p:cNvPicPr>
          <p:nvPr userDrawn="1"/>
        </p:nvPicPr>
        <p:blipFill>
          <a:blip r:embed="rId2"/>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E40F0BBF-1A1B-B54E-BAEC-EDD91A2B2ADD}"/>
              </a:ext>
            </a:extLst>
          </p:cNvPr>
          <p:cNvSpPr>
            <a:spLocks noGrp="1"/>
          </p:cNvSpPr>
          <p:nvPr>
            <p:ph type="title"/>
          </p:nvPr>
        </p:nvSpPr>
        <p:spPr>
          <a:xfrm>
            <a:off x="553914" y="2986930"/>
            <a:ext cx="5405236" cy="1103524"/>
          </a:xfrm>
        </p:spPr>
        <p:txBody>
          <a:bodyPr anchor="b"/>
          <a:lstStyle/>
          <a:p>
            <a:r>
              <a:rPr lang="fi-FI"/>
              <a:t>Muokkaa ots. perustyyl. napsautt.</a:t>
            </a:r>
            <a:endParaRPr lang="en-FI"/>
          </a:p>
        </p:txBody>
      </p:sp>
      <p:sp>
        <p:nvSpPr>
          <p:cNvPr id="3" name="Date Placeholder 2">
            <a:extLst>
              <a:ext uri="{FF2B5EF4-FFF2-40B4-BE49-F238E27FC236}">
                <a16:creationId xmlns:a16="http://schemas.microsoft.com/office/drawing/2014/main" id="{BE6D8FC3-21E0-A049-BB3F-8F0640FC7305}"/>
              </a:ext>
            </a:extLst>
          </p:cNvPr>
          <p:cNvSpPr>
            <a:spLocks noGrp="1"/>
          </p:cNvSpPr>
          <p:nvPr>
            <p:ph type="dt" sz="half" idx="10"/>
          </p:nvPr>
        </p:nvSpPr>
        <p:spPr/>
        <p:txBody>
          <a:bodyPr/>
          <a:lstStyle/>
          <a:p>
            <a:fld id="{2BE23D8D-835B-5049-83EE-2A7B6F4D0B49}" type="datetime1">
              <a:rPr lang="fi-FI" smtClean="0"/>
              <a:t>10.2.2025</a:t>
            </a:fld>
            <a:endParaRPr lang="en-FI"/>
          </a:p>
        </p:txBody>
      </p:sp>
      <p:sp>
        <p:nvSpPr>
          <p:cNvPr id="5" name="Slide Number Placeholder 4">
            <a:extLst>
              <a:ext uri="{FF2B5EF4-FFF2-40B4-BE49-F238E27FC236}">
                <a16:creationId xmlns:a16="http://schemas.microsoft.com/office/drawing/2014/main" id="{C32CF9EE-24E1-E14C-A508-74C31412C423}"/>
              </a:ext>
            </a:extLst>
          </p:cNvPr>
          <p:cNvSpPr>
            <a:spLocks noGrp="1"/>
          </p:cNvSpPr>
          <p:nvPr>
            <p:ph type="sldNum" sz="quarter" idx="12"/>
          </p:nvPr>
        </p:nvSpPr>
        <p:spPr/>
        <p:txBody>
          <a:bodyPr/>
          <a:lstStyle/>
          <a:p>
            <a:fld id="{E8CDC835-6F96-6540-A055-BE713FCBC575}" type="slidenum">
              <a:rPr lang="en-FI" smtClean="0"/>
              <a:pPr/>
              <a:t>‹#›</a:t>
            </a:fld>
            <a:endParaRPr lang="en-FI"/>
          </a:p>
        </p:txBody>
      </p:sp>
      <p:sp>
        <p:nvSpPr>
          <p:cNvPr id="11" name="Text Placeholder 10">
            <a:extLst>
              <a:ext uri="{FF2B5EF4-FFF2-40B4-BE49-F238E27FC236}">
                <a16:creationId xmlns:a16="http://schemas.microsoft.com/office/drawing/2014/main" id="{5E80B2B0-C670-6043-8724-402488644A06}"/>
              </a:ext>
            </a:extLst>
          </p:cNvPr>
          <p:cNvSpPr>
            <a:spLocks noGrp="1"/>
          </p:cNvSpPr>
          <p:nvPr>
            <p:ph type="body" sz="quarter" idx="17"/>
          </p:nvPr>
        </p:nvSpPr>
        <p:spPr>
          <a:xfrm>
            <a:off x="553915" y="4212772"/>
            <a:ext cx="5405236" cy="1267469"/>
          </a:xfrm>
        </p:spPr>
        <p:txBody>
          <a:bodyPr>
            <a:normAutofit/>
          </a:bodyPr>
          <a:lstStyle>
            <a:lvl1pPr marL="0" indent="0">
              <a:buNone/>
              <a:defRPr sz="2133"/>
            </a:lvl1pPr>
            <a:lvl2pPr marL="457178" indent="0">
              <a:buNone/>
              <a:defRPr/>
            </a:lvl2pPr>
          </a:lstStyle>
          <a:p>
            <a:pPr lvl="0"/>
            <a:r>
              <a:rPr lang="fi-FI"/>
              <a:t>Muokkaa tekstin perustyylejä napsauttamalla</a:t>
            </a:r>
          </a:p>
        </p:txBody>
      </p:sp>
      <p:sp>
        <p:nvSpPr>
          <p:cNvPr id="13" name="Text Placeholder 12">
            <a:extLst>
              <a:ext uri="{FF2B5EF4-FFF2-40B4-BE49-F238E27FC236}">
                <a16:creationId xmlns:a16="http://schemas.microsoft.com/office/drawing/2014/main" id="{D9727D30-BC45-5848-82DD-CE052C301675}"/>
              </a:ext>
            </a:extLst>
          </p:cNvPr>
          <p:cNvSpPr>
            <a:spLocks noGrp="1"/>
          </p:cNvSpPr>
          <p:nvPr>
            <p:ph type="body" sz="quarter" idx="18" hasCustomPrompt="1"/>
          </p:nvPr>
        </p:nvSpPr>
        <p:spPr>
          <a:xfrm>
            <a:off x="553915" y="5602563"/>
            <a:ext cx="5405236" cy="831300"/>
          </a:xfrm>
        </p:spPr>
        <p:txBody>
          <a:bodyPr anchor="b">
            <a:normAutofit/>
          </a:bodyPr>
          <a:lstStyle>
            <a:lvl1pPr marL="0" indent="0">
              <a:spcBef>
                <a:spcPts val="0"/>
              </a:spcBef>
              <a:buNone/>
              <a:defRPr sz="1467"/>
            </a:lvl1pPr>
          </a:lstStyle>
          <a:p>
            <a:pPr lvl="0"/>
            <a:r>
              <a:rPr lang="en-GB" err="1"/>
              <a:t>etunimi.sukunimi</a:t>
            </a:r>
            <a:r>
              <a:rPr lang="en-GB"/>
              <a:t>(at)</a:t>
            </a:r>
            <a:r>
              <a:rPr lang="en-GB" err="1"/>
              <a:t>kuopio.fi</a:t>
            </a:r>
            <a:endParaRPr lang="en-GB"/>
          </a:p>
          <a:p>
            <a:pPr lvl="0"/>
            <a:r>
              <a:rPr lang="en-GB" err="1"/>
              <a:t>www.kuopio.fi</a:t>
            </a:r>
            <a:endParaRPr lang="en-GB"/>
          </a:p>
        </p:txBody>
      </p:sp>
      <p:cxnSp>
        <p:nvCxnSpPr>
          <p:cNvPr id="15" name="Straight Connector 14">
            <a:extLst>
              <a:ext uri="{FF2B5EF4-FFF2-40B4-BE49-F238E27FC236}">
                <a16:creationId xmlns:a16="http://schemas.microsoft.com/office/drawing/2014/main" id="{98009AA6-5666-DB4C-955A-7D0C5F472BD5}"/>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642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Fiiliskuva-dia">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91" rIns="91368" bIns="45691" rtlCol="0" anchor="ctr"/>
          <a:lstStyle/>
          <a:p>
            <a:pPr marL="0" marR="0" lvl="0" indent="0" algn="ctr" defTabSz="457167"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11" name="Kuvan paikkamerkki 10"/>
          <p:cNvSpPr>
            <a:spLocks noGrp="1"/>
          </p:cNvSpPr>
          <p:nvPr>
            <p:ph type="pic" sz="quarter" idx="13"/>
          </p:nvPr>
        </p:nvSpPr>
        <p:spPr>
          <a:xfrm>
            <a:off x="0" y="0"/>
            <a:ext cx="12192000" cy="6858000"/>
          </a:xfrm>
        </p:spPr>
        <p:txBody>
          <a:bodyPr/>
          <a:lstStyle/>
          <a:p>
            <a:endParaRPr lang="fi-FI"/>
          </a:p>
        </p:txBody>
      </p:sp>
      <p:sp>
        <p:nvSpPr>
          <p:cNvPr id="3" name="Alaotsikko 2"/>
          <p:cNvSpPr>
            <a:spLocks noGrp="1"/>
          </p:cNvSpPr>
          <p:nvPr>
            <p:ph type="subTitle" idx="1" hasCustomPrompt="1"/>
          </p:nvPr>
        </p:nvSpPr>
        <p:spPr>
          <a:xfrm>
            <a:off x="838200" y="5864862"/>
            <a:ext cx="10515600" cy="856703"/>
          </a:xfrm>
        </p:spPr>
        <p:txBody>
          <a:bodyPr>
            <a:normAutofit/>
          </a:bodyPr>
          <a:lstStyle>
            <a:lvl1pPr marL="0" indent="0" algn="l">
              <a:buNone/>
              <a:defRPr sz="1500" b="1" spc="0">
                <a:solidFill>
                  <a:schemeClr val="bg1"/>
                </a:solidFill>
              </a:defRPr>
            </a:lvl1pPr>
            <a:lvl2pPr marL="456779" indent="0" algn="ctr">
              <a:buNone/>
              <a:defRPr sz="2000"/>
            </a:lvl2pPr>
            <a:lvl3pPr marL="913557" indent="0" algn="ctr">
              <a:buNone/>
              <a:defRPr sz="1900"/>
            </a:lvl3pPr>
            <a:lvl4pPr marL="1370340" indent="0" algn="ctr">
              <a:buNone/>
              <a:defRPr sz="1600"/>
            </a:lvl4pPr>
            <a:lvl5pPr marL="1827117" indent="0" algn="ctr">
              <a:buNone/>
              <a:defRPr sz="1600"/>
            </a:lvl5pPr>
            <a:lvl6pPr marL="2283906" indent="0" algn="ctr">
              <a:buNone/>
              <a:defRPr sz="1600"/>
            </a:lvl6pPr>
            <a:lvl7pPr marL="2740682" indent="0" algn="ctr">
              <a:buNone/>
              <a:defRPr sz="1600"/>
            </a:lvl7pPr>
            <a:lvl8pPr marL="3197459" indent="0" algn="ctr">
              <a:buNone/>
              <a:defRPr sz="1600"/>
            </a:lvl8pPr>
            <a:lvl9pPr marL="3654231" indent="0" algn="ctr">
              <a:buNone/>
              <a:defRPr sz="1600"/>
            </a:lvl9pPr>
          </a:lstStyle>
          <a:p>
            <a:r>
              <a:rPr lang="fi-FI"/>
              <a:t>ALAOTSIKKO</a:t>
            </a:r>
          </a:p>
        </p:txBody>
      </p:sp>
      <p:sp>
        <p:nvSpPr>
          <p:cNvPr id="4" name="Päivämäärän paikkamerkki 3"/>
          <p:cNvSpPr>
            <a:spLocks noGrp="1"/>
          </p:cNvSpPr>
          <p:nvPr>
            <p:ph type="dt" sz="half" idx="10"/>
          </p:nvPr>
        </p:nvSpPr>
        <p:spPr/>
        <p:txBody>
          <a:bodyPr/>
          <a:lstStyle/>
          <a:p>
            <a:pPr defTabSz="457167"/>
            <a:fld id="{76741760-8162-F54B-A331-5FA3F3A03821}" type="datetimeFigureOut">
              <a:rPr lang="fi-FI" smtClean="0"/>
              <a:pPr defTabSz="457167"/>
              <a:t>10.2.2025</a:t>
            </a:fld>
            <a:endParaRPr lang="fi-FI"/>
          </a:p>
        </p:txBody>
      </p:sp>
      <p:sp>
        <p:nvSpPr>
          <p:cNvPr id="5" name="Alatunnisteen paikkamerkki 4"/>
          <p:cNvSpPr>
            <a:spLocks noGrp="1"/>
          </p:cNvSpPr>
          <p:nvPr>
            <p:ph type="ftr" sz="quarter" idx="11"/>
          </p:nvPr>
        </p:nvSpPr>
        <p:spPr/>
        <p:txBody>
          <a:bodyPr/>
          <a:lstStyle/>
          <a:p>
            <a:pPr defTabSz="457167"/>
            <a:endParaRPr lang="fi-FI">
              <a:solidFill>
                <a:srgbClr val="0F0F0F">
                  <a:tint val="75000"/>
                </a:srgbClr>
              </a:solidFill>
            </a:endParaRPr>
          </a:p>
        </p:txBody>
      </p:sp>
      <p:sp>
        <p:nvSpPr>
          <p:cNvPr id="6" name="Dian numeron paikkamerkki 5"/>
          <p:cNvSpPr>
            <a:spLocks noGrp="1"/>
          </p:cNvSpPr>
          <p:nvPr>
            <p:ph type="sldNum" sz="quarter" idx="12"/>
          </p:nvPr>
        </p:nvSpPr>
        <p:spPr/>
        <p:txBody>
          <a:bodyPr/>
          <a:lstStyle/>
          <a:p>
            <a:pPr defTabSz="457167"/>
            <a:fld id="{69117564-5E0E-E447-B4A1-9E7D22E68377}" type="slidenum">
              <a:rPr lang="fi-FI" smtClean="0"/>
              <a:pPr defTabSz="457167"/>
              <a:t>‹#›</a:t>
            </a:fld>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4645" y="365124"/>
            <a:ext cx="713313" cy="213995"/>
          </a:xfrm>
          <a:prstGeom prst="rect">
            <a:avLst/>
          </a:prstGeom>
        </p:spPr>
      </p:pic>
    </p:spTree>
    <p:extLst>
      <p:ext uri="{BB962C8B-B14F-4D97-AF65-F5344CB8AC3E}">
        <p14:creationId xmlns:p14="http://schemas.microsoft.com/office/powerpoint/2010/main" val="19869127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Otsikkodia">
    <p:bg>
      <p:bgPr>
        <a:solidFill>
          <a:srgbClr val="250E62"/>
        </a:solidFill>
        <a:effectLst/>
      </p:bgPr>
    </p:bg>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35A165A7-88F8-422D-B2EB-A0D293662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20"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a:p>
        </p:txBody>
      </p:sp>
      <p:sp>
        <p:nvSpPr>
          <p:cNvPr id="7" name="Picture Placeholder 6"/>
          <p:cNvSpPr>
            <a:spLocks noGrp="1"/>
          </p:cNvSpPr>
          <p:nvPr>
            <p:ph type="pic" sz="quarter" idx="11"/>
          </p:nvPr>
        </p:nvSpPr>
        <p:spPr>
          <a:xfrm>
            <a:off x="5359942" y="0"/>
            <a:ext cx="6856641" cy="6904125"/>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0 h 6876700"/>
              <a:gd name="connsiteX12" fmla="*/ 1 w 6847900"/>
              <a:gd name="connsiteY12" fmla="*/ 0 h 6876700"/>
              <a:gd name="connsiteX13" fmla="*/ 1 w 6847900"/>
              <a:gd name="connsiteY13" fmla="*/ 6876700 h 6876700"/>
              <a:gd name="connsiteX14" fmla="*/ 0 w 6847900"/>
              <a:gd name="connsiteY14" fmla="*/ 6876700 h 6876700"/>
              <a:gd name="connsiteX15" fmla="*/ 0 w 6847900"/>
              <a:gd name="connsiteY15" fmla="*/ 0 h 6876700"/>
              <a:gd name="connsiteX0" fmla="*/ 2970804 w 6847900"/>
              <a:gd name="connsiteY0" fmla="*/ 14336 h 6891036"/>
              <a:gd name="connsiteX1" fmla="*/ 3401652 w 6847900"/>
              <a:gd name="connsiteY1" fmla="*/ 14336 h 6891036"/>
              <a:gd name="connsiteX2" fmla="*/ 3560351 w 6847900"/>
              <a:gd name="connsiteY2" fmla="*/ 50785 h 6891036"/>
              <a:gd name="connsiteX3" fmla="*/ 6842399 w 6847900"/>
              <a:gd name="connsiteY3" fmla="*/ 3948375 h 6891036"/>
              <a:gd name="connsiteX4" fmla="*/ 3280742 w 6847900"/>
              <a:gd name="connsiteY4" fmla="*/ 5563073 h 6891036"/>
              <a:gd name="connsiteX5" fmla="*/ 3366617 w 6847900"/>
              <a:gd name="connsiteY5" fmla="*/ 6843563 h 6891036"/>
              <a:gd name="connsiteX6" fmla="*/ 1800359 w 6847900"/>
              <a:gd name="connsiteY6" fmla="*/ 5991512 h 6891036"/>
              <a:gd name="connsiteX7" fmla="*/ 85925 w 6847900"/>
              <a:gd name="connsiteY7" fmla="*/ 2748500 h 6891036"/>
              <a:gd name="connsiteX8" fmla="*/ 3312643 w 6847900"/>
              <a:gd name="connsiteY8" fmla="*/ 2950544 h 6891036"/>
              <a:gd name="connsiteX9" fmla="*/ 2844879 w 6847900"/>
              <a:gd name="connsiteY9" fmla="*/ 37411 h 6891036"/>
              <a:gd name="connsiteX10" fmla="*/ 2970804 w 6847900"/>
              <a:gd name="connsiteY10" fmla="*/ 14336 h 6891036"/>
              <a:gd name="connsiteX11" fmla="*/ 0 w 6847900"/>
              <a:gd name="connsiteY11" fmla="*/ 14336 h 6891036"/>
              <a:gd name="connsiteX12" fmla="*/ 1 w 6847900"/>
              <a:gd name="connsiteY12" fmla="*/ 14336 h 6891036"/>
              <a:gd name="connsiteX13" fmla="*/ 1 w 6847900"/>
              <a:gd name="connsiteY13" fmla="*/ 6891036 h 6891036"/>
              <a:gd name="connsiteX14" fmla="*/ 0 w 6847900"/>
              <a:gd name="connsiteY14" fmla="*/ 6891036 h 6891036"/>
              <a:gd name="connsiteX15" fmla="*/ 0 w 6847900"/>
              <a:gd name="connsiteY15" fmla="*/ 14336 h 6891036"/>
              <a:gd name="connsiteX0" fmla="*/ 2970804 w 6847900"/>
              <a:gd name="connsiteY0" fmla="*/ 18623 h 6895323"/>
              <a:gd name="connsiteX1" fmla="*/ 3401652 w 6847900"/>
              <a:gd name="connsiteY1" fmla="*/ 18623 h 6895323"/>
              <a:gd name="connsiteX2" fmla="*/ 3560351 w 6847900"/>
              <a:gd name="connsiteY2" fmla="*/ 55072 h 6895323"/>
              <a:gd name="connsiteX3" fmla="*/ 6842399 w 6847900"/>
              <a:gd name="connsiteY3" fmla="*/ 3952662 h 6895323"/>
              <a:gd name="connsiteX4" fmla="*/ 3280742 w 6847900"/>
              <a:gd name="connsiteY4" fmla="*/ 5567360 h 6895323"/>
              <a:gd name="connsiteX5" fmla="*/ 3366617 w 6847900"/>
              <a:gd name="connsiteY5" fmla="*/ 6847850 h 6895323"/>
              <a:gd name="connsiteX6" fmla="*/ 1800359 w 6847900"/>
              <a:gd name="connsiteY6" fmla="*/ 5995799 h 6895323"/>
              <a:gd name="connsiteX7" fmla="*/ 85925 w 6847900"/>
              <a:gd name="connsiteY7" fmla="*/ 2752787 h 6895323"/>
              <a:gd name="connsiteX8" fmla="*/ 3312643 w 6847900"/>
              <a:gd name="connsiteY8" fmla="*/ 2954831 h 6895323"/>
              <a:gd name="connsiteX9" fmla="*/ 2844879 w 6847900"/>
              <a:gd name="connsiteY9" fmla="*/ 41698 h 6895323"/>
              <a:gd name="connsiteX10" fmla="*/ 2970804 w 6847900"/>
              <a:gd name="connsiteY10" fmla="*/ 18623 h 6895323"/>
              <a:gd name="connsiteX11" fmla="*/ 0 w 6847900"/>
              <a:gd name="connsiteY11" fmla="*/ 18623 h 6895323"/>
              <a:gd name="connsiteX12" fmla="*/ 1 w 6847900"/>
              <a:gd name="connsiteY12" fmla="*/ 18623 h 6895323"/>
              <a:gd name="connsiteX13" fmla="*/ 1 w 6847900"/>
              <a:gd name="connsiteY13" fmla="*/ 6895323 h 6895323"/>
              <a:gd name="connsiteX14" fmla="*/ 0 w 6847900"/>
              <a:gd name="connsiteY14" fmla="*/ 6895323 h 6895323"/>
              <a:gd name="connsiteX15" fmla="*/ 0 w 6847900"/>
              <a:gd name="connsiteY15" fmla="*/ 18623 h 689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00" h="6895323">
                <a:moveTo>
                  <a:pt x="2970804" y="18623"/>
                </a:moveTo>
                <a:cubicBezTo>
                  <a:pt x="3049909" y="2496"/>
                  <a:pt x="3153206" y="-13633"/>
                  <a:pt x="3401652" y="18623"/>
                </a:cubicBezTo>
                <a:lnTo>
                  <a:pt x="3560351" y="55072"/>
                </a:lnTo>
                <a:cubicBezTo>
                  <a:pt x="4415738" y="319083"/>
                  <a:pt x="6420326" y="1508017"/>
                  <a:pt x="6842399" y="3952662"/>
                </a:cubicBezTo>
                <a:cubicBezTo>
                  <a:pt x="7007883" y="7473355"/>
                  <a:pt x="3386019" y="3671300"/>
                  <a:pt x="3280742" y="5567360"/>
                </a:cubicBezTo>
                <a:cubicBezTo>
                  <a:pt x="3255648" y="6019301"/>
                  <a:pt x="3570167" y="6706594"/>
                  <a:pt x="3366617" y="6847850"/>
                </a:cubicBezTo>
                <a:cubicBezTo>
                  <a:pt x="3163067" y="6989106"/>
                  <a:pt x="2410878" y="6595208"/>
                  <a:pt x="1800359" y="5995799"/>
                </a:cubicBezTo>
                <a:cubicBezTo>
                  <a:pt x="1153175" y="5360392"/>
                  <a:pt x="-377323" y="3896877"/>
                  <a:pt x="85925" y="2752787"/>
                </a:cubicBezTo>
                <a:cubicBezTo>
                  <a:pt x="549173" y="1608697"/>
                  <a:pt x="4668383" y="4441833"/>
                  <a:pt x="3312643" y="2954831"/>
                </a:cubicBezTo>
                <a:cubicBezTo>
                  <a:pt x="1627836" y="1061059"/>
                  <a:pt x="2128420" y="228325"/>
                  <a:pt x="2844879" y="41698"/>
                </a:cubicBezTo>
                <a:lnTo>
                  <a:pt x="2970804" y="18623"/>
                </a:lnTo>
                <a:close/>
                <a:moveTo>
                  <a:pt x="0" y="18623"/>
                </a:moveTo>
                <a:lnTo>
                  <a:pt x="1" y="18623"/>
                </a:lnTo>
                <a:lnTo>
                  <a:pt x="1" y="6895323"/>
                </a:lnTo>
                <a:lnTo>
                  <a:pt x="0" y="6895323"/>
                </a:lnTo>
                <a:lnTo>
                  <a:pt x="0" y="18623"/>
                </a:lnTo>
                <a:close/>
              </a:path>
            </a:pathLst>
          </a:custGeom>
          <a:solidFill>
            <a:srgbClr val="FDAA63"/>
          </a:solidFill>
        </p:spPr>
        <p:txBody>
          <a:bodyPr rtlCol="0">
            <a:noAutofit/>
          </a:bodyPr>
          <a:lstStyle>
            <a:lvl1pPr>
              <a:defRPr>
                <a:solidFill>
                  <a:schemeClr val="bg1"/>
                </a:solidFill>
              </a:defRPr>
            </a:lvl1pPr>
          </a:lstStyle>
          <a:p>
            <a:pPr lvl="0"/>
            <a:r>
              <a:rPr lang="fi-FI" noProof="0"/>
              <a:t>Lisää kuva napsauttamalla kuvaketta</a:t>
            </a:r>
            <a:endParaRPr lang="en-FI" noProof="0"/>
          </a:p>
        </p:txBody>
      </p:sp>
    </p:spTree>
    <p:extLst>
      <p:ext uri="{BB962C8B-B14F-4D97-AF65-F5344CB8AC3E}">
        <p14:creationId xmlns:p14="http://schemas.microsoft.com/office/powerpoint/2010/main" val="1004747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5A71DF"/>
        </a:solidFill>
        <a:effectLst/>
      </p:bgPr>
    </p:bg>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95A330B0-8BB7-4E55-BE28-945552084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20"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2"/>
          </p:nvPr>
        </p:nvSpPr>
        <p:spPr>
          <a:xfrm>
            <a:off x="5323789" y="3"/>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915415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275D38"/>
        </a:solidFill>
        <a:effectLst/>
      </p:bgPr>
    </p:bg>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F5E6E170-0E9F-4743-AE6D-566BFDB6E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20"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a:p>
        </p:txBody>
      </p:sp>
      <p:sp>
        <p:nvSpPr>
          <p:cNvPr id="8" name="Picture Placeholder 7"/>
          <p:cNvSpPr>
            <a:spLocks noGrp="1"/>
          </p:cNvSpPr>
          <p:nvPr>
            <p:ph type="pic" sz="quarter" idx="12"/>
          </p:nvPr>
        </p:nvSpPr>
        <p:spPr>
          <a:xfrm>
            <a:off x="5343136" y="0"/>
            <a:ext cx="6848864"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rtlCol="0">
            <a:noAutofit/>
          </a:bodyPr>
          <a:lstStyle>
            <a:lvl1pPr>
              <a:defRPr>
                <a:solidFill>
                  <a:schemeClr val="bg1"/>
                </a:solidFill>
              </a:defRPr>
            </a:lvl1pPr>
          </a:lstStyle>
          <a:p>
            <a:pPr lvl="0"/>
            <a:r>
              <a:rPr lang="fi-FI" noProof="0"/>
              <a:t>Lisää kuva napsauttamalla kuvaketta</a:t>
            </a:r>
            <a:endParaRPr lang="en-FI" noProof="0"/>
          </a:p>
        </p:txBody>
      </p:sp>
    </p:spTree>
    <p:extLst>
      <p:ext uri="{BB962C8B-B14F-4D97-AF65-F5344CB8AC3E}">
        <p14:creationId xmlns:p14="http://schemas.microsoft.com/office/powerpoint/2010/main" val="15812331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7" y="844062"/>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645CD6EA-CD15-4473-9284-DCCB82DC3EFE}"/>
              </a:ext>
            </a:extLst>
          </p:cNvPr>
          <p:cNvSpPr>
            <a:spLocks noGrp="1"/>
          </p:cNvSpPr>
          <p:nvPr>
            <p:ph type="dt" sz="half" idx="10"/>
          </p:nvPr>
        </p:nvSpPr>
        <p:spPr/>
        <p:txBody>
          <a:bodyPr/>
          <a:lstStyle>
            <a:lvl1pPr>
              <a:defRPr/>
            </a:lvl1pPr>
          </a:lstStyle>
          <a:p>
            <a:pPr>
              <a:defRPr/>
            </a:pPr>
            <a:fld id="{F5ACF0E5-79DA-4EB6-9918-C493EF8BB6CB}" type="datetime1">
              <a:rPr lang="fi-FI"/>
              <a:pPr>
                <a:defRPr/>
              </a:pPr>
              <a:t>10.2.2025</a:t>
            </a:fld>
            <a:endParaRPr lang="en-FI"/>
          </a:p>
        </p:txBody>
      </p:sp>
      <p:sp>
        <p:nvSpPr>
          <p:cNvPr id="5" name="Slide Number Placeholder 5">
            <a:extLst>
              <a:ext uri="{FF2B5EF4-FFF2-40B4-BE49-F238E27FC236}">
                <a16:creationId xmlns:a16="http://schemas.microsoft.com/office/drawing/2014/main" id="{A2B2DF76-EAD3-4041-961D-C77C04DCC16C}"/>
              </a:ext>
            </a:extLst>
          </p:cNvPr>
          <p:cNvSpPr>
            <a:spLocks noGrp="1"/>
          </p:cNvSpPr>
          <p:nvPr>
            <p:ph type="sldNum" sz="quarter" idx="11"/>
          </p:nvPr>
        </p:nvSpPr>
        <p:spPr/>
        <p:txBody>
          <a:bodyPr/>
          <a:lstStyle>
            <a:lvl1pPr>
              <a:defRPr/>
            </a:lvl1pPr>
          </a:lstStyle>
          <a:p>
            <a:pPr>
              <a:defRPr/>
            </a:pPr>
            <a:fld id="{832D04F9-D173-4B35-9B67-B08AD7E640C0}" type="slidenum">
              <a:rPr lang="en-FI"/>
              <a:pPr>
                <a:defRPr/>
              </a:pPr>
              <a:t>‹#›</a:t>
            </a:fld>
            <a:endParaRPr lang="en-FI"/>
          </a:p>
        </p:txBody>
      </p:sp>
    </p:spTree>
    <p:extLst>
      <p:ext uri="{BB962C8B-B14F-4D97-AF65-F5344CB8AC3E}">
        <p14:creationId xmlns:p14="http://schemas.microsoft.com/office/powerpoint/2010/main" val="3479478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B3C2E71-C1A3-4ACE-8C82-FBB4E7D9C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479"/>
          <a:stretch>
            <a:fillRect/>
          </a:stretch>
        </p:blipFill>
        <p:spPr bwMode="auto">
          <a:xfrm>
            <a:off x="7279219" y="-10584"/>
            <a:ext cx="4912783"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2E3352CC-A3F7-4B38-AF42-BF4070AAA476}"/>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8">
            <a:extLst>
              <a:ext uri="{FF2B5EF4-FFF2-40B4-BE49-F238E27FC236}">
                <a16:creationId xmlns:a16="http://schemas.microsoft.com/office/drawing/2014/main" id="{BE7A7EF6-A167-4BFA-A7AC-D902DC3D15FF}"/>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9">
            <a:extLst>
              <a:ext uri="{FF2B5EF4-FFF2-40B4-BE49-F238E27FC236}">
                <a16:creationId xmlns:a16="http://schemas.microsoft.com/office/drawing/2014/main" id="{47FF9FEB-8C92-420B-BB0F-6D50C13D76B4}"/>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7" y="844062"/>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234020AA-E271-4DFA-9837-1850C28E31E6}"/>
              </a:ext>
            </a:extLst>
          </p:cNvPr>
          <p:cNvSpPr>
            <a:spLocks noGrp="1"/>
          </p:cNvSpPr>
          <p:nvPr>
            <p:ph type="dt" sz="half" idx="10"/>
          </p:nvPr>
        </p:nvSpPr>
        <p:spPr/>
        <p:txBody>
          <a:bodyPr/>
          <a:lstStyle>
            <a:lvl1pPr>
              <a:defRPr/>
            </a:lvl1pPr>
          </a:lstStyle>
          <a:p>
            <a:pPr>
              <a:defRPr/>
            </a:pPr>
            <a:fld id="{93011949-2940-4111-B8FE-536F72EF96F7}" type="datetime1">
              <a:rPr lang="fi-FI"/>
              <a:pPr>
                <a:defRPr/>
              </a:pPr>
              <a:t>10.2.2025</a:t>
            </a:fld>
            <a:endParaRPr lang="en-FI"/>
          </a:p>
        </p:txBody>
      </p:sp>
      <p:sp>
        <p:nvSpPr>
          <p:cNvPr id="9" name="Slide Number Placeholder 5">
            <a:extLst>
              <a:ext uri="{FF2B5EF4-FFF2-40B4-BE49-F238E27FC236}">
                <a16:creationId xmlns:a16="http://schemas.microsoft.com/office/drawing/2014/main" id="{50512A63-9F2B-4527-AF04-31A7FE403666}"/>
              </a:ext>
            </a:extLst>
          </p:cNvPr>
          <p:cNvSpPr>
            <a:spLocks noGrp="1"/>
          </p:cNvSpPr>
          <p:nvPr>
            <p:ph type="sldNum" sz="quarter" idx="11"/>
          </p:nvPr>
        </p:nvSpPr>
        <p:spPr/>
        <p:txBody>
          <a:bodyPr/>
          <a:lstStyle>
            <a:lvl1pPr>
              <a:defRPr/>
            </a:lvl1pPr>
          </a:lstStyle>
          <a:p>
            <a:pPr>
              <a:defRPr/>
            </a:pPr>
            <a:fld id="{3502985B-F32A-48AE-86CF-33E9B495D5AA}" type="slidenum">
              <a:rPr lang="en-FI"/>
              <a:pPr>
                <a:defRPr/>
              </a:pPr>
              <a:t>‹#›</a:t>
            </a:fld>
            <a:endParaRPr lang="en-FI"/>
          </a:p>
        </p:txBody>
      </p:sp>
    </p:spTree>
    <p:extLst>
      <p:ext uri="{BB962C8B-B14F-4D97-AF65-F5344CB8AC3E}">
        <p14:creationId xmlns:p14="http://schemas.microsoft.com/office/powerpoint/2010/main" val="2466542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95144457-0DB2-4498-ADAD-3F73B0B22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7190317" y="-6349"/>
            <a:ext cx="50016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239E0C82-319B-41DD-AFDD-CF2402F0BEB8}"/>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2538C47A-23D3-4F9D-AF87-3E8A6079F3F2}"/>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6D3F51A2-FBBC-4CEC-BD63-03A720A2CDC3}"/>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7" y="844060"/>
            <a:ext cx="11084169" cy="1155784"/>
          </a:xfrm>
        </p:spPr>
        <p:txBody>
          <a:bodyPr/>
          <a:lstStyle/>
          <a:p>
            <a:r>
              <a:rPr lang="fi-FI"/>
              <a:t>Muokkaa ots. perustyyl. napsautt.</a:t>
            </a:r>
            <a:endParaRPr lang="en-US"/>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7C386C27-B5CB-4C1C-B8B9-FDA2DE7FC9C1}"/>
              </a:ext>
            </a:extLst>
          </p:cNvPr>
          <p:cNvSpPr>
            <a:spLocks noGrp="1"/>
          </p:cNvSpPr>
          <p:nvPr>
            <p:ph type="dt" sz="half" idx="10"/>
          </p:nvPr>
        </p:nvSpPr>
        <p:spPr/>
        <p:txBody>
          <a:bodyPr/>
          <a:lstStyle>
            <a:lvl1pPr>
              <a:defRPr/>
            </a:lvl1pPr>
          </a:lstStyle>
          <a:p>
            <a:pPr>
              <a:defRPr/>
            </a:pPr>
            <a:fld id="{AE626DA6-4621-49A6-953E-2C68E4E721AE}" type="datetime1">
              <a:rPr lang="fi-FI"/>
              <a:pPr>
                <a:defRPr/>
              </a:pPr>
              <a:t>10.2.2025</a:t>
            </a:fld>
            <a:endParaRPr lang="en-FI"/>
          </a:p>
        </p:txBody>
      </p:sp>
      <p:sp>
        <p:nvSpPr>
          <p:cNvPr id="9" name="Slide Number Placeholder 5">
            <a:extLst>
              <a:ext uri="{FF2B5EF4-FFF2-40B4-BE49-F238E27FC236}">
                <a16:creationId xmlns:a16="http://schemas.microsoft.com/office/drawing/2014/main" id="{93A77261-4B8E-4501-8CE1-16A9435D4DFF}"/>
              </a:ext>
            </a:extLst>
          </p:cNvPr>
          <p:cNvSpPr>
            <a:spLocks noGrp="1"/>
          </p:cNvSpPr>
          <p:nvPr>
            <p:ph type="sldNum" sz="quarter" idx="11"/>
          </p:nvPr>
        </p:nvSpPr>
        <p:spPr/>
        <p:txBody>
          <a:bodyPr/>
          <a:lstStyle>
            <a:lvl1pPr>
              <a:defRPr/>
            </a:lvl1pPr>
          </a:lstStyle>
          <a:p>
            <a:pPr>
              <a:defRPr/>
            </a:pPr>
            <a:fld id="{3A706F2C-649E-406F-BCF1-C244C45BC99B}" type="slidenum">
              <a:rPr lang="en-FI"/>
              <a:pPr>
                <a:defRPr/>
              </a:pPr>
              <a:t>‹#›</a:t>
            </a:fld>
            <a:endParaRPr lang="en-FI"/>
          </a:p>
        </p:txBody>
      </p:sp>
    </p:spTree>
    <p:extLst>
      <p:ext uri="{BB962C8B-B14F-4D97-AF65-F5344CB8AC3E}">
        <p14:creationId xmlns:p14="http://schemas.microsoft.com/office/powerpoint/2010/main" val="371395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40666F-CD1A-C548-A8CC-91E0CF7BB1F5}"/>
              </a:ext>
            </a:extLst>
          </p:cNvPr>
          <p:cNvPicPr>
            <a:picLocks noChangeAspect="1"/>
          </p:cNvPicPr>
          <p:nvPr userDrawn="1"/>
        </p:nvPicPr>
        <p:blipFill rotWithShape="1">
          <a:blip r:embed="rId2"/>
          <a:srcRect r="27057"/>
          <a:stretch/>
        </p:blipFill>
        <p:spPr>
          <a:xfrm>
            <a:off x="7189594" y="-7352"/>
            <a:ext cx="5002407" cy="6858000"/>
          </a:xfrm>
          <a:prstGeom prst="rect">
            <a:avLst/>
          </a:prstGeom>
        </p:spPr>
      </p:pic>
      <p:sp>
        <p:nvSpPr>
          <p:cNvPr id="2" name="Title 1"/>
          <p:cNvSpPr>
            <a:spLocks noGrp="1"/>
          </p:cNvSpPr>
          <p:nvPr>
            <p:ph type="title" hasCustomPrompt="1"/>
          </p:nvPr>
        </p:nvSpPr>
        <p:spPr>
          <a:xfrm>
            <a:off x="553916" y="844060"/>
            <a:ext cx="11084169" cy="1155784"/>
          </a:xfrm>
        </p:spPr>
        <p:txBody>
          <a:bodyPr anchor="t"/>
          <a:lstStyle/>
          <a:p>
            <a:r>
              <a:rPr lang="en-GB" dirty="0"/>
              <a:t>Click to edit Master </a:t>
            </a:r>
            <a:br>
              <a:rPr lang="en-GB" dirty="0"/>
            </a:br>
            <a:r>
              <a:rPr lang="en-GB" dirty="0"/>
              <a:t>title style</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1D8BC70-3903-7641-9578-719FF5FE7AEE}"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8" name="Straight Connector 7">
            <a:extLst>
              <a:ext uri="{FF2B5EF4-FFF2-40B4-BE49-F238E27FC236}">
                <a16:creationId xmlns:a16="http://schemas.microsoft.com/office/drawing/2014/main" id="{97941DED-22CD-CC4F-89FD-8D05A3764FB8}"/>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C4344D6-6DFE-0247-9D89-0799E3B1BC8B}"/>
              </a:ext>
            </a:extLst>
          </p:cNvPr>
          <p:cNvCxnSpPr>
            <a:cxnSpLocks/>
          </p:cNvCxnSpPr>
          <p:nvPr userDrawn="1"/>
        </p:nvCxnSpPr>
        <p:spPr>
          <a:xfrm flipV="1">
            <a:off x="108813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D878BE9-4B16-3A43-BC2A-A1D3A8D00F75}"/>
              </a:ext>
            </a:extLst>
          </p:cNvPr>
          <p:cNvCxnSpPr>
            <a:cxnSpLocks/>
          </p:cNvCxnSpPr>
          <p:nvPr userDrawn="1"/>
        </p:nvCxnSpPr>
        <p:spPr>
          <a:xfrm flipV="1">
            <a:off x="117237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69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0B6E9FD8-3DC0-4896-BC10-2264F36AFF56}"/>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FF776C24-C92F-4BBE-97A6-06FDDF75CA4E}"/>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04167717-98D4-4689-80F1-F5D5A721728C}"/>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8" y="844060"/>
            <a:ext cx="7357337"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39" name="Freeform 38"/>
          <p:cNvSpPr>
            <a:spLocks noGrp="1"/>
          </p:cNvSpPr>
          <p:nvPr>
            <p:ph type="pic" sz="quarter" idx="13"/>
          </p:nvPr>
        </p:nvSpPr>
        <p:spPr>
          <a:xfrm>
            <a:off x="6523642" y="844062"/>
            <a:ext cx="5664249" cy="6013940"/>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6"/>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1D4F5B52-FEAD-4CF1-B2B4-7A909E5ABE13}"/>
              </a:ext>
            </a:extLst>
          </p:cNvPr>
          <p:cNvSpPr>
            <a:spLocks noGrp="1"/>
          </p:cNvSpPr>
          <p:nvPr>
            <p:ph type="dt" sz="half" idx="14"/>
          </p:nvPr>
        </p:nvSpPr>
        <p:spPr/>
        <p:txBody>
          <a:bodyPr/>
          <a:lstStyle>
            <a:lvl1pPr>
              <a:defRPr/>
            </a:lvl1pPr>
          </a:lstStyle>
          <a:p>
            <a:pPr>
              <a:defRPr/>
            </a:pPr>
            <a:fld id="{07C895BA-0715-4CE8-9BFE-F21E9A09BA1D}" type="datetime1">
              <a:rPr lang="fi-FI"/>
              <a:pPr>
                <a:defRPr/>
              </a:pPr>
              <a:t>10.2.2025</a:t>
            </a:fld>
            <a:endParaRPr lang="en-FI"/>
          </a:p>
        </p:txBody>
      </p:sp>
      <p:sp>
        <p:nvSpPr>
          <p:cNvPr id="9" name="Slide Number Placeholder 5">
            <a:extLst>
              <a:ext uri="{FF2B5EF4-FFF2-40B4-BE49-F238E27FC236}">
                <a16:creationId xmlns:a16="http://schemas.microsoft.com/office/drawing/2014/main" id="{B1E204ED-DB37-406B-804B-A405C30020C2}"/>
              </a:ext>
            </a:extLst>
          </p:cNvPr>
          <p:cNvSpPr>
            <a:spLocks noGrp="1"/>
          </p:cNvSpPr>
          <p:nvPr>
            <p:ph type="sldNum" sz="quarter" idx="15"/>
          </p:nvPr>
        </p:nvSpPr>
        <p:spPr/>
        <p:txBody>
          <a:bodyPr/>
          <a:lstStyle>
            <a:lvl1pPr>
              <a:defRPr/>
            </a:lvl1pPr>
          </a:lstStyle>
          <a:p>
            <a:pPr>
              <a:defRPr/>
            </a:pPr>
            <a:fld id="{1EF721B8-C8F3-44F7-BC03-7585094ECD64}" type="slidenum">
              <a:rPr lang="en-FI"/>
              <a:pPr>
                <a:defRPr/>
              </a:pPr>
              <a:t>‹#›</a:t>
            </a:fld>
            <a:endParaRPr lang="en-FI"/>
          </a:p>
        </p:txBody>
      </p:sp>
    </p:spTree>
    <p:extLst>
      <p:ext uri="{BB962C8B-B14F-4D97-AF65-F5344CB8AC3E}">
        <p14:creationId xmlns:p14="http://schemas.microsoft.com/office/powerpoint/2010/main" val="40172797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95DFB95E-77BE-4B56-A1A5-6C31979600F5}"/>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B2C17A80-5750-4469-8F5F-8F307662E536}"/>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14A9DA8F-F895-4506-9C08-90AE1891FC57}"/>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775" y="838453"/>
            <a:ext cx="5542084" cy="1155784"/>
          </a:xfrm>
        </p:spPr>
        <p:txBody>
          <a:bodyPr/>
          <a:lstStyle/>
          <a:p>
            <a:r>
              <a:rPr lang="fi-FI"/>
              <a:t>Muokkaa ots. perustyyl. napsautt.</a:t>
            </a:r>
            <a:endParaRPr lang="en-US"/>
          </a:p>
        </p:txBody>
      </p:sp>
      <p:sp>
        <p:nvSpPr>
          <p:cNvPr id="3" name="Content Placeholder 2"/>
          <p:cNvSpPr>
            <a:spLocks noGrp="1"/>
          </p:cNvSpPr>
          <p:nvPr>
            <p:ph idx="1"/>
          </p:nvPr>
        </p:nvSpPr>
        <p:spPr>
          <a:xfrm>
            <a:off x="6238775" y="2284371"/>
            <a:ext cx="5542084"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7" name="Freeform 56"/>
          <p:cNvSpPr>
            <a:spLocks noGrp="1"/>
          </p:cNvSpPr>
          <p:nvPr>
            <p:ph type="pic" sz="quarter" idx="14"/>
          </p:nvPr>
        </p:nvSpPr>
        <p:spPr>
          <a:xfrm>
            <a:off x="1" y="849632"/>
            <a:ext cx="5704867" cy="6008368"/>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chemeClr val="accent1"/>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334F6682-5351-49DF-9792-CE48CA0F9537}"/>
              </a:ext>
            </a:extLst>
          </p:cNvPr>
          <p:cNvSpPr>
            <a:spLocks noGrp="1"/>
          </p:cNvSpPr>
          <p:nvPr>
            <p:ph type="dt" sz="half" idx="15"/>
          </p:nvPr>
        </p:nvSpPr>
        <p:spPr/>
        <p:txBody>
          <a:bodyPr/>
          <a:lstStyle>
            <a:lvl1pPr>
              <a:defRPr/>
            </a:lvl1pPr>
          </a:lstStyle>
          <a:p>
            <a:pPr>
              <a:defRPr/>
            </a:pPr>
            <a:fld id="{7D017B12-DE44-4863-A459-CF5DBD473A09}" type="datetime1">
              <a:rPr lang="fi-FI"/>
              <a:pPr>
                <a:defRPr/>
              </a:pPr>
              <a:t>10.2.2025</a:t>
            </a:fld>
            <a:endParaRPr lang="en-FI"/>
          </a:p>
        </p:txBody>
      </p:sp>
      <p:sp>
        <p:nvSpPr>
          <p:cNvPr id="9" name="Slide Number Placeholder 5">
            <a:extLst>
              <a:ext uri="{FF2B5EF4-FFF2-40B4-BE49-F238E27FC236}">
                <a16:creationId xmlns:a16="http://schemas.microsoft.com/office/drawing/2014/main" id="{6AB5394F-0308-4DDA-8915-0B7895DCC95C}"/>
              </a:ext>
            </a:extLst>
          </p:cNvPr>
          <p:cNvSpPr>
            <a:spLocks noGrp="1"/>
          </p:cNvSpPr>
          <p:nvPr>
            <p:ph type="sldNum" sz="quarter" idx="16"/>
          </p:nvPr>
        </p:nvSpPr>
        <p:spPr/>
        <p:txBody>
          <a:bodyPr/>
          <a:lstStyle>
            <a:lvl1pPr>
              <a:defRPr/>
            </a:lvl1pPr>
          </a:lstStyle>
          <a:p>
            <a:pPr>
              <a:defRPr/>
            </a:pPr>
            <a:fld id="{C59C941E-6704-45AB-8171-6842246CC967}" type="slidenum">
              <a:rPr lang="en-FI"/>
              <a:pPr>
                <a:defRPr/>
              </a:pPr>
              <a:t>‹#›</a:t>
            </a:fld>
            <a:endParaRPr lang="en-FI"/>
          </a:p>
        </p:txBody>
      </p:sp>
    </p:spTree>
    <p:extLst>
      <p:ext uri="{BB962C8B-B14F-4D97-AF65-F5344CB8AC3E}">
        <p14:creationId xmlns:p14="http://schemas.microsoft.com/office/powerpoint/2010/main" val="2469557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CC6C0F4E-5756-43FE-A200-E8A69CB7B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53"/>
          <a:stretch>
            <a:fillRect/>
          </a:stretch>
        </p:blipFill>
        <p:spPr bwMode="auto">
          <a:xfrm>
            <a:off x="-4234"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C47679DF-9EBF-4DD6-B26C-B501D3351900}"/>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22300" y="1508378"/>
            <a:ext cx="7356928" cy="2105681"/>
          </a:xfrm>
        </p:spPr>
        <p:txBody>
          <a:bodyPr/>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7F80A1AA-F7D4-48B9-A09D-0CABB2FE7951}"/>
              </a:ext>
            </a:extLst>
          </p:cNvPr>
          <p:cNvSpPr>
            <a:spLocks noGrp="1"/>
          </p:cNvSpPr>
          <p:nvPr>
            <p:ph type="dt" sz="half" idx="10"/>
          </p:nvPr>
        </p:nvSpPr>
        <p:spPr/>
        <p:txBody>
          <a:bodyPr/>
          <a:lstStyle>
            <a:lvl1pPr>
              <a:defRPr/>
            </a:lvl1pPr>
          </a:lstStyle>
          <a:p>
            <a:pPr>
              <a:defRPr/>
            </a:pPr>
            <a:fld id="{DE9D0C3A-2DC2-431E-96E1-334C32C3DA47}" type="datetime1">
              <a:rPr lang="fi-FI"/>
              <a:pPr>
                <a:defRPr/>
              </a:pPr>
              <a:t>10.2.2025</a:t>
            </a:fld>
            <a:endParaRPr lang="en-FI"/>
          </a:p>
        </p:txBody>
      </p:sp>
      <p:sp>
        <p:nvSpPr>
          <p:cNvPr id="7" name="Slide Number Placeholder 5">
            <a:extLst>
              <a:ext uri="{FF2B5EF4-FFF2-40B4-BE49-F238E27FC236}">
                <a16:creationId xmlns:a16="http://schemas.microsoft.com/office/drawing/2014/main" id="{CBA44F88-D5C1-4A33-94E2-FBE3472F5D21}"/>
              </a:ext>
            </a:extLst>
          </p:cNvPr>
          <p:cNvSpPr>
            <a:spLocks noGrp="1"/>
          </p:cNvSpPr>
          <p:nvPr>
            <p:ph type="sldNum" sz="quarter" idx="11"/>
          </p:nvPr>
        </p:nvSpPr>
        <p:spPr/>
        <p:txBody>
          <a:bodyPr/>
          <a:lstStyle>
            <a:lvl1pPr>
              <a:defRPr/>
            </a:lvl1pPr>
          </a:lstStyle>
          <a:p>
            <a:pPr>
              <a:defRPr/>
            </a:pPr>
            <a:fld id="{534DFE71-0D40-4566-8315-68A9DECC9F62}" type="slidenum">
              <a:rPr lang="en-FI"/>
              <a:pPr>
                <a:defRPr/>
              </a:pPr>
              <a:t>‹#›</a:t>
            </a:fld>
            <a:endParaRPr lang="en-FI"/>
          </a:p>
        </p:txBody>
      </p:sp>
    </p:spTree>
    <p:extLst>
      <p:ext uri="{BB962C8B-B14F-4D97-AF65-F5344CB8AC3E}">
        <p14:creationId xmlns:p14="http://schemas.microsoft.com/office/powerpoint/2010/main" val="6062229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A6CD2BC2-B8D7-47BE-9F41-207A90347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2" y="0"/>
            <a:ext cx="7979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92EDB4C4-D897-4F72-AE65-116911934AE4}"/>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8">
            <a:extLst>
              <a:ext uri="{FF2B5EF4-FFF2-40B4-BE49-F238E27FC236}">
                <a16:creationId xmlns:a16="http://schemas.microsoft.com/office/drawing/2014/main" id="{43427646-228C-435A-B530-784FEBC6B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5" y="88902"/>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8"/>
            <a:ext cx="7356928" cy="2105681"/>
          </a:xfrm>
        </p:spPr>
        <p:txBody>
          <a:bodyPr/>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1FC7FE98-7526-4687-BD36-5667ACC1C169}"/>
              </a:ext>
            </a:extLst>
          </p:cNvPr>
          <p:cNvSpPr>
            <a:spLocks noGrp="1"/>
          </p:cNvSpPr>
          <p:nvPr>
            <p:ph type="dt" sz="half" idx="10"/>
          </p:nvPr>
        </p:nvSpPr>
        <p:spPr/>
        <p:txBody>
          <a:bodyPr/>
          <a:lstStyle>
            <a:lvl1pPr>
              <a:defRPr/>
            </a:lvl1pPr>
          </a:lstStyle>
          <a:p>
            <a:pPr>
              <a:defRPr/>
            </a:pPr>
            <a:fld id="{BA81A24E-FCA5-4958-BD6C-68FE20FDF9BD}" type="datetime1">
              <a:rPr lang="fi-FI"/>
              <a:pPr>
                <a:defRPr/>
              </a:pPr>
              <a:t>10.2.2025</a:t>
            </a:fld>
            <a:endParaRPr lang="en-FI"/>
          </a:p>
        </p:txBody>
      </p:sp>
      <p:sp>
        <p:nvSpPr>
          <p:cNvPr id="8" name="Slide Number Placeholder 5">
            <a:extLst>
              <a:ext uri="{FF2B5EF4-FFF2-40B4-BE49-F238E27FC236}">
                <a16:creationId xmlns:a16="http://schemas.microsoft.com/office/drawing/2014/main" id="{F6BF7396-C748-449A-A08C-483E4D2ADFF3}"/>
              </a:ext>
            </a:extLst>
          </p:cNvPr>
          <p:cNvSpPr>
            <a:spLocks noGrp="1"/>
          </p:cNvSpPr>
          <p:nvPr>
            <p:ph type="sldNum" sz="quarter" idx="11"/>
          </p:nvPr>
        </p:nvSpPr>
        <p:spPr/>
        <p:txBody>
          <a:bodyPr/>
          <a:lstStyle>
            <a:lvl1pPr>
              <a:defRPr/>
            </a:lvl1pPr>
          </a:lstStyle>
          <a:p>
            <a:pPr>
              <a:defRPr/>
            </a:pPr>
            <a:fld id="{56D26B36-9FD7-4474-92A2-40E23F8563AD}" type="slidenum">
              <a:rPr lang="en-FI"/>
              <a:pPr>
                <a:defRPr/>
              </a:pPr>
              <a:t>‹#›</a:t>
            </a:fld>
            <a:endParaRPr lang="en-FI"/>
          </a:p>
        </p:txBody>
      </p:sp>
    </p:spTree>
    <p:extLst>
      <p:ext uri="{BB962C8B-B14F-4D97-AF65-F5344CB8AC3E}">
        <p14:creationId xmlns:p14="http://schemas.microsoft.com/office/powerpoint/2010/main" val="90167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Vertailu">
    <p:spTree>
      <p:nvGrpSpPr>
        <p:cNvPr id="1" name=""/>
        <p:cNvGrpSpPr/>
        <p:nvPr/>
      </p:nvGrpSpPr>
      <p:grpSpPr>
        <a:xfrm>
          <a:off x="0" y="0"/>
          <a:ext cx="0" cy="0"/>
          <a:chOff x="0" y="0"/>
          <a:chExt cx="0" cy="0"/>
        </a:xfrm>
      </p:grpSpPr>
      <p:sp>
        <p:nvSpPr>
          <p:cNvPr id="2" name="Title 1"/>
          <p:cNvSpPr>
            <a:spLocks noGrp="1"/>
          </p:cNvSpPr>
          <p:nvPr>
            <p:ph type="title"/>
          </p:nvPr>
        </p:nvSpPr>
        <p:spPr>
          <a:xfrm>
            <a:off x="545125" y="844061"/>
            <a:ext cx="11101753" cy="1155800"/>
          </a:xfrm>
        </p:spPr>
        <p:txBody>
          <a:bodyPr/>
          <a:lstStyle/>
          <a:p>
            <a:r>
              <a:rPr lang="fi-FI"/>
              <a:t>Muokkaa ots. perustyyl. napsautt.</a:t>
            </a:r>
            <a:endParaRPr lang="en-US"/>
          </a:p>
        </p:txBody>
      </p:sp>
      <p:sp>
        <p:nvSpPr>
          <p:cNvPr id="3" name="Text Placeholder 2"/>
          <p:cNvSpPr>
            <a:spLocks noGrp="1"/>
          </p:cNvSpPr>
          <p:nvPr>
            <p:ph type="body" idx="1"/>
          </p:nvPr>
        </p:nvSpPr>
        <p:spPr>
          <a:xfrm>
            <a:off x="545123" y="2289978"/>
            <a:ext cx="5416896" cy="543596"/>
          </a:xfrm>
        </p:spPr>
        <p:txBody>
          <a:bodyPr>
            <a:noAutofit/>
          </a:bodyPr>
          <a:lstStyle>
            <a:lvl1pPr marL="0" indent="0">
              <a:lnSpc>
                <a:spcPct val="90000"/>
              </a:lnSpc>
              <a:spcBef>
                <a:spcPts val="0"/>
              </a:spcBef>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29980" y="2289978"/>
            <a:ext cx="5416896" cy="543596"/>
          </a:xfrm>
        </p:spPr>
        <p:txBody>
          <a:bodyPr>
            <a:noAutofit/>
          </a:bodyPr>
          <a:lstStyle>
            <a:lvl1pPr marL="0" indent="0">
              <a:lnSpc>
                <a:spcPct val="90000"/>
              </a:lnSpc>
              <a:spcBef>
                <a:spcPts val="0"/>
              </a:spcBef>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3">
            <a:extLst>
              <a:ext uri="{FF2B5EF4-FFF2-40B4-BE49-F238E27FC236}">
                <a16:creationId xmlns:a16="http://schemas.microsoft.com/office/drawing/2014/main" id="{DC812660-2FBA-47CD-AF8D-9D9476BB4E56}"/>
              </a:ext>
            </a:extLst>
          </p:cNvPr>
          <p:cNvSpPr>
            <a:spLocks noGrp="1"/>
          </p:cNvSpPr>
          <p:nvPr>
            <p:ph type="dt" sz="half" idx="10"/>
          </p:nvPr>
        </p:nvSpPr>
        <p:spPr/>
        <p:txBody>
          <a:bodyPr/>
          <a:lstStyle>
            <a:lvl1pPr>
              <a:defRPr/>
            </a:lvl1pPr>
          </a:lstStyle>
          <a:p>
            <a:pPr>
              <a:defRPr/>
            </a:pPr>
            <a:fld id="{09531E98-CE9D-4607-8857-F27E343DB10F}" type="datetime1">
              <a:rPr lang="fi-FI"/>
              <a:pPr>
                <a:defRPr/>
              </a:pPr>
              <a:t>10.2.2025</a:t>
            </a:fld>
            <a:endParaRPr lang="en-FI"/>
          </a:p>
        </p:txBody>
      </p:sp>
      <p:sp>
        <p:nvSpPr>
          <p:cNvPr id="8" name="Slide Number Placeholder 5">
            <a:extLst>
              <a:ext uri="{FF2B5EF4-FFF2-40B4-BE49-F238E27FC236}">
                <a16:creationId xmlns:a16="http://schemas.microsoft.com/office/drawing/2014/main" id="{0BF373FA-8117-4FDF-8CCA-4B18C44DC88B}"/>
              </a:ext>
            </a:extLst>
          </p:cNvPr>
          <p:cNvSpPr>
            <a:spLocks noGrp="1"/>
          </p:cNvSpPr>
          <p:nvPr>
            <p:ph type="sldNum" sz="quarter" idx="11"/>
          </p:nvPr>
        </p:nvSpPr>
        <p:spPr/>
        <p:txBody>
          <a:bodyPr/>
          <a:lstStyle>
            <a:lvl1pPr>
              <a:defRPr/>
            </a:lvl1pPr>
          </a:lstStyle>
          <a:p>
            <a:pPr>
              <a:defRPr/>
            </a:pPr>
            <a:fld id="{9ECAD695-E8C4-44B8-9C60-F6F22690170E}" type="slidenum">
              <a:rPr lang="en-FI"/>
              <a:pPr>
                <a:defRPr/>
              </a:pPr>
              <a:t>‹#›</a:t>
            </a:fld>
            <a:endParaRPr lang="en-FI"/>
          </a:p>
        </p:txBody>
      </p:sp>
    </p:spTree>
    <p:extLst>
      <p:ext uri="{BB962C8B-B14F-4D97-AF65-F5344CB8AC3E}">
        <p14:creationId xmlns:p14="http://schemas.microsoft.com/office/powerpoint/2010/main" val="3103215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Mukautettu asettelu">
    <p:bg>
      <p:bgPr>
        <a:solidFill>
          <a:schemeClr val="accent1"/>
        </a:solidFill>
        <a:effectLst/>
      </p:bgPr>
    </p:bg>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BC02F2D3-8192-4B7F-BEFA-7265AB0E8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B9B4EC84-F02A-445F-9915-AFE985644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1" y="723902"/>
            <a:ext cx="17018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3914" y="2986930"/>
            <a:ext cx="5405236" cy="1103524"/>
          </a:xfrm>
        </p:spPr>
        <p:txBody>
          <a:bodyPr anchor="b"/>
          <a:lstStyle/>
          <a:p>
            <a:r>
              <a:rPr lang="fi-FI"/>
              <a:t>Muokkaa ots. perustyyl. napsautt.</a:t>
            </a:r>
            <a:endParaRPr lang="en-FI"/>
          </a:p>
        </p:txBody>
      </p:sp>
      <p:sp>
        <p:nvSpPr>
          <p:cNvPr id="11" name="Text Placeholder 10"/>
          <p:cNvSpPr>
            <a:spLocks noGrp="1"/>
          </p:cNvSpPr>
          <p:nvPr>
            <p:ph type="body" sz="quarter" idx="17"/>
          </p:nvPr>
        </p:nvSpPr>
        <p:spPr>
          <a:xfrm>
            <a:off x="553915" y="4212772"/>
            <a:ext cx="5405236" cy="1267469"/>
          </a:xfrm>
        </p:spPr>
        <p:txBody>
          <a:bodyPr>
            <a:normAutofit/>
          </a:bodyPr>
          <a:lstStyle>
            <a:lvl1pPr marL="0" indent="0">
              <a:buNone/>
              <a:defRPr sz="2133"/>
            </a:lvl1pPr>
            <a:lvl2pPr marL="457178" indent="0">
              <a:buNone/>
              <a:defRPr/>
            </a:lvl2pPr>
          </a:lstStyle>
          <a:p>
            <a:pPr lvl="0"/>
            <a:r>
              <a:rPr lang="fi-FI"/>
              <a:t>Muokkaa tekstin perustyylejä napsauttamalla</a:t>
            </a:r>
          </a:p>
        </p:txBody>
      </p:sp>
      <p:sp>
        <p:nvSpPr>
          <p:cNvPr id="13" name="Text Placeholder 12"/>
          <p:cNvSpPr>
            <a:spLocks noGrp="1"/>
          </p:cNvSpPr>
          <p:nvPr>
            <p:ph type="body" sz="quarter" idx="18"/>
          </p:nvPr>
        </p:nvSpPr>
        <p:spPr>
          <a:xfrm>
            <a:off x="553915" y="5602563"/>
            <a:ext cx="5405236" cy="831300"/>
          </a:xfrm>
        </p:spPr>
        <p:txBody>
          <a:bodyPr anchor="b">
            <a:normAutofit/>
          </a:bodyPr>
          <a:lstStyle>
            <a:lvl1pPr marL="0" indent="0">
              <a:spcBef>
                <a:spcPts val="0"/>
              </a:spcBef>
              <a:buNone/>
              <a:defRPr sz="1467"/>
            </a:lvl1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8541312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4_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2" y="2535981"/>
            <a:ext cx="4632909" cy="2387600"/>
          </a:xfrm>
        </p:spPr>
        <p:txBody>
          <a:bodyPr lIns="0" tIns="0" rIns="0" bIns="0" anchor="b"/>
          <a:lstStyle>
            <a:lvl1pPr algn="l">
              <a:defRPr sz="6000"/>
            </a:lvl1pPr>
          </a:lstStyle>
          <a:p>
            <a:r>
              <a:rPr lang="fi-FI"/>
              <a:t>Muokkaa ots. perustyyl. napsautt.</a:t>
            </a:r>
            <a:endParaRPr lang="en-US" dirty="0"/>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dirty="0"/>
          </a:p>
        </p:txBody>
      </p:sp>
      <p:sp>
        <p:nvSpPr>
          <p:cNvPr id="7" name="Picture Placeholder 6">
            <a:extLst>
              <a:ext uri="{FF2B5EF4-FFF2-40B4-BE49-F238E27FC236}">
                <a16:creationId xmlns:a16="http://schemas.microsoft.com/office/drawing/2014/main" id="{F8F2639F-CC3C-944C-A6A5-3F4E51381965}"/>
              </a:ext>
            </a:extLst>
          </p:cNvPr>
          <p:cNvSpPr>
            <a:spLocks noGrp="1"/>
          </p:cNvSpPr>
          <p:nvPr>
            <p:ph type="pic" sz="quarter" idx="11"/>
          </p:nvPr>
        </p:nvSpPr>
        <p:spPr>
          <a:xfrm>
            <a:off x="5359942" y="0"/>
            <a:ext cx="6856641" cy="6885479"/>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47900" h="6876700">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close/>
                <a:moveTo>
                  <a:pt x="0" y="0"/>
                </a:moveTo>
                <a:lnTo>
                  <a:pt x="1" y="0"/>
                </a:lnTo>
                <a:lnTo>
                  <a:pt x="1" y="6876700"/>
                </a:lnTo>
                <a:lnTo>
                  <a:pt x="0" y="6876700"/>
                </a:lnTo>
                <a:close/>
              </a:path>
            </a:pathLst>
          </a:custGeom>
          <a:solidFill>
            <a:srgbClr val="8031A7"/>
          </a:solidFill>
        </p:spPr>
        <p:txBody>
          <a:bodyPr wrap="square">
            <a:noAutofit/>
          </a:bodyPr>
          <a:lstStyle/>
          <a:p>
            <a:r>
              <a:rPr lang="fi-FI"/>
              <a:t>Lisää kuva napsauttamalla kuvaketta</a:t>
            </a:r>
            <a:endParaRPr lang="en-FI" dirty="0"/>
          </a:p>
        </p:txBody>
      </p:sp>
      <p:pic>
        <p:nvPicPr>
          <p:cNvPr id="9" name="Picture 8">
            <a:extLst>
              <a:ext uri="{FF2B5EF4-FFF2-40B4-BE49-F238E27FC236}">
                <a16:creationId xmlns:a16="http://schemas.microsoft.com/office/drawing/2014/main" id="{BEA51C24-7204-1C46-BDB1-156BA93ABF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31" y="727033"/>
            <a:ext cx="1465836" cy="344777"/>
          </a:xfrm>
          <a:prstGeom prst="rect">
            <a:avLst/>
          </a:prstGeom>
        </p:spPr>
      </p:pic>
    </p:spTree>
    <p:extLst>
      <p:ext uri="{BB962C8B-B14F-4D97-AF65-F5344CB8AC3E}">
        <p14:creationId xmlns:p14="http://schemas.microsoft.com/office/powerpoint/2010/main" val="3845637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04FE0CA-0DBC-614E-9451-4AB939E256BB}"/>
              </a:ext>
            </a:extLst>
          </p:cNvPr>
          <p:cNvSpPr>
            <a:spLocks noGrp="1"/>
          </p:cNvSpPr>
          <p:nvPr>
            <p:ph type="pic" sz="quarter" idx="12"/>
          </p:nvPr>
        </p:nvSpPr>
        <p:spPr>
          <a:xfrm>
            <a:off x="5323789" y="3"/>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8F993E"/>
          </a:solidFill>
        </p:spPr>
        <p:txBody>
          <a:bodyPr wrap="square">
            <a:noAutofit/>
          </a:bodyPr>
          <a:lstStyle/>
          <a:p>
            <a:r>
              <a:rPr lang="fi-FI"/>
              <a:t>Lisää kuva napsauttamalla kuvaketta</a:t>
            </a:r>
            <a:endParaRPr lang="en-FI"/>
          </a:p>
        </p:txBody>
      </p:sp>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dirty="0"/>
          </a:p>
        </p:txBody>
      </p:sp>
      <p:pic>
        <p:nvPicPr>
          <p:cNvPr id="9" name="Picture 8">
            <a:extLst>
              <a:ext uri="{FF2B5EF4-FFF2-40B4-BE49-F238E27FC236}">
                <a16:creationId xmlns:a16="http://schemas.microsoft.com/office/drawing/2014/main" id="{DD88B55E-8251-744A-AD12-E77FEF195E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31" y="724432"/>
            <a:ext cx="1465836" cy="346757"/>
          </a:xfrm>
          <a:prstGeom prst="rect">
            <a:avLst/>
          </a:prstGeom>
        </p:spPr>
      </p:pic>
    </p:spTree>
    <p:extLst>
      <p:ext uri="{BB962C8B-B14F-4D97-AF65-F5344CB8AC3E}">
        <p14:creationId xmlns:p14="http://schemas.microsoft.com/office/powerpoint/2010/main" val="31001046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dirty="0"/>
          </a:p>
        </p:txBody>
      </p:sp>
      <p:sp>
        <p:nvSpPr>
          <p:cNvPr id="8" name="Picture Placeholder 7">
            <a:extLst>
              <a:ext uri="{FF2B5EF4-FFF2-40B4-BE49-F238E27FC236}">
                <a16:creationId xmlns:a16="http://schemas.microsoft.com/office/drawing/2014/main" id="{DB4DFA2F-46FA-434E-98C2-F987DB26591E}"/>
              </a:ext>
            </a:extLst>
          </p:cNvPr>
          <p:cNvSpPr>
            <a:spLocks noGrp="1"/>
          </p:cNvSpPr>
          <p:nvPr>
            <p:ph type="pic" sz="quarter" idx="12"/>
          </p:nvPr>
        </p:nvSpPr>
        <p:spPr>
          <a:xfrm>
            <a:off x="5343136" y="0"/>
            <a:ext cx="6848864"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wrap="square">
            <a:noAutofit/>
          </a:bodyPr>
          <a:lstStyle>
            <a:lvl1pPr>
              <a:defRPr>
                <a:solidFill>
                  <a:schemeClr val="bg1"/>
                </a:solidFill>
              </a:defRPr>
            </a:lvl1pPr>
          </a:lstStyle>
          <a:p>
            <a:r>
              <a:rPr lang="fi-FI"/>
              <a:t>Lisää kuva napsauttamalla kuvaketta</a:t>
            </a:r>
            <a:endParaRPr lang="en-FI" dirty="0"/>
          </a:p>
        </p:txBody>
      </p:sp>
      <p:pic>
        <p:nvPicPr>
          <p:cNvPr id="10" name="Picture 9">
            <a:extLst>
              <a:ext uri="{FF2B5EF4-FFF2-40B4-BE49-F238E27FC236}">
                <a16:creationId xmlns:a16="http://schemas.microsoft.com/office/drawing/2014/main" id="{51A553F6-6347-7645-9DB3-00C72CEBDB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7031" y="724432"/>
            <a:ext cx="1465836" cy="346757"/>
          </a:xfrm>
          <a:prstGeom prst="rect">
            <a:avLst/>
          </a:prstGeom>
        </p:spPr>
      </p:pic>
    </p:spTree>
    <p:extLst>
      <p:ext uri="{BB962C8B-B14F-4D97-AF65-F5344CB8AC3E}">
        <p14:creationId xmlns:p14="http://schemas.microsoft.com/office/powerpoint/2010/main" val="2916439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77F212-C8EA-A14C-905A-0419C9A41C4A}"/>
              </a:ext>
            </a:extLst>
          </p:cNvPr>
          <p:cNvPicPr>
            <a:picLocks noChangeAspect="1"/>
          </p:cNvPicPr>
          <p:nvPr userDrawn="1"/>
        </p:nvPicPr>
        <p:blipFill rotWithShape="1">
          <a:blip r:embed="rId2"/>
          <a:srcRect l="12676" t="24947"/>
          <a:stretch/>
        </p:blipFill>
        <p:spPr>
          <a:xfrm>
            <a:off x="2" y="-401"/>
            <a:ext cx="7979228" cy="6858000"/>
          </a:xfrm>
          <a:prstGeom prst="rect">
            <a:avLst/>
          </a:prstGeom>
        </p:spPr>
      </p:pic>
      <p:sp>
        <p:nvSpPr>
          <p:cNvPr id="2" name="Title 1"/>
          <p:cNvSpPr>
            <a:spLocks noGrp="1"/>
          </p:cNvSpPr>
          <p:nvPr>
            <p:ph type="title"/>
          </p:nvPr>
        </p:nvSpPr>
        <p:spPr>
          <a:xfrm>
            <a:off x="622300" y="1508378"/>
            <a:ext cx="7356928" cy="2105681"/>
          </a:xfrm>
        </p:spPr>
        <p:txBody>
          <a:bodyPr anchor="t"/>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F688657-4FA2-DF40-864D-CACF72E8AD31}"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9A893ED-776D-F14E-B1D9-58995A191D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613" y="88972"/>
            <a:ext cx="634419" cy="149221"/>
          </a:xfrm>
          <a:prstGeom prst="rect">
            <a:avLst/>
          </a:prstGeom>
        </p:spPr>
      </p:pic>
    </p:spTree>
    <p:extLst>
      <p:ext uri="{BB962C8B-B14F-4D97-AF65-F5344CB8AC3E}">
        <p14:creationId xmlns:p14="http://schemas.microsoft.com/office/powerpoint/2010/main" val="128687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60EE65-09B8-1A4F-92AB-5FF0431033F8}"/>
              </a:ext>
            </a:extLst>
          </p:cNvPr>
          <p:cNvPicPr>
            <a:picLocks noChangeAspect="1"/>
          </p:cNvPicPr>
          <p:nvPr userDrawn="1"/>
        </p:nvPicPr>
        <p:blipFill rotWithShape="1">
          <a:blip r:embed="rId2"/>
          <a:srcRect t="24952"/>
          <a:stretch/>
        </p:blipFill>
        <p:spPr>
          <a:xfrm>
            <a:off x="-4116" y="1"/>
            <a:ext cx="9137583" cy="6857599"/>
          </a:xfrm>
          <a:prstGeom prst="rect">
            <a:avLst/>
          </a:prstGeom>
        </p:spPr>
      </p:pic>
      <p:sp>
        <p:nvSpPr>
          <p:cNvPr id="2" name="Title 1"/>
          <p:cNvSpPr>
            <a:spLocks noGrp="1"/>
          </p:cNvSpPr>
          <p:nvPr>
            <p:ph type="title"/>
          </p:nvPr>
        </p:nvSpPr>
        <p:spPr>
          <a:xfrm>
            <a:off x="622300" y="1508377"/>
            <a:ext cx="7356928" cy="2105681"/>
          </a:xfrm>
        </p:spPr>
        <p:txBody>
          <a:bodyPr anchor="t"/>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F688657-4FA2-DF40-864D-CACF72E8AD31}"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38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C3F4071C-29ED-2AD6-9E79-7C21AC7D7718}"/>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9">
            <a:extLst>
              <a:ext uri="{FF2B5EF4-FFF2-40B4-BE49-F238E27FC236}">
                <a16:creationId xmlns:a16="http://schemas.microsoft.com/office/drawing/2014/main" id="{227DD3DA-72A7-5499-4A3A-03E424A6C7B7}"/>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10">
            <a:extLst>
              <a:ext uri="{FF2B5EF4-FFF2-40B4-BE49-F238E27FC236}">
                <a16:creationId xmlns:a16="http://schemas.microsoft.com/office/drawing/2014/main" id="{E29FB01E-6DDA-B323-0F9B-59B5CF816BB5}"/>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6" y="844060"/>
            <a:ext cx="6160821"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28" name="Freeform 27"/>
          <p:cNvSpPr>
            <a:spLocks noGrp="1"/>
          </p:cNvSpPr>
          <p:nvPr>
            <p:ph type="pic" sz="quarter" idx="13"/>
          </p:nvPr>
        </p:nvSpPr>
        <p:spPr>
          <a:xfrm>
            <a:off x="6949019" y="844553"/>
            <a:ext cx="5238749" cy="6013449"/>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7" name="Date Placeholder 3">
            <a:extLst>
              <a:ext uri="{FF2B5EF4-FFF2-40B4-BE49-F238E27FC236}">
                <a16:creationId xmlns:a16="http://schemas.microsoft.com/office/drawing/2014/main" id="{AD1F8B05-81E5-5C5C-A6A2-2E62EC86F839}"/>
              </a:ext>
            </a:extLst>
          </p:cNvPr>
          <p:cNvSpPr>
            <a:spLocks noGrp="1"/>
          </p:cNvSpPr>
          <p:nvPr>
            <p:ph type="dt" sz="half" idx="14"/>
          </p:nvPr>
        </p:nvSpPr>
        <p:spPr/>
        <p:txBody>
          <a:bodyPr/>
          <a:lstStyle>
            <a:lvl1pPr>
              <a:defRPr/>
            </a:lvl1pPr>
          </a:lstStyle>
          <a:p>
            <a:pPr>
              <a:defRPr/>
            </a:pPr>
            <a:fld id="{FD458F68-AD61-4318-98A2-5B96F5EDA96A}" type="datetime1">
              <a:rPr lang="fi-FI"/>
              <a:pPr>
                <a:defRPr/>
              </a:pPr>
              <a:t>10.2.2025</a:t>
            </a:fld>
            <a:endParaRPr lang="en-FI"/>
          </a:p>
        </p:txBody>
      </p:sp>
      <p:sp>
        <p:nvSpPr>
          <p:cNvPr id="8" name="Slide Number Placeholder 5">
            <a:extLst>
              <a:ext uri="{FF2B5EF4-FFF2-40B4-BE49-F238E27FC236}">
                <a16:creationId xmlns:a16="http://schemas.microsoft.com/office/drawing/2014/main" id="{50C7250E-10CC-C447-F4A6-3FC4631F680D}"/>
              </a:ext>
            </a:extLst>
          </p:cNvPr>
          <p:cNvSpPr>
            <a:spLocks noGrp="1"/>
          </p:cNvSpPr>
          <p:nvPr>
            <p:ph type="sldNum" sz="quarter" idx="15"/>
          </p:nvPr>
        </p:nvSpPr>
        <p:spPr/>
        <p:txBody>
          <a:bodyPr/>
          <a:lstStyle>
            <a:lvl1pPr>
              <a:defRPr/>
            </a:lvl1pPr>
          </a:lstStyle>
          <a:p>
            <a:pPr>
              <a:defRPr/>
            </a:pPr>
            <a:fld id="{27BD6058-4366-45C4-8147-74CD1128A355}" type="slidenum">
              <a:rPr lang="en-FI"/>
              <a:pPr>
                <a:defRPr/>
              </a:pPr>
              <a:t>‹#›</a:t>
            </a:fld>
            <a:endParaRPr lang="en-FI"/>
          </a:p>
        </p:txBody>
      </p:sp>
    </p:spTree>
    <p:extLst>
      <p:ext uri="{BB962C8B-B14F-4D97-AF65-F5344CB8AC3E}">
        <p14:creationId xmlns:p14="http://schemas.microsoft.com/office/powerpoint/2010/main" val="260572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5_Otsikkodia">
    <p:bg>
      <p:bgPr>
        <a:solidFill>
          <a:srgbClr val="250E62"/>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ED70CE2B-38E9-DC88-2248-2FA1472F2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20"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dirty="0"/>
          </a:p>
        </p:txBody>
      </p:sp>
      <p:sp>
        <p:nvSpPr>
          <p:cNvPr id="7" name="Picture Placeholder 6"/>
          <p:cNvSpPr>
            <a:spLocks noGrp="1"/>
          </p:cNvSpPr>
          <p:nvPr>
            <p:ph type="pic" sz="quarter" idx="11"/>
          </p:nvPr>
        </p:nvSpPr>
        <p:spPr>
          <a:xfrm>
            <a:off x="5359942" y="0"/>
            <a:ext cx="6856641" cy="6904125"/>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0 h 6876700"/>
              <a:gd name="connsiteX12" fmla="*/ 1 w 6847900"/>
              <a:gd name="connsiteY12" fmla="*/ 0 h 6876700"/>
              <a:gd name="connsiteX13" fmla="*/ 1 w 6847900"/>
              <a:gd name="connsiteY13" fmla="*/ 6876700 h 6876700"/>
              <a:gd name="connsiteX14" fmla="*/ 0 w 6847900"/>
              <a:gd name="connsiteY14" fmla="*/ 6876700 h 6876700"/>
              <a:gd name="connsiteX15" fmla="*/ 0 w 6847900"/>
              <a:gd name="connsiteY15" fmla="*/ 0 h 6876700"/>
              <a:gd name="connsiteX0" fmla="*/ 2970804 w 6847900"/>
              <a:gd name="connsiteY0" fmla="*/ 14336 h 6891036"/>
              <a:gd name="connsiteX1" fmla="*/ 3401652 w 6847900"/>
              <a:gd name="connsiteY1" fmla="*/ 14336 h 6891036"/>
              <a:gd name="connsiteX2" fmla="*/ 3560351 w 6847900"/>
              <a:gd name="connsiteY2" fmla="*/ 50785 h 6891036"/>
              <a:gd name="connsiteX3" fmla="*/ 6842399 w 6847900"/>
              <a:gd name="connsiteY3" fmla="*/ 3948375 h 6891036"/>
              <a:gd name="connsiteX4" fmla="*/ 3280742 w 6847900"/>
              <a:gd name="connsiteY4" fmla="*/ 5563073 h 6891036"/>
              <a:gd name="connsiteX5" fmla="*/ 3366617 w 6847900"/>
              <a:gd name="connsiteY5" fmla="*/ 6843563 h 6891036"/>
              <a:gd name="connsiteX6" fmla="*/ 1800359 w 6847900"/>
              <a:gd name="connsiteY6" fmla="*/ 5991512 h 6891036"/>
              <a:gd name="connsiteX7" fmla="*/ 85925 w 6847900"/>
              <a:gd name="connsiteY7" fmla="*/ 2748500 h 6891036"/>
              <a:gd name="connsiteX8" fmla="*/ 3312643 w 6847900"/>
              <a:gd name="connsiteY8" fmla="*/ 2950544 h 6891036"/>
              <a:gd name="connsiteX9" fmla="*/ 2844879 w 6847900"/>
              <a:gd name="connsiteY9" fmla="*/ 37411 h 6891036"/>
              <a:gd name="connsiteX10" fmla="*/ 2970804 w 6847900"/>
              <a:gd name="connsiteY10" fmla="*/ 14336 h 6891036"/>
              <a:gd name="connsiteX11" fmla="*/ 0 w 6847900"/>
              <a:gd name="connsiteY11" fmla="*/ 14336 h 6891036"/>
              <a:gd name="connsiteX12" fmla="*/ 1 w 6847900"/>
              <a:gd name="connsiteY12" fmla="*/ 14336 h 6891036"/>
              <a:gd name="connsiteX13" fmla="*/ 1 w 6847900"/>
              <a:gd name="connsiteY13" fmla="*/ 6891036 h 6891036"/>
              <a:gd name="connsiteX14" fmla="*/ 0 w 6847900"/>
              <a:gd name="connsiteY14" fmla="*/ 6891036 h 6891036"/>
              <a:gd name="connsiteX15" fmla="*/ 0 w 6847900"/>
              <a:gd name="connsiteY15" fmla="*/ 14336 h 6891036"/>
              <a:gd name="connsiteX0" fmla="*/ 2970804 w 6847900"/>
              <a:gd name="connsiteY0" fmla="*/ 18623 h 6895323"/>
              <a:gd name="connsiteX1" fmla="*/ 3401652 w 6847900"/>
              <a:gd name="connsiteY1" fmla="*/ 18623 h 6895323"/>
              <a:gd name="connsiteX2" fmla="*/ 3560351 w 6847900"/>
              <a:gd name="connsiteY2" fmla="*/ 55072 h 6895323"/>
              <a:gd name="connsiteX3" fmla="*/ 6842399 w 6847900"/>
              <a:gd name="connsiteY3" fmla="*/ 3952662 h 6895323"/>
              <a:gd name="connsiteX4" fmla="*/ 3280742 w 6847900"/>
              <a:gd name="connsiteY4" fmla="*/ 5567360 h 6895323"/>
              <a:gd name="connsiteX5" fmla="*/ 3366617 w 6847900"/>
              <a:gd name="connsiteY5" fmla="*/ 6847850 h 6895323"/>
              <a:gd name="connsiteX6" fmla="*/ 1800359 w 6847900"/>
              <a:gd name="connsiteY6" fmla="*/ 5995799 h 6895323"/>
              <a:gd name="connsiteX7" fmla="*/ 85925 w 6847900"/>
              <a:gd name="connsiteY7" fmla="*/ 2752787 h 6895323"/>
              <a:gd name="connsiteX8" fmla="*/ 3312643 w 6847900"/>
              <a:gd name="connsiteY8" fmla="*/ 2954831 h 6895323"/>
              <a:gd name="connsiteX9" fmla="*/ 2844879 w 6847900"/>
              <a:gd name="connsiteY9" fmla="*/ 41698 h 6895323"/>
              <a:gd name="connsiteX10" fmla="*/ 2970804 w 6847900"/>
              <a:gd name="connsiteY10" fmla="*/ 18623 h 6895323"/>
              <a:gd name="connsiteX11" fmla="*/ 0 w 6847900"/>
              <a:gd name="connsiteY11" fmla="*/ 18623 h 6895323"/>
              <a:gd name="connsiteX12" fmla="*/ 1 w 6847900"/>
              <a:gd name="connsiteY12" fmla="*/ 18623 h 6895323"/>
              <a:gd name="connsiteX13" fmla="*/ 1 w 6847900"/>
              <a:gd name="connsiteY13" fmla="*/ 6895323 h 6895323"/>
              <a:gd name="connsiteX14" fmla="*/ 0 w 6847900"/>
              <a:gd name="connsiteY14" fmla="*/ 6895323 h 6895323"/>
              <a:gd name="connsiteX15" fmla="*/ 0 w 6847900"/>
              <a:gd name="connsiteY15" fmla="*/ 18623 h 689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00" h="6895323">
                <a:moveTo>
                  <a:pt x="2970804" y="18623"/>
                </a:moveTo>
                <a:cubicBezTo>
                  <a:pt x="3049909" y="2496"/>
                  <a:pt x="3153206" y="-13633"/>
                  <a:pt x="3401652" y="18623"/>
                </a:cubicBezTo>
                <a:lnTo>
                  <a:pt x="3560351" y="55072"/>
                </a:lnTo>
                <a:cubicBezTo>
                  <a:pt x="4415738" y="319083"/>
                  <a:pt x="6420326" y="1508017"/>
                  <a:pt x="6842399" y="3952662"/>
                </a:cubicBezTo>
                <a:cubicBezTo>
                  <a:pt x="7007883" y="7473355"/>
                  <a:pt x="3386019" y="3671300"/>
                  <a:pt x="3280742" y="5567360"/>
                </a:cubicBezTo>
                <a:cubicBezTo>
                  <a:pt x="3255648" y="6019301"/>
                  <a:pt x="3570167" y="6706594"/>
                  <a:pt x="3366617" y="6847850"/>
                </a:cubicBezTo>
                <a:cubicBezTo>
                  <a:pt x="3163067" y="6989106"/>
                  <a:pt x="2410878" y="6595208"/>
                  <a:pt x="1800359" y="5995799"/>
                </a:cubicBezTo>
                <a:cubicBezTo>
                  <a:pt x="1153175" y="5360392"/>
                  <a:pt x="-377323" y="3896877"/>
                  <a:pt x="85925" y="2752787"/>
                </a:cubicBezTo>
                <a:cubicBezTo>
                  <a:pt x="549173" y="1608697"/>
                  <a:pt x="4668383" y="4441833"/>
                  <a:pt x="3312643" y="2954831"/>
                </a:cubicBezTo>
                <a:cubicBezTo>
                  <a:pt x="1627836" y="1061059"/>
                  <a:pt x="2128420" y="228325"/>
                  <a:pt x="2844879" y="41698"/>
                </a:cubicBezTo>
                <a:lnTo>
                  <a:pt x="2970804" y="18623"/>
                </a:lnTo>
                <a:close/>
                <a:moveTo>
                  <a:pt x="0" y="18623"/>
                </a:moveTo>
                <a:lnTo>
                  <a:pt x="1" y="18623"/>
                </a:lnTo>
                <a:lnTo>
                  <a:pt x="1" y="6895323"/>
                </a:lnTo>
                <a:lnTo>
                  <a:pt x="0" y="6895323"/>
                </a:lnTo>
                <a:lnTo>
                  <a:pt x="0" y="18623"/>
                </a:lnTo>
                <a:close/>
              </a:path>
            </a:pathLst>
          </a:custGeom>
          <a:solidFill>
            <a:srgbClr val="FDAA63"/>
          </a:solidFill>
        </p:spPr>
        <p:txBody>
          <a:bodyPr rtlCol="0">
            <a:noAutofit/>
          </a:bodyPr>
          <a:lstStyle>
            <a:lvl1pPr>
              <a:defRPr>
                <a:solidFill>
                  <a:schemeClr val="bg1"/>
                </a:solidFill>
              </a:defRPr>
            </a:lvl1pPr>
          </a:lstStyle>
          <a:p>
            <a:pPr lvl="0"/>
            <a:r>
              <a:rPr lang="fi-FI" noProof="0"/>
              <a:t>Lisää kuva napsauttamalla kuvaketta</a:t>
            </a:r>
            <a:endParaRPr lang="en-FI" noProof="0" dirty="0"/>
          </a:p>
        </p:txBody>
      </p:sp>
    </p:spTree>
    <p:extLst>
      <p:ext uri="{BB962C8B-B14F-4D97-AF65-F5344CB8AC3E}">
        <p14:creationId xmlns:p14="http://schemas.microsoft.com/office/powerpoint/2010/main" val="78293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5A71D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3497CD7-DEAE-3787-99B0-D18C9E1E5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20"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2"/>
          </p:nvPr>
        </p:nvSpPr>
        <p:spPr>
          <a:xfrm>
            <a:off x="5323789" y="3"/>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dirty="0"/>
          </a:p>
        </p:txBody>
      </p:sp>
    </p:spTree>
    <p:extLst>
      <p:ext uri="{BB962C8B-B14F-4D97-AF65-F5344CB8AC3E}">
        <p14:creationId xmlns:p14="http://schemas.microsoft.com/office/powerpoint/2010/main" val="845049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275D38"/>
        </a:solidFill>
        <a:effectLst/>
      </p:bgPr>
    </p:bg>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CA3CF5B2-D59A-719E-FEDA-11E841598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20"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2"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2" y="5211745"/>
            <a:ext cx="4632909" cy="1113512"/>
          </a:xfrm>
        </p:spPr>
        <p:txBody>
          <a:bodyPr lIns="0" tIns="0" rIns="0" bIns="0"/>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endParaRPr lang="en-US" dirty="0"/>
          </a:p>
        </p:txBody>
      </p:sp>
      <p:sp>
        <p:nvSpPr>
          <p:cNvPr id="8" name="Picture Placeholder 7"/>
          <p:cNvSpPr>
            <a:spLocks noGrp="1"/>
          </p:cNvSpPr>
          <p:nvPr>
            <p:ph type="pic" sz="quarter" idx="12"/>
          </p:nvPr>
        </p:nvSpPr>
        <p:spPr>
          <a:xfrm>
            <a:off x="5343136" y="0"/>
            <a:ext cx="6848864"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rtlCol="0">
            <a:noAutofit/>
          </a:bodyPr>
          <a:lstStyle>
            <a:lvl1pPr>
              <a:defRPr>
                <a:solidFill>
                  <a:schemeClr val="bg1"/>
                </a:solidFill>
              </a:defRPr>
            </a:lvl1pPr>
          </a:lstStyle>
          <a:p>
            <a:pPr lvl="0"/>
            <a:r>
              <a:rPr lang="fi-FI" noProof="0"/>
              <a:t>Lisää kuva napsauttamalla kuvaketta</a:t>
            </a:r>
            <a:endParaRPr lang="en-FI" noProof="0" dirty="0"/>
          </a:p>
        </p:txBody>
      </p:sp>
    </p:spTree>
    <p:extLst>
      <p:ext uri="{BB962C8B-B14F-4D97-AF65-F5344CB8AC3E}">
        <p14:creationId xmlns:p14="http://schemas.microsoft.com/office/powerpoint/2010/main" val="598126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7" y="844062"/>
            <a:ext cx="11084169" cy="1155801"/>
          </a:xfrm>
        </p:spPr>
        <p:txBody>
          <a:bodyPr/>
          <a:lstStyle/>
          <a:p>
            <a:r>
              <a:rPr lang="fi-FI"/>
              <a:t>Muokkaa ots. perustyyl. napsautt.</a:t>
            </a:r>
            <a:endParaRPr lang="en-US" dirty="0"/>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a:extLst>
              <a:ext uri="{FF2B5EF4-FFF2-40B4-BE49-F238E27FC236}">
                <a16:creationId xmlns:a16="http://schemas.microsoft.com/office/drawing/2014/main" id="{A6B11DBB-F5D7-8179-11F0-7F8722433CC3}"/>
              </a:ext>
            </a:extLst>
          </p:cNvPr>
          <p:cNvSpPr>
            <a:spLocks noGrp="1"/>
          </p:cNvSpPr>
          <p:nvPr>
            <p:ph type="dt" sz="half" idx="10"/>
          </p:nvPr>
        </p:nvSpPr>
        <p:spPr/>
        <p:txBody>
          <a:bodyPr/>
          <a:lstStyle>
            <a:lvl1pPr>
              <a:defRPr/>
            </a:lvl1pPr>
          </a:lstStyle>
          <a:p>
            <a:pPr>
              <a:defRPr/>
            </a:pPr>
            <a:fld id="{8386165C-9A81-48F1-A638-6F0CD1DF2A23}" type="datetime1">
              <a:rPr lang="fi-FI"/>
              <a:pPr>
                <a:defRPr/>
              </a:pPr>
              <a:t>10.2.2025</a:t>
            </a:fld>
            <a:endParaRPr lang="en-FI" dirty="0"/>
          </a:p>
        </p:txBody>
      </p:sp>
      <p:sp>
        <p:nvSpPr>
          <p:cNvPr id="5" name="Slide Number Placeholder 5">
            <a:extLst>
              <a:ext uri="{FF2B5EF4-FFF2-40B4-BE49-F238E27FC236}">
                <a16:creationId xmlns:a16="http://schemas.microsoft.com/office/drawing/2014/main" id="{FCE78D28-35D4-EBD7-5347-1610953F330B}"/>
              </a:ext>
            </a:extLst>
          </p:cNvPr>
          <p:cNvSpPr>
            <a:spLocks noGrp="1"/>
          </p:cNvSpPr>
          <p:nvPr>
            <p:ph type="sldNum" sz="quarter" idx="11"/>
          </p:nvPr>
        </p:nvSpPr>
        <p:spPr/>
        <p:txBody>
          <a:bodyPr/>
          <a:lstStyle>
            <a:lvl1pPr>
              <a:defRPr/>
            </a:lvl1pPr>
          </a:lstStyle>
          <a:p>
            <a:pPr>
              <a:defRPr/>
            </a:pPr>
            <a:fld id="{0F9D2574-2B55-424C-A498-DA0290650D0C}" type="slidenum">
              <a:rPr lang="en-FI"/>
              <a:pPr>
                <a:defRPr/>
              </a:pPr>
              <a:t>‹#›</a:t>
            </a:fld>
            <a:endParaRPr lang="en-FI" dirty="0"/>
          </a:p>
        </p:txBody>
      </p:sp>
    </p:spTree>
    <p:extLst>
      <p:ext uri="{BB962C8B-B14F-4D97-AF65-F5344CB8AC3E}">
        <p14:creationId xmlns:p14="http://schemas.microsoft.com/office/powerpoint/2010/main" val="2632464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FC41FA1-F5BC-8DB2-415E-3DC4CC87E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479"/>
          <a:stretch>
            <a:fillRect/>
          </a:stretch>
        </p:blipFill>
        <p:spPr bwMode="auto">
          <a:xfrm>
            <a:off x="7279219" y="-10584"/>
            <a:ext cx="4912783"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4F1FF7EA-A495-2CAC-59A7-90AC09CE1165}"/>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8">
            <a:extLst>
              <a:ext uri="{FF2B5EF4-FFF2-40B4-BE49-F238E27FC236}">
                <a16:creationId xmlns:a16="http://schemas.microsoft.com/office/drawing/2014/main" id="{2FCA157F-3E87-4D91-F17F-8D37623D342A}"/>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9">
            <a:extLst>
              <a:ext uri="{FF2B5EF4-FFF2-40B4-BE49-F238E27FC236}">
                <a16:creationId xmlns:a16="http://schemas.microsoft.com/office/drawing/2014/main" id="{F8D4E890-E5D5-D20A-166F-B0A7B6F13C66}"/>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7" y="844062"/>
            <a:ext cx="11084169" cy="1155801"/>
          </a:xfrm>
        </p:spPr>
        <p:txBody>
          <a:bodyPr/>
          <a:lstStyle/>
          <a:p>
            <a:r>
              <a:rPr lang="fi-FI"/>
              <a:t>Muokkaa ots. perustyyl. napsautt.</a:t>
            </a:r>
            <a:endParaRPr lang="en-US" dirty="0"/>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25AC3D95-B1A9-F855-D255-29C2388DD107}"/>
              </a:ext>
            </a:extLst>
          </p:cNvPr>
          <p:cNvSpPr>
            <a:spLocks noGrp="1"/>
          </p:cNvSpPr>
          <p:nvPr>
            <p:ph type="dt" sz="half" idx="10"/>
          </p:nvPr>
        </p:nvSpPr>
        <p:spPr/>
        <p:txBody>
          <a:bodyPr/>
          <a:lstStyle>
            <a:lvl1pPr>
              <a:defRPr/>
            </a:lvl1pPr>
          </a:lstStyle>
          <a:p>
            <a:pPr>
              <a:defRPr/>
            </a:pPr>
            <a:fld id="{D9A47D55-C9BE-4563-9B6C-D3919FBFA7CE}" type="datetime1">
              <a:rPr lang="fi-FI"/>
              <a:pPr>
                <a:defRPr/>
              </a:pPr>
              <a:t>10.2.2025</a:t>
            </a:fld>
            <a:endParaRPr lang="en-FI"/>
          </a:p>
        </p:txBody>
      </p:sp>
      <p:sp>
        <p:nvSpPr>
          <p:cNvPr id="9" name="Slide Number Placeholder 5">
            <a:extLst>
              <a:ext uri="{FF2B5EF4-FFF2-40B4-BE49-F238E27FC236}">
                <a16:creationId xmlns:a16="http://schemas.microsoft.com/office/drawing/2014/main" id="{50C00CDC-F45D-106A-CDE2-DB72B474922D}"/>
              </a:ext>
            </a:extLst>
          </p:cNvPr>
          <p:cNvSpPr>
            <a:spLocks noGrp="1"/>
          </p:cNvSpPr>
          <p:nvPr>
            <p:ph type="sldNum" sz="quarter" idx="11"/>
          </p:nvPr>
        </p:nvSpPr>
        <p:spPr/>
        <p:txBody>
          <a:bodyPr/>
          <a:lstStyle>
            <a:lvl1pPr>
              <a:defRPr/>
            </a:lvl1pPr>
          </a:lstStyle>
          <a:p>
            <a:pPr>
              <a:defRPr/>
            </a:pPr>
            <a:fld id="{C75B5923-FB97-4AF7-8F74-5BCDCE16DC00}" type="slidenum">
              <a:rPr lang="en-FI"/>
              <a:pPr>
                <a:defRPr/>
              </a:pPr>
              <a:t>‹#›</a:t>
            </a:fld>
            <a:endParaRPr lang="en-FI"/>
          </a:p>
        </p:txBody>
      </p:sp>
    </p:spTree>
    <p:extLst>
      <p:ext uri="{BB962C8B-B14F-4D97-AF65-F5344CB8AC3E}">
        <p14:creationId xmlns:p14="http://schemas.microsoft.com/office/powerpoint/2010/main" val="7582769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A2ED8BFA-564E-8BCF-6346-32AFC0CBD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7190317" y="-6349"/>
            <a:ext cx="50016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6306B35C-D211-5DC4-F2E8-D9445E81B4EC}"/>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1FAB532A-99ED-9FD6-A414-145916157467}"/>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4CFF50E4-D036-ABB6-62B0-19E737A5C683}"/>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7" y="844060"/>
            <a:ext cx="11084169"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7"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6350115B-6E65-8065-2D47-DE3E620AD25D}"/>
              </a:ext>
            </a:extLst>
          </p:cNvPr>
          <p:cNvSpPr>
            <a:spLocks noGrp="1"/>
          </p:cNvSpPr>
          <p:nvPr>
            <p:ph type="dt" sz="half" idx="10"/>
          </p:nvPr>
        </p:nvSpPr>
        <p:spPr/>
        <p:txBody>
          <a:bodyPr/>
          <a:lstStyle>
            <a:lvl1pPr>
              <a:defRPr/>
            </a:lvl1pPr>
          </a:lstStyle>
          <a:p>
            <a:pPr>
              <a:defRPr/>
            </a:pPr>
            <a:fld id="{54E7304E-91D8-4972-A53C-D7ABA0495529}" type="datetime1">
              <a:rPr lang="fi-FI"/>
              <a:pPr>
                <a:defRPr/>
              </a:pPr>
              <a:t>10.2.2025</a:t>
            </a:fld>
            <a:endParaRPr lang="en-FI"/>
          </a:p>
        </p:txBody>
      </p:sp>
      <p:sp>
        <p:nvSpPr>
          <p:cNvPr id="9" name="Slide Number Placeholder 5">
            <a:extLst>
              <a:ext uri="{FF2B5EF4-FFF2-40B4-BE49-F238E27FC236}">
                <a16:creationId xmlns:a16="http://schemas.microsoft.com/office/drawing/2014/main" id="{DFCAB9B1-4585-8A2D-4687-13791AECA994}"/>
              </a:ext>
            </a:extLst>
          </p:cNvPr>
          <p:cNvSpPr>
            <a:spLocks noGrp="1"/>
          </p:cNvSpPr>
          <p:nvPr>
            <p:ph type="sldNum" sz="quarter" idx="11"/>
          </p:nvPr>
        </p:nvSpPr>
        <p:spPr/>
        <p:txBody>
          <a:bodyPr/>
          <a:lstStyle>
            <a:lvl1pPr>
              <a:defRPr/>
            </a:lvl1pPr>
          </a:lstStyle>
          <a:p>
            <a:pPr>
              <a:defRPr/>
            </a:pPr>
            <a:fld id="{52E1A602-CB2B-4E88-94A9-9E563D4043B6}" type="slidenum">
              <a:rPr lang="en-FI"/>
              <a:pPr>
                <a:defRPr/>
              </a:pPr>
              <a:t>‹#›</a:t>
            </a:fld>
            <a:endParaRPr lang="en-FI"/>
          </a:p>
        </p:txBody>
      </p:sp>
    </p:spTree>
    <p:extLst>
      <p:ext uri="{BB962C8B-B14F-4D97-AF65-F5344CB8AC3E}">
        <p14:creationId xmlns:p14="http://schemas.microsoft.com/office/powerpoint/2010/main" val="21369851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4FF1F5A5-4D99-229D-6302-D13361857FED}"/>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9">
            <a:extLst>
              <a:ext uri="{FF2B5EF4-FFF2-40B4-BE49-F238E27FC236}">
                <a16:creationId xmlns:a16="http://schemas.microsoft.com/office/drawing/2014/main" id="{DFF02687-7954-5ABE-413F-CB976DBA3180}"/>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10">
            <a:extLst>
              <a:ext uri="{FF2B5EF4-FFF2-40B4-BE49-F238E27FC236}">
                <a16:creationId xmlns:a16="http://schemas.microsoft.com/office/drawing/2014/main" id="{407F0763-7478-1BF2-BD44-F6C33976B09F}"/>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8" y="844060"/>
            <a:ext cx="7357337"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39" name="Freeform 38"/>
          <p:cNvSpPr>
            <a:spLocks noGrp="1"/>
          </p:cNvSpPr>
          <p:nvPr>
            <p:ph type="pic" sz="quarter" idx="13"/>
          </p:nvPr>
        </p:nvSpPr>
        <p:spPr>
          <a:xfrm>
            <a:off x="6523642" y="844062"/>
            <a:ext cx="5664249" cy="6013940"/>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6"/>
          </a:solidFill>
        </p:spPr>
        <p:txBody>
          <a:bodyPr rtlCol="0">
            <a:noAutofit/>
          </a:bodyPr>
          <a:lstStyle/>
          <a:p>
            <a:pPr lvl="0"/>
            <a:r>
              <a:rPr lang="fi-FI" noProof="0"/>
              <a:t>Lisää kuva napsauttamalla kuvaketta</a:t>
            </a:r>
            <a:endParaRPr lang="en-FI" noProof="0" dirty="0"/>
          </a:p>
        </p:txBody>
      </p:sp>
      <p:sp>
        <p:nvSpPr>
          <p:cNvPr id="7" name="Date Placeholder 3">
            <a:extLst>
              <a:ext uri="{FF2B5EF4-FFF2-40B4-BE49-F238E27FC236}">
                <a16:creationId xmlns:a16="http://schemas.microsoft.com/office/drawing/2014/main" id="{635EEB0A-E5E4-766D-51F4-E37879946E48}"/>
              </a:ext>
            </a:extLst>
          </p:cNvPr>
          <p:cNvSpPr>
            <a:spLocks noGrp="1"/>
          </p:cNvSpPr>
          <p:nvPr>
            <p:ph type="dt" sz="half" idx="14"/>
          </p:nvPr>
        </p:nvSpPr>
        <p:spPr/>
        <p:txBody>
          <a:bodyPr/>
          <a:lstStyle>
            <a:lvl1pPr>
              <a:defRPr/>
            </a:lvl1pPr>
          </a:lstStyle>
          <a:p>
            <a:pPr>
              <a:defRPr/>
            </a:pPr>
            <a:fld id="{0050488B-748E-42B9-BD64-86B3E5BC8625}" type="datetime1">
              <a:rPr lang="fi-FI"/>
              <a:pPr>
                <a:defRPr/>
              </a:pPr>
              <a:t>10.2.2025</a:t>
            </a:fld>
            <a:endParaRPr lang="en-FI"/>
          </a:p>
        </p:txBody>
      </p:sp>
      <p:sp>
        <p:nvSpPr>
          <p:cNvPr id="8" name="Slide Number Placeholder 5">
            <a:extLst>
              <a:ext uri="{FF2B5EF4-FFF2-40B4-BE49-F238E27FC236}">
                <a16:creationId xmlns:a16="http://schemas.microsoft.com/office/drawing/2014/main" id="{582A53D4-0E3F-790B-0964-6607160916DA}"/>
              </a:ext>
            </a:extLst>
          </p:cNvPr>
          <p:cNvSpPr>
            <a:spLocks noGrp="1"/>
          </p:cNvSpPr>
          <p:nvPr>
            <p:ph type="sldNum" sz="quarter" idx="15"/>
          </p:nvPr>
        </p:nvSpPr>
        <p:spPr/>
        <p:txBody>
          <a:bodyPr/>
          <a:lstStyle>
            <a:lvl1pPr>
              <a:defRPr/>
            </a:lvl1pPr>
          </a:lstStyle>
          <a:p>
            <a:pPr>
              <a:defRPr/>
            </a:pPr>
            <a:fld id="{58709C78-831A-4C94-99C0-397A9624B598}" type="slidenum">
              <a:rPr lang="en-FI"/>
              <a:pPr>
                <a:defRPr/>
              </a:pPr>
              <a:t>‹#›</a:t>
            </a:fld>
            <a:endParaRPr lang="en-FI"/>
          </a:p>
        </p:txBody>
      </p:sp>
    </p:spTree>
    <p:extLst>
      <p:ext uri="{BB962C8B-B14F-4D97-AF65-F5344CB8AC3E}">
        <p14:creationId xmlns:p14="http://schemas.microsoft.com/office/powerpoint/2010/main" val="4558275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A982A9FB-DE64-BB2B-7D53-A498CEADB10D}"/>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9">
            <a:extLst>
              <a:ext uri="{FF2B5EF4-FFF2-40B4-BE49-F238E27FC236}">
                <a16:creationId xmlns:a16="http://schemas.microsoft.com/office/drawing/2014/main" id="{72496450-0BEA-B4DE-92DB-E675FF213D6C}"/>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10">
            <a:extLst>
              <a:ext uri="{FF2B5EF4-FFF2-40B4-BE49-F238E27FC236}">
                <a16:creationId xmlns:a16="http://schemas.microsoft.com/office/drawing/2014/main" id="{044B863B-3B3B-8B5E-66C1-BBB9F701AC62}"/>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775" y="838453"/>
            <a:ext cx="5542084" cy="1155784"/>
          </a:xfrm>
        </p:spPr>
        <p:txBody>
          <a:bodyPr/>
          <a:lstStyle/>
          <a:p>
            <a:r>
              <a:rPr lang="fi-FI"/>
              <a:t>Muokkaa ots. perustyyl. napsautt.</a:t>
            </a:r>
            <a:endParaRPr lang="en-US" dirty="0"/>
          </a:p>
        </p:txBody>
      </p:sp>
      <p:sp>
        <p:nvSpPr>
          <p:cNvPr id="3" name="Content Placeholder 2"/>
          <p:cNvSpPr>
            <a:spLocks noGrp="1"/>
          </p:cNvSpPr>
          <p:nvPr>
            <p:ph idx="1"/>
          </p:nvPr>
        </p:nvSpPr>
        <p:spPr>
          <a:xfrm>
            <a:off x="6238775" y="2284371"/>
            <a:ext cx="5542084"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7" name="Freeform 56"/>
          <p:cNvSpPr>
            <a:spLocks noGrp="1"/>
          </p:cNvSpPr>
          <p:nvPr>
            <p:ph type="pic" sz="quarter" idx="14"/>
          </p:nvPr>
        </p:nvSpPr>
        <p:spPr>
          <a:xfrm>
            <a:off x="1" y="849632"/>
            <a:ext cx="5704867" cy="6008368"/>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chemeClr val="accent1"/>
          </a:solidFill>
        </p:spPr>
        <p:txBody>
          <a:bodyPr rtlCol="0">
            <a:noAutofit/>
          </a:bodyPr>
          <a:lstStyle/>
          <a:p>
            <a:pPr lvl="0"/>
            <a:r>
              <a:rPr lang="fi-FI" noProof="0"/>
              <a:t>Lisää kuva napsauttamalla kuvaketta</a:t>
            </a:r>
            <a:endParaRPr lang="en-FI" noProof="0"/>
          </a:p>
        </p:txBody>
      </p:sp>
      <p:sp>
        <p:nvSpPr>
          <p:cNvPr id="7" name="Date Placeholder 3">
            <a:extLst>
              <a:ext uri="{FF2B5EF4-FFF2-40B4-BE49-F238E27FC236}">
                <a16:creationId xmlns:a16="http://schemas.microsoft.com/office/drawing/2014/main" id="{587F4DF6-38CE-17EE-A130-C6022875761F}"/>
              </a:ext>
            </a:extLst>
          </p:cNvPr>
          <p:cNvSpPr>
            <a:spLocks noGrp="1"/>
          </p:cNvSpPr>
          <p:nvPr>
            <p:ph type="dt" sz="half" idx="15"/>
          </p:nvPr>
        </p:nvSpPr>
        <p:spPr/>
        <p:txBody>
          <a:bodyPr/>
          <a:lstStyle>
            <a:lvl1pPr>
              <a:defRPr/>
            </a:lvl1pPr>
          </a:lstStyle>
          <a:p>
            <a:pPr>
              <a:defRPr/>
            </a:pPr>
            <a:fld id="{4DA94FFB-2CC4-4775-AE16-23352C48D6C7}" type="datetime1">
              <a:rPr lang="fi-FI"/>
              <a:pPr>
                <a:defRPr/>
              </a:pPr>
              <a:t>10.2.2025</a:t>
            </a:fld>
            <a:endParaRPr lang="en-FI"/>
          </a:p>
        </p:txBody>
      </p:sp>
      <p:sp>
        <p:nvSpPr>
          <p:cNvPr id="8" name="Slide Number Placeholder 5">
            <a:extLst>
              <a:ext uri="{FF2B5EF4-FFF2-40B4-BE49-F238E27FC236}">
                <a16:creationId xmlns:a16="http://schemas.microsoft.com/office/drawing/2014/main" id="{8FADED0F-7675-A851-49AC-F4F96B270AD5}"/>
              </a:ext>
            </a:extLst>
          </p:cNvPr>
          <p:cNvSpPr>
            <a:spLocks noGrp="1"/>
          </p:cNvSpPr>
          <p:nvPr>
            <p:ph type="sldNum" sz="quarter" idx="16"/>
          </p:nvPr>
        </p:nvSpPr>
        <p:spPr/>
        <p:txBody>
          <a:bodyPr/>
          <a:lstStyle>
            <a:lvl1pPr>
              <a:defRPr/>
            </a:lvl1pPr>
          </a:lstStyle>
          <a:p>
            <a:pPr>
              <a:defRPr/>
            </a:pPr>
            <a:fld id="{5974395F-205D-4B2C-93E8-4F5B31CF1AB7}" type="slidenum">
              <a:rPr lang="en-FI"/>
              <a:pPr>
                <a:defRPr/>
              </a:pPr>
              <a:t>‹#›</a:t>
            </a:fld>
            <a:endParaRPr lang="en-FI"/>
          </a:p>
        </p:txBody>
      </p:sp>
    </p:spTree>
    <p:extLst>
      <p:ext uri="{BB962C8B-B14F-4D97-AF65-F5344CB8AC3E}">
        <p14:creationId xmlns:p14="http://schemas.microsoft.com/office/powerpoint/2010/main" val="1160884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74315357-BB4E-9553-833E-F0FF7135D6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53"/>
          <a:stretch>
            <a:fillRect/>
          </a:stretch>
        </p:blipFill>
        <p:spPr bwMode="auto">
          <a:xfrm>
            <a:off x="-4234"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672A30DC-6EA8-5BA6-9184-873B39BACCD7}"/>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22300" y="1508378"/>
            <a:ext cx="7356928" cy="2105681"/>
          </a:xfrm>
        </p:spPr>
        <p:txBody>
          <a:bodyPr/>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C4FAA207-2DF0-26B4-3A82-0A91C76EA980}"/>
              </a:ext>
            </a:extLst>
          </p:cNvPr>
          <p:cNvSpPr>
            <a:spLocks noGrp="1"/>
          </p:cNvSpPr>
          <p:nvPr>
            <p:ph type="dt" sz="half" idx="10"/>
          </p:nvPr>
        </p:nvSpPr>
        <p:spPr/>
        <p:txBody>
          <a:bodyPr/>
          <a:lstStyle>
            <a:lvl1pPr>
              <a:defRPr/>
            </a:lvl1pPr>
          </a:lstStyle>
          <a:p>
            <a:pPr>
              <a:defRPr/>
            </a:pPr>
            <a:fld id="{411B1D08-A83A-4801-B447-072E72B7E414}" type="datetime1">
              <a:rPr lang="fi-FI"/>
              <a:pPr>
                <a:defRPr/>
              </a:pPr>
              <a:t>10.2.2025</a:t>
            </a:fld>
            <a:endParaRPr lang="en-FI"/>
          </a:p>
        </p:txBody>
      </p:sp>
      <p:sp>
        <p:nvSpPr>
          <p:cNvPr id="7" name="Slide Number Placeholder 5">
            <a:extLst>
              <a:ext uri="{FF2B5EF4-FFF2-40B4-BE49-F238E27FC236}">
                <a16:creationId xmlns:a16="http://schemas.microsoft.com/office/drawing/2014/main" id="{BF21E2DF-9EC0-6AEF-27E8-92A943BB7911}"/>
              </a:ext>
            </a:extLst>
          </p:cNvPr>
          <p:cNvSpPr>
            <a:spLocks noGrp="1"/>
          </p:cNvSpPr>
          <p:nvPr>
            <p:ph type="sldNum" sz="quarter" idx="11"/>
          </p:nvPr>
        </p:nvSpPr>
        <p:spPr/>
        <p:txBody>
          <a:bodyPr/>
          <a:lstStyle>
            <a:lvl1pPr>
              <a:defRPr/>
            </a:lvl1pPr>
          </a:lstStyle>
          <a:p>
            <a:pPr>
              <a:defRPr/>
            </a:pPr>
            <a:fld id="{72BF87DD-D0AC-4DCF-B1B4-F6B736844062}" type="slidenum">
              <a:rPr lang="en-FI"/>
              <a:pPr>
                <a:defRPr/>
              </a:pPr>
              <a:t>‹#›</a:t>
            </a:fld>
            <a:endParaRPr lang="en-FI"/>
          </a:p>
        </p:txBody>
      </p:sp>
    </p:spTree>
    <p:extLst>
      <p:ext uri="{BB962C8B-B14F-4D97-AF65-F5344CB8AC3E}">
        <p14:creationId xmlns:p14="http://schemas.microsoft.com/office/powerpoint/2010/main" val="141694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77F212-C8EA-A14C-905A-0419C9A41C4A}"/>
              </a:ext>
            </a:extLst>
          </p:cNvPr>
          <p:cNvPicPr>
            <a:picLocks noChangeAspect="1"/>
          </p:cNvPicPr>
          <p:nvPr userDrawn="1"/>
        </p:nvPicPr>
        <p:blipFill rotWithShape="1">
          <a:blip r:embed="rId2"/>
          <a:srcRect l="12676" t="24947"/>
          <a:stretch/>
        </p:blipFill>
        <p:spPr>
          <a:xfrm>
            <a:off x="1" y="-401"/>
            <a:ext cx="7979228" cy="6858000"/>
          </a:xfrm>
          <a:prstGeom prst="rect">
            <a:avLst/>
          </a:prstGeom>
        </p:spPr>
      </p:pic>
      <p:sp>
        <p:nvSpPr>
          <p:cNvPr id="2" name="Title 1"/>
          <p:cNvSpPr>
            <a:spLocks noGrp="1"/>
          </p:cNvSpPr>
          <p:nvPr>
            <p:ph type="title"/>
          </p:nvPr>
        </p:nvSpPr>
        <p:spPr>
          <a:xfrm>
            <a:off x="622300" y="1508377"/>
            <a:ext cx="7356928" cy="2105681"/>
          </a:xfrm>
        </p:spPr>
        <p:txBody>
          <a:bodyPr anchor="t"/>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CF688657-4FA2-DF40-864D-CACF72E8AD31}" type="datetime1">
              <a:rPr lang="fi-FI" smtClean="0"/>
              <a:t>10.2.2025</a:t>
            </a:fld>
            <a:endParaRPr lang="en-FI"/>
          </a:p>
        </p:txBody>
      </p:sp>
      <p:sp>
        <p:nvSpPr>
          <p:cNvPr id="6" name="Slide Number Placeholder 5"/>
          <p:cNvSpPr>
            <a:spLocks noGrp="1"/>
          </p:cNvSpPr>
          <p:nvPr>
            <p:ph type="sldNum" sz="quarter" idx="12"/>
          </p:nvPr>
        </p:nvSpPr>
        <p:spPr/>
        <p:txBody>
          <a:bodyPr/>
          <a:lstStyle/>
          <a:p>
            <a:fld id="{E8CDC835-6F96-6540-A055-BE713FCBC575}" type="slidenum">
              <a:rPr lang="en-FI" smtClean="0"/>
              <a:t>‹#›</a:t>
            </a:fld>
            <a:endParaRPr lang="en-FI"/>
          </a:p>
        </p:txBody>
      </p:sp>
      <p:cxnSp>
        <p:nvCxnSpPr>
          <p:cNvPr id="14" name="Straight Connector 13">
            <a:extLst>
              <a:ext uri="{FF2B5EF4-FFF2-40B4-BE49-F238E27FC236}">
                <a16:creationId xmlns:a16="http://schemas.microsoft.com/office/drawing/2014/main" id="{3CAB52D6-BBC8-AB4C-B16D-6ADC40732E7E}"/>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9A893ED-776D-F14E-B1D9-58995A191D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612" y="88972"/>
            <a:ext cx="634419" cy="149221"/>
          </a:xfrm>
          <a:prstGeom prst="rect">
            <a:avLst/>
          </a:prstGeom>
        </p:spPr>
      </p:pic>
    </p:spTree>
    <p:extLst>
      <p:ext uri="{BB962C8B-B14F-4D97-AF65-F5344CB8AC3E}">
        <p14:creationId xmlns:p14="http://schemas.microsoft.com/office/powerpoint/2010/main" val="4076055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B98A42A-0046-8D7E-5943-89095F83F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2" y="0"/>
            <a:ext cx="7979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F306CEDE-3704-6833-E959-396EA14C9C06}"/>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8">
            <a:extLst>
              <a:ext uri="{FF2B5EF4-FFF2-40B4-BE49-F238E27FC236}">
                <a16:creationId xmlns:a16="http://schemas.microsoft.com/office/drawing/2014/main" id="{4FC6D217-F072-D3DF-1C63-3C26FF344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5" y="88902"/>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8"/>
            <a:ext cx="7356928" cy="2105681"/>
          </a:xfrm>
        </p:spPr>
        <p:txBody>
          <a:bodyPr/>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37378D48-C229-D804-C3DF-6B0F3E9C1C65}"/>
              </a:ext>
            </a:extLst>
          </p:cNvPr>
          <p:cNvSpPr>
            <a:spLocks noGrp="1"/>
          </p:cNvSpPr>
          <p:nvPr>
            <p:ph type="dt" sz="half" idx="10"/>
          </p:nvPr>
        </p:nvSpPr>
        <p:spPr/>
        <p:txBody>
          <a:bodyPr/>
          <a:lstStyle>
            <a:lvl1pPr>
              <a:defRPr/>
            </a:lvl1pPr>
          </a:lstStyle>
          <a:p>
            <a:pPr>
              <a:defRPr/>
            </a:pPr>
            <a:fld id="{7FCBE521-5BE9-437D-A3A9-22EEDA47CA9B}" type="datetime1">
              <a:rPr lang="fi-FI"/>
              <a:pPr>
                <a:defRPr/>
              </a:pPr>
              <a:t>10.2.2025</a:t>
            </a:fld>
            <a:endParaRPr lang="en-FI"/>
          </a:p>
        </p:txBody>
      </p:sp>
      <p:sp>
        <p:nvSpPr>
          <p:cNvPr id="8" name="Slide Number Placeholder 5">
            <a:extLst>
              <a:ext uri="{FF2B5EF4-FFF2-40B4-BE49-F238E27FC236}">
                <a16:creationId xmlns:a16="http://schemas.microsoft.com/office/drawing/2014/main" id="{1744FF39-BFB8-C353-8A0E-737213EE7DE3}"/>
              </a:ext>
            </a:extLst>
          </p:cNvPr>
          <p:cNvSpPr>
            <a:spLocks noGrp="1"/>
          </p:cNvSpPr>
          <p:nvPr>
            <p:ph type="sldNum" sz="quarter" idx="11"/>
          </p:nvPr>
        </p:nvSpPr>
        <p:spPr/>
        <p:txBody>
          <a:bodyPr/>
          <a:lstStyle>
            <a:lvl1pPr>
              <a:defRPr/>
            </a:lvl1pPr>
          </a:lstStyle>
          <a:p>
            <a:pPr>
              <a:defRPr/>
            </a:pPr>
            <a:fld id="{38FB7511-B97B-48DA-8420-DFB92301F40C}" type="slidenum">
              <a:rPr lang="en-FI"/>
              <a:pPr>
                <a:defRPr/>
              </a:pPr>
              <a:t>‹#›</a:t>
            </a:fld>
            <a:endParaRPr lang="en-FI"/>
          </a:p>
        </p:txBody>
      </p:sp>
    </p:spTree>
    <p:extLst>
      <p:ext uri="{BB962C8B-B14F-4D97-AF65-F5344CB8AC3E}">
        <p14:creationId xmlns:p14="http://schemas.microsoft.com/office/powerpoint/2010/main" val="7508454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Vertailu">
    <p:spTree>
      <p:nvGrpSpPr>
        <p:cNvPr id="1" name=""/>
        <p:cNvGrpSpPr/>
        <p:nvPr/>
      </p:nvGrpSpPr>
      <p:grpSpPr>
        <a:xfrm>
          <a:off x="0" y="0"/>
          <a:ext cx="0" cy="0"/>
          <a:chOff x="0" y="0"/>
          <a:chExt cx="0" cy="0"/>
        </a:xfrm>
      </p:grpSpPr>
      <p:sp>
        <p:nvSpPr>
          <p:cNvPr id="2" name="Title 1"/>
          <p:cNvSpPr>
            <a:spLocks noGrp="1"/>
          </p:cNvSpPr>
          <p:nvPr>
            <p:ph type="title"/>
          </p:nvPr>
        </p:nvSpPr>
        <p:spPr>
          <a:xfrm>
            <a:off x="545125" y="844061"/>
            <a:ext cx="11101753" cy="1155800"/>
          </a:xfrm>
        </p:spPr>
        <p:txBody>
          <a:bodyPr/>
          <a:lstStyle/>
          <a:p>
            <a:r>
              <a:rPr lang="fi-FI"/>
              <a:t>Muokkaa ots. perustyyl. napsautt.</a:t>
            </a:r>
            <a:endParaRPr lang="en-US" dirty="0"/>
          </a:p>
        </p:txBody>
      </p:sp>
      <p:sp>
        <p:nvSpPr>
          <p:cNvPr id="3" name="Text Placeholder 2"/>
          <p:cNvSpPr>
            <a:spLocks noGrp="1"/>
          </p:cNvSpPr>
          <p:nvPr>
            <p:ph type="body" idx="1"/>
          </p:nvPr>
        </p:nvSpPr>
        <p:spPr>
          <a:xfrm>
            <a:off x="545123" y="2289978"/>
            <a:ext cx="5416896" cy="543596"/>
          </a:xfrm>
        </p:spPr>
        <p:txBody>
          <a:bodyPr>
            <a:noAutofit/>
          </a:bodyPr>
          <a:lstStyle>
            <a:lvl1pPr marL="0" indent="0">
              <a:lnSpc>
                <a:spcPct val="90000"/>
              </a:lnSpc>
              <a:spcBef>
                <a:spcPts val="0"/>
              </a:spcBef>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29980" y="2289978"/>
            <a:ext cx="5416896" cy="543596"/>
          </a:xfrm>
        </p:spPr>
        <p:txBody>
          <a:bodyPr>
            <a:noAutofit/>
          </a:bodyPr>
          <a:lstStyle>
            <a:lvl1pPr marL="0" indent="0">
              <a:lnSpc>
                <a:spcPct val="90000"/>
              </a:lnSpc>
              <a:spcBef>
                <a:spcPts val="0"/>
              </a:spcBef>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3">
            <a:extLst>
              <a:ext uri="{FF2B5EF4-FFF2-40B4-BE49-F238E27FC236}">
                <a16:creationId xmlns:a16="http://schemas.microsoft.com/office/drawing/2014/main" id="{03C3ED2B-532E-7381-094C-9AACBBDC5AA3}"/>
              </a:ext>
            </a:extLst>
          </p:cNvPr>
          <p:cNvSpPr>
            <a:spLocks noGrp="1"/>
          </p:cNvSpPr>
          <p:nvPr>
            <p:ph type="dt" sz="half" idx="10"/>
          </p:nvPr>
        </p:nvSpPr>
        <p:spPr/>
        <p:txBody>
          <a:bodyPr/>
          <a:lstStyle>
            <a:lvl1pPr>
              <a:defRPr/>
            </a:lvl1pPr>
          </a:lstStyle>
          <a:p>
            <a:pPr>
              <a:defRPr/>
            </a:pPr>
            <a:fld id="{7A8D0096-0EEA-4A75-927E-F6CBCFE633AF}" type="datetime1">
              <a:rPr lang="fi-FI"/>
              <a:pPr>
                <a:defRPr/>
              </a:pPr>
              <a:t>10.2.2025</a:t>
            </a:fld>
            <a:endParaRPr lang="en-FI" dirty="0"/>
          </a:p>
        </p:txBody>
      </p:sp>
      <p:sp>
        <p:nvSpPr>
          <p:cNvPr id="8" name="Slide Number Placeholder 5">
            <a:extLst>
              <a:ext uri="{FF2B5EF4-FFF2-40B4-BE49-F238E27FC236}">
                <a16:creationId xmlns:a16="http://schemas.microsoft.com/office/drawing/2014/main" id="{0924D14F-0C81-CB3B-74D1-05C28650E909}"/>
              </a:ext>
            </a:extLst>
          </p:cNvPr>
          <p:cNvSpPr>
            <a:spLocks noGrp="1"/>
          </p:cNvSpPr>
          <p:nvPr>
            <p:ph type="sldNum" sz="quarter" idx="11"/>
          </p:nvPr>
        </p:nvSpPr>
        <p:spPr/>
        <p:txBody>
          <a:bodyPr/>
          <a:lstStyle>
            <a:lvl1pPr>
              <a:defRPr/>
            </a:lvl1pPr>
          </a:lstStyle>
          <a:p>
            <a:pPr>
              <a:defRPr/>
            </a:pPr>
            <a:fld id="{4D234543-6427-4BD2-A970-1B3A76656196}" type="slidenum">
              <a:rPr lang="en-FI"/>
              <a:pPr>
                <a:defRPr/>
              </a:pPr>
              <a:t>‹#›</a:t>
            </a:fld>
            <a:endParaRPr lang="en-FI" dirty="0"/>
          </a:p>
        </p:txBody>
      </p:sp>
    </p:spTree>
    <p:extLst>
      <p:ext uri="{BB962C8B-B14F-4D97-AF65-F5344CB8AC3E}">
        <p14:creationId xmlns:p14="http://schemas.microsoft.com/office/powerpoint/2010/main" val="2533886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_Mukautettu asettelu">
    <p:bg>
      <p:bgPr>
        <a:solidFill>
          <a:schemeClr val="accent1"/>
        </a:solidFill>
        <a:effectLst/>
      </p:bgPr>
    </p:bg>
    <p:spTree>
      <p:nvGrpSpPr>
        <p:cNvPr id="1" name=""/>
        <p:cNvGrpSpPr/>
        <p:nvPr/>
      </p:nvGrpSpPr>
      <p:grpSpPr>
        <a:xfrm>
          <a:off x="0" y="0"/>
          <a:ext cx="0" cy="0"/>
          <a:chOff x="0" y="0"/>
          <a:chExt cx="0" cy="0"/>
        </a:xfrm>
      </p:grpSpPr>
      <p:pic>
        <p:nvPicPr>
          <p:cNvPr id="3" name="Picture 11">
            <a:extLst>
              <a:ext uri="{FF2B5EF4-FFF2-40B4-BE49-F238E27FC236}">
                <a16:creationId xmlns:a16="http://schemas.microsoft.com/office/drawing/2014/main" id="{651BC31B-497F-6D24-1813-1D75F6EC0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1D695CD1-234D-76D6-1566-FE2E9E9CC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1" y="723902"/>
            <a:ext cx="17018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3914" y="2986930"/>
            <a:ext cx="5405236" cy="1103524"/>
          </a:xfrm>
        </p:spPr>
        <p:txBody>
          <a:bodyPr anchor="b"/>
          <a:lstStyle/>
          <a:p>
            <a:r>
              <a:rPr lang="fi-FI"/>
              <a:t>Muokkaa ots. perustyyl. napsautt.</a:t>
            </a:r>
            <a:endParaRPr lang="en-FI" dirty="0"/>
          </a:p>
        </p:txBody>
      </p:sp>
      <p:sp>
        <p:nvSpPr>
          <p:cNvPr id="11" name="Text Placeholder 10"/>
          <p:cNvSpPr>
            <a:spLocks noGrp="1"/>
          </p:cNvSpPr>
          <p:nvPr>
            <p:ph type="body" sz="quarter" idx="17"/>
          </p:nvPr>
        </p:nvSpPr>
        <p:spPr>
          <a:xfrm>
            <a:off x="553915" y="4212772"/>
            <a:ext cx="5405236" cy="1267469"/>
          </a:xfrm>
        </p:spPr>
        <p:txBody>
          <a:bodyPr>
            <a:normAutofit/>
          </a:bodyPr>
          <a:lstStyle>
            <a:lvl1pPr marL="0" indent="0">
              <a:buNone/>
              <a:defRPr sz="2133"/>
            </a:lvl1pPr>
            <a:lvl2pPr marL="457178" indent="0">
              <a:buNone/>
              <a:defRPr/>
            </a:lvl2pPr>
          </a:lstStyle>
          <a:p>
            <a:pPr lvl="0"/>
            <a:r>
              <a:rPr lang="fi-FI"/>
              <a:t>Muokkaa tekstin perustyylejä napsauttamalla</a:t>
            </a:r>
          </a:p>
        </p:txBody>
      </p:sp>
      <p:sp>
        <p:nvSpPr>
          <p:cNvPr id="13" name="Text Placeholder 12"/>
          <p:cNvSpPr>
            <a:spLocks noGrp="1"/>
          </p:cNvSpPr>
          <p:nvPr>
            <p:ph type="body" sz="quarter" idx="18"/>
          </p:nvPr>
        </p:nvSpPr>
        <p:spPr>
          <a:xfrm>
            <a:off x="553915" y="5602563"/>
            <a:ext cx="5405236" cy="831300"/>
          </a:xfrm>
        </p:spPr>
        <p:txBody>
          <a:bodyPr anchor="b">
            <a:normAutofit/>
          </a:bodyPr>
          <a:lstStyle>
            <a:lvl1pPr marL="0" indent="0">
              <a:spcBef>
                <a:spcPts val="0"/>
              </a:spcBef>
              <a:buNone/>
              <a:defRPr sz="1467"/>
            </a:lvl1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3335581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5A71DF"/>
        </a:solidFill>
        <a:effectLst/>
      </p:bgPr>
    </p:bg>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0A0D7361-B0AD-4891-9E83-BAB6974A9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2"/>
          </p:nvPr>
        </p:nvSpPr>
        <p:spPr>
          <a:xfrm>
            <a:off x="5323789" y="2"/>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a:p>
        </p:txBody>
      </p:sp>
    </p:spTree>
    <p:extLst>
      <p:ext uri="{BB962C8B-B14F-4D97-AF65-F5344CB8AC3E}">
        <p14:creationId xmlns:p14="http://schemas.microsoft.com/office/powerpoint/2010/main" val="13712596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rgbClr val="275D38"/>
        </a:solidFill>
        <a:effectLst/>
      </p:bgPr>
    </p:bg>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A652BBCA-8326-440E-8306-0FF65A97E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a:p>
        </p:txBody>
      </p:sp>
      <p:sp>
        <p:nvSpPr>
          <p:cNvPr id="8" name="Picture Placeholder 7"/>
          <p:cNvSpPr>
            <a:spLocks noGrp="1"/>
          </p:cNvSpPr>
          <p:nvPr>
            <p:ph type="pic" sz="quarter" idx="12"/>
          </p:nvPr>
        </p:nvSpPr>
        <p:spPr>
          <a:xfrm>
            <a:off x="5343136" y="0"/>
            <a:ext cx="6848864"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8864" h="6858000">
                <a:moveTo>
                  <a:pt x="6848864" y="3429020"/>
                </a:moveTo>
                <a:lnTo>
                  <a:pt x="6848864" y="6858000"/>
                </a:lnTo>
                <a:lnTo>
                  <a:pt x="6848863" y="6858000"/>
                </a:lnTo>
                <a:lnTo>
                  <a:pt x="6848863" y="3429040"/>
                </a:lnTo>
                <a:close/>
                <a:moveTo>
                  <a:pt x="6848863" y="0"/>
                </a:moveTo>
                <a:lnTo>
                  <a:pt x="6848864" y="0"/>
                </a:lnTo>
                <a:lnTo>
                  <a:pt x="6848864" y="3428980"/>
                </a:lnTo>
                <a:lnTo>
                  <a:pt x="6848863" y="3428960"/>
                </a:lnTo>
                <a:close/>
                <a:moveTo>
                  <a:pt x="1996588" y="0"/>
                </a:moveTo>
                <a:cubicBezTo>
                  <a:pt x="2961438" y="0"/>
                  <a:pt x="3766437" y="684394"/>
                  <a:pt x="3952612" y="1594205"/>
                </a:cubicBezTo>
                <a:lnTo>
                  <a:pt x="3960306" y="1644622"/>
                </a:lnTo>
                <a:lnTo>
                  <a:pt x="4075116" y="1589315"/>
                </a:lnTo>
                <a:cubicBezTo>
                  <a:pt x="4313984" y="1488282"/>
                  <a:pt x="4576607" y="1432413"/>
                  <a:pt x="4852278" y="1432413"/>
                </a:cubicBezTo>
                <a:cubicBezTo>
                  <a:pt x="5886045" y="1432413"/>
                  <a:pt x="6736312" y="2218069"/>
                  <a:pt x="6838557" y="3224861"/>
                </a:cubicBezTo>
                <a:lnTo>
                  <a:pt x="6848863" y="3428960"/>
                </a:lnTo>
                <a:lnTo>
                  <a:pt x="6848863" y="3429040"/>
                </a:lnTo>
                <a:lnTo>
                  <a:pt x="6838557" y="3633140"/>
                </a:lnTo>
                <a:cubicBezTo>
                  <a:pt x="6736312" y="4639931"/>
                  <a:pt x="5886045" y="5425587"/>
                  <a:pt x="4852278" y="5425587"/>
                </a:cubicBezTo>
                <a:cubicBezTo>
                  <a:pt x="4550763" y="5425587"/>
                  <a:pt x="4264858" y="5358752"/>
                  <a:pt x="4008570" y="5239088"/>
                </a:cubicBezTo>
                <a:lnTo>
                  <a:pt x="3960218" y="5213955"/>
                </a:lnTo>
                <a:lnTo>
                  <a:pt x="3952612" y="5263795"/>
                </a:lnTo>
                <a:cubicBezTo>
                  <a:pt x="3766437" y="6173607"/>
                  <a:pt x="2961438" y="6858000"/>
                  <a:pt x="1996588" y="6858000"/>
                </a:cubicBezTo>
                <a:cubicBezTo>
                  <a:pt x="893903" y="6858000"/>
                  <a:pt x="1" y="5964098"/>
                  <a:pt x="1" y="4861413"/>
                </a:cubicBezTo>
                <a:cubicBezTo>
                  <a:pt x="1" y="4310071"/>
                  <a:pt x="223477" y="3810924"/>
                  <a:pt x="584788" y="3449613"/>
                </a:cubicBezTo>
                <a:lnTo>
                  <a:pt x="607468" y="3429000"/>
                </a:lnTo>
                <a:lnTo>
                  <a:pt x="584788" y="3408388"/>
                </a:lnTo>
                <a:cubicBezTo>
                  <a:pt x="223477" y="3047076"/>
                  <a:pt x="1" y="2547930"/>
                  <a:pt x="1" y="1996587"/>
                </a:cubicBezTo>
                <a:cubicBezTo>
                  <a:pt x="1" y="893902"/>
                  <a:pt x="893903" y="0"/>
                  <a:pt x="1996588" y="0"/>
                </a:cubicBezTo>
                <a:close/>
                <a:moveTo>
                  <a:pt x="0" y="0"/>
                </a:moveTo>
                <a:lnTo>
                  <a:pt x="1" y="0"/>
                </a:lnTo>
                <a:lnTo>
                  <a:pt x="1" y="1996587"/>
                </a:lnTo>
                <a:lnTo>
                  <a:pt x="1" y="4861413"/>
                </a:lnTo>
                <a:lnTo>
                  <a:pt x="1" y="6858000"/>
                </a:lnTo>
                <a:lnTo>
                  <a:pt x="0" y="6858000"/>
                </a:lnTo>
                <a:close/>
              </a:path>
            </a:pathLst>
          </a:custGeom>
          <a:solidFill>
            <a:schemeClr val="accent3"/>
          </a:solidFill>
        </p:spPr>
        <p:txBody>
          <a:bodyPr rtlCol="0">
            <a:noAutofit/>
          </a:bodyPr>
          <a:lstStyle>
            <a:lvl1pPr>
              <a:defRPr>
                <a:solidFill>
                  <a:schemeClr val="bg1"/>
                </a:solidFill>
              </a:defRPr>
            </a:lvl1pPr>
          </a:lstStyle>
          <a:p>
            <a:pPr lvl="0"/>
            <a:r>
              <a:rPr lang="fi-FI" noProof="0"/>
              <a:t>Lisää kuva napsauttamalla kuvaketta</a:t>
            </a:r>
            <a:endParaRPr lang="en-FI" noProof="0"/>
          </a:p>
        </p:txBody>
      </p:sp>
    </p:spTree>
    <p:extLst>
      <p:ext uri="{BB962C8B-B14F-4D97-AF65-F5344CB8AC3E}">
        <p14:creationId xmlns:p14="http://schemas.microsoft.com/office/powerpoint/2010/main" val="3024383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27680A62-CEB6-4333-A9E7-E1CD9321115D}"/>
              </a:ext>
            </a:extLst>
          </p:cNvPr>
          <p:cNvSpPr>
            <a:spLocks noGrp="1"/>
          </p:cNvSpPr>
          <p:nvPr>
            <p:ph type="dt" sz="half" idx="10"/>
          </p:nvPr>
        </p:nvSpPr>
        <p:spPr/>
        <p:txBody>
          <a:bodyPr/>
          <a:lstStyle>
            <a:lvl1pPr>
              <a:defRPr/>
            </a:lvl1pPr>
          </a:lstStyle>
          <a:p>
            <a:pPr>
              <a:defRPr/>
            </a:pPr>
            <a:fld id="{22C016E1-B4AE-436F-B059-A38899683EAB}" type="datetime1">
              <a:rPr lang="fi-FI" smtClean="0"/>
              <a:t>10.2.2025</a:t>
            </a:fld>
            <a:endParaRPr lang="en-FI"/>
          </a:p>
        </p:txBody>
      </p:sp>
      <p:sp>
        <p:nvSpPr>
          <p:cNvPr id="5" name="Slide Number Placeholder 5">
            <a:extLst>
              <a:ext uri="{FF2B5EF4-FFF2-40B4-BE49-F238E27FC236}">
                <a16:creationId xmlns:a16="http://schemas.microsoft.com/office/drawing/2014/main" id="{4D4453FC-D708-49AE-8DB6-C23987330FFA}"/>
              </a:ext>
            </a:extLst>
          </p:cNvPr>
          <p:cNvSpPr>
            <a:spLocks noGrp="1"/>
          </p:cNvSpPr>
          <p:nvPr>
            <p:ph type="sldNum" sz="quarter" idx="11"/>
          </p:nvPr>
        </p:nvSpPr>
        <p:spPr/>
        <p:txBody>
          <a:bodyPr/>
          <a:lstStyle>
            <a:lvl1pPr>
              <a:defRPr/>
            </a:lvl1pPr>
          </a:lstStyle>
          <a:p>
            <a:pPr>
              <a:defRPr/>
            </a:pPr>
            <a:fld id="{AB9E508A-0C97-414B-8605-029C56254428}" type="slidenum">
              <a:rPr lang="en-FI"/>
              <a:pPr>
                <a:defRPr/>
              </a:pPr>
              <a:t>‹#›</a:t>
            </a:fld>
            <a:endParaRPr lang="en-FI"/>
          </a:p>
        </p:txBody>
      </p:sp>
    </p:spTree>
    <p:extLst>
      <p:ext uri="{BB962C8B-B14F-4D97-AF65-F5344CB8AC3E}">
        <p14:creationId xmlns:p14="http://schemas.microsoft.com/office/powerpoint/2010/main" val="1372914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F28C5DB-41D7-4081-826C-6F13A660B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479"/>
          <a:stretch>
            <a:fillRect/>
          </a:stretch>
        </p:blipFill>
        <p:spPr bwMode="auto">
          <a:xfrm>
            <a:off x="7279218" y="-10584"/>
            <a:ext cx="4912783"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7C3F8848-4971-43C8-82A1-DF750D4D1B7C}"/>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8">
            <a:extLst>
              <a:ext uri="{FF2B5EF4-FFF2-40B4-BE49-F238E27FC236}">
                <a16:creationId xmlns:a16="http://schemas.microsoft.com/office/drawing/2014/main" id="{C1BC59D7-F769-4FF4-B796-9A379A82424A}"/>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9">
            <a:extLst>
              <a:ext uri="{FF2B5EF4-FFF2-40B4-BE49-F238E27FC236}">
                <a16:creationId xmlns:a16="http://schemas.microsoft.com/office/drawing/2014/main" id="{89026EB5-0DC5-47C8-97DB-9BECD57BFEA4}"/>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EE525DE9-A075-4B35-A1B7-224F2704918C}"/>
              </a:ext>
            </a:extLst>
          </p:cNvPr>
          <p:cNvSpPr>
            <a:spLocks noGrp="1"/>
          </p:cNvSpPr>
          <p:nvPr>
            <p:ph type="dt" sz="half" idx="10"/>
          </p:nvPr>
        </p:nvSpPr>
        <p:spPr/>
        <p:txBody>
          <a:bodyPr/>
          <a:lstStyle>
            <a:lvl1pPr>
              <a:defRPr/>
            </a:lvl1pPr>
          </a:lstStyle>
          <a:p>
            <a:pPr>
              <a:defRPr/>
            </a:pPr>
            <a:fld id="{FB1B17CF-0D32-431B-B88C-84F788DB990A}" type="datetime1">
              <a:rPr lang="fi-FI" smtClean="0"/>
              <a:t>10.2.2025</a:t>
            </a:fld>
            <a:endParaRPr lang="en-FI"/>
          </a:p>
        </p:txBody>
      </p:sp>
      <p:sp>
        <p:nvSpPr>
          <p:cNvPr id="9" name="Slide Number Placeholder 5">
            <a:extLst>
              <a:ext uri="{FF2B5EF4-FFF2-40B4-BE49-F238E27FC236}">
                <a16:creationId xmlns:a16="http://schemas.microsoft.com/office/drawing/2014/main" id="{5A21B765-0268-48CD-9BA0-C4548A1D6CF4}"/>
              </a:ext>
            </a:extLst>
          </p:cNvPr>
          <p:cNvSpPr>
            <a:spLocks noGrp="1"/>
          </p:cNvSpPr>
          <p:nvPr>
            <p:ph type="sldNum" sz="quarter" idx="11"/>
          </p:nvPr>
        </p:nvSpPr>
        <p:spPr/>
        <p:txBody>
          <a:bodyPr/>
          <a:lstStyle>
            <a:lvl1pPr>
              <a:defRPr/>
            </a:lvl1pPr>
          </a:lstStyle>
          <a:p>
            <a:pPr>
              <a:defRPr/>
            </a:pPr>
            <a:fld id="{ED85A3DC-1066-4FC0-9EAA-291A0165980D}" type="slidenum">
              <a:rPr lang="en-FI"/>
              <a:pPr>
                <a:defRPr/>
              </a:pPr>
              <a:t>‹#›</a:t>
            </a:fld>
            <a:endParaRPr lang="en-FI"/>
          </a:p>
        </p:txBody>
      </p:sp>
    </p:spTree>
    <p:extLst>
      <p:ext uri="{BB962C8B-B14F-4D97-AF65-F5344CB8AC3E}">
        <p14:creationId xmlns:p14="http://schemas.microsoft.com/office/powerpoint/2010/main" val="62225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9B291183-C976-4CFD-8F0C-4E7CEFBFA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7190317" y="-6350"/>
            <a:ext cx="50016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883BF55B-3231-4A5D-81ED-BEE5C80555D9}"/>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3B1D5190-BD07-4359-811B-F1DF186ED679}"/>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A89ECDF1-B2BF-48B3-A61E-E75DA4845AB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6" y="844060"/>
            <a:ext cx="11084169"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CE2C5015-8BBE-4BE5-B5AF-B91A1A828F4E}"/>
              </a:ext>
            </a:extLst>
          </p:cNvPr>
          <p:cNvSpPr>
            <a:spLocks noGrp="1"/>
          </p:cNvSpPr>
          <p:nvPr>
            <p:ph type="dt" sz="half" idx="10"/>
          </p:nvPr>
        </p:nvSpPr>
        <p:spPr/>
        <p:txBody>
          <a:bodyPr/>
          <a:lstStyle>
            <a:lvl1pPr>
              <a:defRPr/>
            </a:lvl1pPr>
          </a:lstStyle>
          <a:p>
            <a:pPr>
              <a:defRPr/>
            </a:pPr>
            <a:fld id="{0B124F7D-F41A-4A14-89AE-28ED960A28A8}" type="datetime1">
              <a:rPr lang="fi-FI" smtClean="0"/>
              <a:t>10.2.2025</a:t>
            </a:fld>
            <a:endParaRPr lang="en-FI"/>
          </a:p>
        </p:txBody>
      </p:sp>
      <p:sp>
        <p:nvSpPr>
          <p:cNvPr id="9" name="Slide Number Placeholder 5">
            <a:extLst>
              <a:ext uri="{FF2B5EF4-FFF2-40B4-BE49-F238E27FC236}">
                <a16:creationId xmlns:a16="http://schemas.microsoft.com/office/drawing/2014/main" id="{5BFF867A-5388-4CB7-A099-053F871410B3}"/>
              </a:ext>
            </a:extLst>
          </p:cNvPr>
          <p:cNvSpPr>
            <a:spLocks noGrp="1"/>
          </p:cNvSpPr>
          <p:nvPr>
            <p:ph type="sldNum" sz="quarter" idx="11"/>
          </p:nvPr>
        </p:nvSpPr>
        <p:spPr/>
        <p:txBody>
          <a:bodyPr/>
          <a:lstStyle>
            <a:lvl1pPr>
              <a:defRPr/>
            </a:lvl1pPr>
          </a:lstStyle>
          <a:p>
            <a:pPr>
              <a:defRPr/>
            </a:pPr>
            <a:fld id="{3BFC9707-252B-4C17-B72D-363F9058E54B}" type="slidenum">
              <a:rPr lang="en-FI"/>
              <a:pPr>
                <a:defRPr/>
              </a:pPr>
              <a:t>‹#›</a:t>
            </a:fld>
            <a:endParaRPr lang="en-FI"/>
          </a:p>
        </p:txBody>
      </p:sp>
    </p:spTree>
    <p:extLst>
      <p:ext uri="{BB962C8B-B14F-4D97-AF65-F5344CB8AC3E}">
        <p14:creationId xmlns:p14="http://schemas.microsoft.com/office/powerpoint/2010/main" val="8355094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89FB51CE-91DC-4EDF-82EB-B0548A2EFE06}"/>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F890F292-F009-4686-84FE-7F2FABB1A420}"/>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93B1A68D-2418-4335-8539-F34AE7F173E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7" y="844060"/>
            <a:ext cx="7357337"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39" name="Freeform 38"/>
          <p:cNvSpPr>
            <a:spLocks noGrp="1"/>
          </p:cNvSpPr>
          <p:nvPr>
            <p:ph type="pic" sz="quarter" idx="13"/>
          </p:nvPr>
        </p:nvSpPr>
        <p:spPr>
          <a:xfrm>
            <a:off x="6523641" y="844061"/>
            <a:ext cx="5664249" cy="6013940"/>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6"/>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D7835B51-0BB5-4805-8977-81236E1E3176}"/>
              </a:ext>
            </a:extLst>
          </p:cNvPr>
          <p:cNvSpPr>
            <a:spLocks noGrp="1"/>
          </p:cNvSpPr>
          <p:nvPr>
            <p:ph type="dt" sz="half" idx="14"/>
          </p:nvPr>
        </p:nvSpPr>
        <p:spPr/>
        <p:txBody>
          <a:bodyPr/>
          <a:lstStyle>
            <a:lvl1pPr>
              <a:defRPr/>
            </a:lvl1pPr>
          </a:lstStyle>
          <a:p>
            <a:pPr>
              <a:defRPr/>
            </a:pPr>
            <a:fld id="{1CF22995-C51B-4399-8992-AD6BC9F6EF10}" type="datetime1">
              <a:rPr lang="fi-FI" smtClean="0"/>
              <a:t>10.2.2025</a:t>
            </a:fld>
            <a:endParaRPr lang="en-FI"/>
          </a:p>
        </p:txBody>
      </p:sp>
      <p:sp>
        <p:nvSpPr>
          <p:cNvPr id="9" name="Slide Number Placeholder 5">
            <a:extLst>
              <a:ext uri="{FF2B5EF4-FFF2-40B4-BE49-F238E27FC236}">
                <a16:creationId xmlns:a16="http://schemas.microsoft.com/office/drawing/2014/main" id="{C92B682C-D827-487A-BEA2-5E2F606E69C0}"/>
              </a:ext>
            </a:extLst>
          </p:cNvPr>
          <p:cNvSpPr>
            <a:spLocks noGrp="1"/>
          </p:cNvSpPr>
          <p:nvPr>
            <p:ph type="sldNum" sz="quarter" idx="15"/>
          </p:nvPr>
        </p:nvSpPr>
        <p:spPr/>
        <p:txBody>
          <a:bodyPr/>
          <a:lstStyle>
            <a:lvl1pPr>
              <a:defRPr/>
            </a:lvl1pPr>
          </a:lstStyle>
          <a:p>
            <a:pPr>
              <a:defRPr/>
            </a:pPr>
            <a:fld id="{0105F869-490F-4E84-B711-E70D252E5278}" type="slidenum">
              <a:rPr lang="en-FI"/>
              <a:pPr>
                <a:defRPr/>
              </a:pPr>
              <a:t>‹#›</a:t>
            </a:fld>
            <a:endParaRPr lang="en-FI"/>
          </a:p>
        </p:txBody>
      </p:sp>
    </p:spTree>
    <p:extLst>
      <p:ext uri="{BB962C8B-B14F-4D97-AF65-F5344CB8AC3E}">
        <p14:creationId xmlns:p14="http://schemas.microsoft.com/office/powerpoint/2010/main" val="19567126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A5F24ADA-8FE5-4D24-B40E-8B0923B5F62A}"/>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796A7663-D8FE-4C0F-AB71-B6C28EEF4B43}"/>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3223E756-AAA9-48BF-9C1B-0F9E6A971069}"/>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774" y="838453"/>
            <a:ext cx="5542084" cy="1155784"/>
          </a:xfrm>
        </p:spPr>
        <p:txBody>
          <a:bodyPr/>
          <a:lstStyle/>
          <a:p>
            <a:r>
              <a:rPr lang="fi-FI"/>
              <a:t>Muokkaa ots. perustyyl. napsautt.</a:t>
            </a:r>
            <a:endParaRPr lang="en-US"/>
          </a:p>
        </p:txBody>
      </p:sp>
      <p:sp>
        <p:nvSpPr>
          <p:cNvPr id="3" name="Content Placeholder 2"/>
          <p:cNvSpPr>
            <a:spLocks noGrp="1"/>
          </p:cNvSpPr>
          <p:nvPr>
            <p:ph idx="1"/>
          </p:nvPr>
        </p:nvSpPr>
        <p:spPr>
          <a:xfrm>
            <a:off x="6238774" y="2284370"/>
            <a:ext cx="5542084"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7" name="Freeform 56"/>
          <p:cNvSpPr>
            <a:spLocks noGrp="1"/>
          </p:cNvSpPr>
          <p:nvPr>
            <p:ph type="pic" sz="quarter" idx="14"/>
          </p:nvPr>
        </p:nvSpPr>
        <p:spPr>
          <a:xfrm>
            <a:off x="0" y="849632"/>
            <a:ext cx="5704867" cy="6008368"/>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chemeClr val="accent1"/>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E95EE73C-A7D6-4EA4-ACB0-64D8A85ED906}"/>
              </a:ext>
            </a:extLst>
          </p:cNvPr>
          <p:cNvSpPr>
            <a:spLocks noGrp="1"/>
          </p:cNvSpPr>
          <p:nvPr>
            <p:ph type="dt" sz="half" idx="15"/>
          </p:nvPr>
        </p:nvSpPr>
        <p:spPr/>
        <p:txBody>
          <a:bodyPr/>
          <a:lstStyle>
            <a:lvl1pPr>
              <a:defRPr/>
            </a:lvl1pPr>
          </a:lstStyle>
          <a:p>
            <a:pPr>
              <a:defRPr/>
            </a:pPr>
            <a:fld id="{5CEE06CD-D2DA-4D70-B065-B376220EEAB5}" type="datetime1">
              <a:rPr lang="fi-FI" smtClean="0"/>
              <a:t>10.2.2025</a:t>
            </a:fld>
            <a:endParaRPr lang="en-FI"/>
          </a:p>
        </p:txBody>
      </p:sp>
      <p:sp>
        <p:nvSpPr>
          <p:cNvPr id="9" name="Slide Number Placeholder 5">
            <a:extLst>
              <a:ext uri="{FF2B5EF4-FFF2-40B4-BE49-F238E27FC236}">
                <a16:creationId xmlns:a16="http://schemas.microsoft.com/office/drawing/2014/main" id="{2B4152EB-02E6-4B2F-84BE-4587542A739A}"/>
              </a:ext>
            </a:extLst>
          </p:cNvPr>
          <p:cNvSpPr>
            <a:spLocks noGrp="1"/>
          </p:cNvSpPr>
          <p:nvPr>
            <p:ph type="sldNum" sz="quarter" idx="16"/>
          </p:nvPr>
        </p:nvSpPr>
        <p:spPr/>
        <p:txBody>
          <a:bodyPr/>
          <a:lstStyle>
            <a:lvl1pPr>
              <a:defRPr/>
            </a:lvl1pPr>
          </a:lstStyle>
          <a:p>
            <a:pPr>
              <a:defRPr/>
            </a:pPr>
            <a:fld id="{5C8AB4D2-4931-4177-91DA-7E6BE326F286}" type="slidenum">
              <a:rPr lang="en-FI"/>
              <a:pPr>
                <a:defRPr/>
              </a:pPr>
              <a:t>‹#›</a:t>
            </a:fld>
            <a:endParaRPr lang="en-FI"/>
          </a:p>
        </p:txBody>
      </p:sp>
    </p:spTree>
    <p:extLst>
      <p:ext uri="{BB962C8B-B14F-4D97-AF65-F5344CB8AC3E}">
        <p14:creationId xmlns:p14="http://schemas.microsoft.com/office/powerpoint/2010/main" val="369276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5125" y="844061"/>
            <a:ext cx="11110543" cy="1155801"/>
          </a:xfrm>
        </p:spPr>
        <p:txBody>
          <a:bodyPr anchor="t"/>
          <a:lstStyle/>
          <a:p>
            <a:r>
              <a:rPr lang="en-GB" dirty="0"/>
              <a:t>Click to edit Master</a:t>
            </a:r>
            <a:br>
              <a:rPr lang="en-GB" dirty="0"/>
            </a:br>
            <a:r>
              <a:rPr lang="en-GB" dirty="0"/>
              <a:t>title style</a:t>
            </a:r>
            <a:endParaRPr lang="en-US" dirty="0"/>
          </a:p>
        </p:txBody>
      </p:sp>
      <p:sp>
        <p:nvSpPr>
          <p:cNvPr id="3" name="Content Placeholder 2"/>
          <p:cNvSpPr>
            <a:spLocks noGrp="1"/>
          </p:cNvSpPr>
          <p:nvPr>
            <p:ph sz="half" idx="1"/>
          </p:nvPr>
        </p:nvSpPr>
        <p:spPr>
          <a:xfrm>
            <a:off x="536333" y="2299723"/>
            <a:ext cx="5416895" cy="40090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38774" y="2289977"/>
            <a:ext cx="5416895" cy="40188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A8D18136-2D66-2E4C-A8EE-5EC9D09449FC}" type="datetime1">
              <a:rPr lang="fi-FI" smtClean="0"/>
              <a:t>10.2.2025</a:t>
            </a:fld>
            <a:endParaRPr lang="en-FI"/>
          </a:p>
        </p:txBody>
      </p:sp>
      <p:sp>
        <p:nvSpPr>
          <p:cNvPr id="7" name="Slide Number Placeholder 6"/>
          <p:cNvSpPr>
            <a:spLocks noGrp="1"/>
          </p:cNvSpPr>
          <p:nvPr>
            <p:ph type="sldNum" sz="quarter" idx="12"/>
          </p:nvPr>
        </p:nvSpPr>
        <p:spPr/>
        <p:txBody>
          <a:bodyPr/>
          <a:lstStyle/>
          <a:p>
            <a:fld id="{E8CDC835-6F96-6540-A055-BE713FCBC575}" type="slidenum">
              <a:rPr lang="en-FI" smtClean="0"/>
              <a:t>‹#›</a:t>
            </a:fld>
            <a:endParaRPr lang="en-FI"/>
          </a:p>
        </p:txBody>
      </p:sp>
    </p:spTree>
    <p:extLst>
      <p:ext uri="{BB962C8B-B14F-4D97-AF65-F5344CB8AC3E}">
        <p14:creationId xmlns:p14="http://schemas.microsoft.com/office/powerpoint/2010/main" val="36713218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8D019156-3AB9-4196-9E3F-CC0BE32D596F}"/>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22DC28BC-E5EF-47F4-94F2-8CF0972F0A0E}"/>
              </a:ext>
            </a:extLst>
          </p:cNvPr>
          <p:cNvCxnSpPr>
            <a:cxnSpLocks/>
          </p:cNvCxnSpPr>
          <p:nvPr/>
        </p:nvCxnSpPr>
        <p:spPr>
          <a:xfrm flipV="1">
            <a:off x="10881784"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9BA60129-1A5A-4786-A162-0116914C1B13}"/>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3916" y="844060"/>
            <a:ext cx="6160821" cy="1155784"/>
          </a:xfrm>
        </p:spPr>
        <p:txBody>
          <a:bodyPr/>
          <a:lstStyle/>
          <a:p>
            <a:r>
              <a:rPr lang="fi-FI"/>
              <a:t>Muokkaa ots. perustyyl. napsautt.</a:t>
            </a:r>
            <a:endParaRPr lang="en-US"/>
          </a:p>
        </p:txBody>
      </p:sp>
      <p:sp>
        <p:nvSpPr>
          <p:cNvPr id="3" name="Content Placeholder 2"/>
          <p:cNvSpPr>
            <a:spLocks noGrp="1"/>
          </p:cNvSpPr>
          <p:nvPr>
            <p:ph idx="1"/>
          </p:nvPr>
        </p:nvSpPr>
        <p:spPr>
          <a:xfrm>
            <a:off x="553916" y="2289976"/>
            <a:ext cx="5542085"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8" name="Freeform 27"/>
          <p:cNvSpPr>
            <a:spLocks noGrp="1"/>
          </p:cNvSpPr>
          <p:nvPr>
            <p:ph type="pic" sz="quarter" idx="13"/>
          </p:nvPr>
        </p:nvSpPr>
        <p:spPr>
          <a:xfrm>
            <a:off x="6949018" y="844552"/>
            <a:ext cx="5238749" cy="6013449"/>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37ACA944-15B5-43D9-A51C-86F0D1AD5A4C}"/>
              </a:ext>
            </a:extLst>
          </p:cNvPr>
          <p:cNvSpPr>
            <a:spLocks noGrp="1"/>
          </p:cNvSpPr>
          <p:nvPr>
            <p:ph type="dt" sz="half" idx="14"/>
          </p:nvPr>
        </p:nvSpPr>
        <p:spPr/>
        <p:txBody>
          <a:bodyPr/>
          <a:lstStyle>
            <a:lvl1pPr>
              <a:defRPr/>
            </a:lvl1pPr>
          </a:lstStyle>
          <a:p>
            <a:pPr>
              <a:defRPr/>
            </a:pPr>
            <a:fld id="{68F377ED-3E02-417E-837F-B04E08E073F7}" type="datetime1">
              <a:rPr lang="fi-FI" smtClean="0"/>
              <a:t>10.2.2025</a:t>
            </a:fld>
            <a:endParaRPr lang="en-FI"/>
          </a:p>
        </p:txBody>
      </p:sp>
      <p:sp>
        <p:nvSpPr>
          <p:cNvPr id="9" name="Slide Number Placeholder 5">
            <a:extLst>
              <a:ext uri="{FF2B5EF4-FFF2-40B4-BE49-F238E27FC236}">
                <a16:creationId xmlns:a16="http://schemas.microsoft.com/office/drawing/2014/main" id="{ADC4731C-3C86-47FD-86D4-B810FF203988}"/>
              </a:ext>
            </a:extLst>
          </p:cNvPr>
          <p:cNvSpPr>
            <a:spLocks noGrp="1"/>
          </p:cNvSpPr>
          <p:nvPr>
            <p:ph type="sldNum" sz="quarter" idx="15"/>
          </p:nvPr>
        </p:nvSpPr>
        <p:spPr/>
        <p:txBody>
          <a:bodyPr/>
          <a:lstStyle>
            <a:lvl1pPr>
              <a:defRPr/>
            </a:lvl1pPr>
          </a:lstStyle>
          <a:p>
            <a:pPr>
              <a:defRPr/>
            </a:pPr>
            <a:fld id="{7A94295F-6F8B-42CC-8201-9F0FE8812D0B}" type="slidenum">
              <a:rPr lang="en-FI"/>
              <a:pPr>
                <a:defRPr/>
              </a:pPr>
              <a:t>‹#›</a:t>
            </a:fld>
            <a:endParaRPr lang="en-FI"/>
          </a:p>
        </p:txBody>
      </p:sp>
    </p:spTree>
    <p:extLst>
      <p:ext uri="{BB962C8B-B14F-4D97-AF65-F5344CB8AC3E}">
        <p14:creationId xmlns:p14="http://schemas.microsoft.com/office/powerpoint/2010/main" val="38333525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77768491-CE63-443B-973D-7133997F1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953"/>
          <a:stretch>
            <a:fillRect/>
          </a:stretch>
        </p:blipFill>
        <p:spPr bwMode="auto">
          <a:xfrm>
            <a:off x="-4234" y="0"/>
            <a:ext cx="9137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4F08A7E5-04AD-4B0F-8781-434DBFFB1DF9}"/>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FF8D8604-AF8E-4D50-B25B-602A0FCB9FF3}"/>
              </a:ext>
            </a:extLst>
          </p:cNvPr>
          <p:cNvSpPr>
            <a:spLocks noGrp="1"/>
          </p:cNvSpPr>
          <p:nvPr>
            <p:ph type="dt" sz="half" idx="10"/>
          </p:nvPr>
        </p:nvSpPr>
        <p:spPr/>
        <p:txBody>
          <a:bodyPr/>
          <a:lstStyle>
            <a:lvl1pPr>
              <a:defRPr/>
            </a:lvl1pPr>
          </a:lstStyle>
          <a:p>
            <a:pPr>
              <a:defRPr/>
            </a:pPr>
            <a:fld id="{96D5C0BD-221C-4ECF-90B1-B7CEB6EF6B7F}" type="datetime1">
              <a:rPr lang="fi-FI" smtClean="0"/>
              <a:t>10.2.2025</a:t>
            </a:fld>
            <a:endParaRPr lang="en-FI"/>
          </a:p>
        </p:txBody>
      </p:sp>
      <p:sp>
        <p:nvSpPr>
          <p:cNvPr id="7" name="Slide Number Placeholder 5">
            <a:extLst>
              <a:ext uri="{FF2B5EF4-FFF2-40B4-BE49-F238E27FC236}">
                <a16:creationId xmlns:a16="http://schemas.microsoft.com/office/drawing/2014/main" id="{1EAA23C4-EE4E-48C0-99F3-977BCAFEAD7A}"/>
              </a:ext>
            </a:extLst>
          </p:cNvPr>
          <p:cNvSpPr>
            <a:spLocks noGrp="1"/>
          </p:cNvSpPr>
          <p:nvPr>
            <p:ph type="sldNum" sz="quarter" idx="11"/>
          </p:nvPr>
        </p:nvSpPr>
        <p:spPr/>
        <p:txBody>
          <a:bodyPr/>
          <a:lstStyle>
            <a:lvl1pPr>
              <a:defRPr/>
            </a:lvl1pPr>
          </a:lstStyle>
          <a:p>
            <a:pPr>
              <a:defRPr/>
            </a:pPr>
            <a:fld id="{340C0B8C-A042-4FBC-BECB-0B823729F4E5}" type="slidenum">
              <a:rPr lang="en-FI"/>
              <a:pPr>
                <a:defRPr/>
              </a:pPr>
              <a:t>‹#›</a:t>
            </a:fld>
            <a:endParaRPr lang="en-FI"/>
          </a:p>
        </p:txBody>
      </p:sp>
    </p:spTree>
    <p:extLst>
      <p:ext uri="{BB962C8B-B14F-4D97-AF65-F5344CB8AC3E}">
        <p14:creationId xmlns:p14="http://schemas.microsoft.com/office/powerpoint/2010/main" val="863094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6323511-23DF-4F4C-BCCB-F810BF228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1" y="0"/>
            <a:ext cx="7979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90B46242-4BB8-4BE5-939D-19C3BDD225C7}"/>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8">
            <a:extLst>
              <a:ext uri="{FF2B5EF4-FFF2-40B4-BE49-F238E27FC236}">
                <a16:creationId xmlns:a16="http://schemas.microsoft.com/office/drawing/2014/main" id="{18DD5DDA-5069-4973-9A12-0514A5AFE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4" y="88901"/>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2300" y="1508377"/>
            <a:ext cx="7356928" cy="2105681"/>
          </a:xfrm>
        </p:spPr>
        <p:txBody>
          <a:bodyPr/>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2300" y="3614059"/>
            <a:ext cx="7356928" cy="1608760"/>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FE27007C-58BD-42C9-AE95-C3B35DB84B07}"/>
              </a:ext>
            </a:extLst>
          </p:cNvPr>
          <p:cNvSpPr>
            <a:spLocks noGrp="1"/>
          </p:cNvSpPr>
          <p:nvPr>
            <p:ph type="dt" sz="half" idx="10"/>
          </p:nvPr>
        </p:nvSpPr>
        <p:spPr/>
        <p:txBody>
          <a:bodyPr/>
          <a:lstStyle>
            <a:lvl1pPr>
              <a:defRPr/>
            </a:lvl1pPr>
          </a:lstStyle>
          <a:p>
            <a:pPr>
              <a:defRPr/>
            </a:pPr>
            <a:fld id="{C65E7952-64B6-4537-BE71-94FF337F9AA8}" type="datetime1">
              <a:rPr lang="fi-FI" smtClean="0"/>
              <a:t>10.2.2025</a:t>
            </a:fld>
            <a:endParaRPr lang="en-FI"/>
          </a:p>
        </p:txBody>
      </p:sp>
      <p:sp>
        <p:nvSpPr>
          <p:cNvPr id="8" name="Slide Number Placeholder 5">
            <a:extLst>
              <a:ext uri="{FF2B5EF4-FFF2-40B4-BE49-F238E27FC236}">
                <a16:creationId xmlns:a16="http://schemas.microsoft.com/office/drawing/2014/main" id="{90A095E3-D37D-4FF2-B504-5A836C93AE89}"/>
              </a:ext>
            </a:extLst>
          </p:cNvPr>
          <p:cNvSpPr>
            <a:spLocks noGrp="1"/>
          </p:cNvSpPr>
          <p:nvPr>
            <p:ph type="sldNum" sz="quarter" idx="11"/>
          </p:nvPr>
        </p:nvSpPr>
        <p:spPr/>
        <p:txBody>
          <a:bodyPr/>
          <a:lstStyle>
            <a:lvl1pPr>
              <a:defRPr/>
            </a:lvl1pPr>
          </a:lstStyle>
          <a:p>
            <a:pPr>
              <a:defRPr/>
            </a:pPr>
            <a:fld id="{408B50BE-7A76-4121-AFA0-C490F1FCF0E8}" type="slidenum">
              <a:rPr lang="en-FI"/>
              <a:pPr>
                <a:defRPr/>
              </a:pPr>
              <a:t>‹#›</a:t>
            </a:fld>
            <a:endParaRPr lang="en-FI"/>
          </a:p>
        </p:txBody>
      </p:sp>
    </p:spTree>
    <p:extLst>
      <p:ext uri="{BB962C8B-B14F-4D97-AF65-F5344CB8AC3E}">
        <p14:creationId xmlns:p14="http://schemas.microsoft.com/office/powerpoint/2010/main" val="35747227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Vertailu">
    <p:spTree>
      <p:nvGrpSpPr>
        <p:cNvPr id="1" name=""/>
        <p:cNvGrpSpPr/>
        <p:nvPr/>
      </p:nvGrpSpPr>
      <p:grpSpPr>
        <a:xfrm>
          <a:off x="0" y="0"/>
          <a:ext cx="0" cy="0"/>
          <a:chOff x="0" y="0"/>
          <a:chExt cx="0" cy="0"/>
        </a:xfrm>
      </p:grpSpPr>
      <p:sp>
        <p:nvSpPr>
          <p:cNvPr id="2" name="Title 1"/>
          <p:cNvSpPr>
            <a:spLocks noGrp="1"/>
          </p:cNvSpPr>
          <p:nvPr>
            <p:ph type="title"/>
          </p:nvPr>
        </p:nvSpPr>
        <p:spPr>
          <a:xfrm>
            <a:off x="545124" y="844061"/>
            <a:ext cx="11101753" cy="1155800"/>
          </a:xfrm>
        </p:spPr>
        <p:txBody>
          <a:bodyPr/>
          <a:lstStyle/>
          <a:p>
            <a:r>
              <a:rPr lang="fi-FI"/>
              <a:t>Muokkaa ots. perustyyl. napsautt.</a:t>
            </a:r>
            <a:endParaRPr lang="en-US"/>
          </a:p>
        </p:txBody>
      </p:sp>
      <p:sp>
        <p:nvSpPr>
          <p:cNvPr id="3" name="Text Placeholder 2"/>
          <p:cNvSpPr>
            <a:spLocks noGrp="1"/>
          </p:cNvSpPr>
          <p:nvPr>
            <p:ph type="body" idx="1"/>
          </p:nvPr>
        </p:nvSpPr>
        <p:spPr>
          <a:xfrm>
            <a:off x="545123"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45123"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29980" y="2289977"/>
            <a:ext cx="5416896" cy="543596"/>
          </a:xfrm>
        </p:spPr>
        <p:txBody>
          <a:bodyPr>
            <a:noAutofit/>
          </a:bodyPr>
          <a:lstStyle>
            <a:lvl1pPr marL="0" indent="0">
              <a:lnSpc>
                <a:spcPct val="90000"/>
              </a:lnSpc>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29980" y="2833572"/>
            <a:ext cx="5416896" cy="347930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3">
            <a:extLst>
              <a:ext uri="{FF2B5EF4-FFF2-40B4-BE49-F238E27FC236}">
                <a16:creationId xmlns:a16="http://schemas.microsoft.com/office/drawing/2014/main" id="{C2C863AE-7B80-4150-BAA7-990392EAB306}"/>
              </a:ext>
            </a:extLst>
          </p:cNvPr>
          <p:cNvSpPr>
            <a:spLocks noGrp="1"/>
          </p:cNvSpPr>
          <p:nvPr>
            <p:ph type="dt" sz="half" idx="10"/>
          </p:nvPr>
        </p:nvSpPr>
        <p:spPr/>
        <p:txBody>
          <a:bodyPr/>
          <a:lstStyle>
            <a:lvl1pPr>
              <a:defRPr/>
            </a:lvl1pPr>
          </a:lstStyle>
          <a:p>
            <a:pPr>
              <a:defRPr/>
            </a:pPr>
            <a:fld id="{DCF9C281-6AD7-4B19-8768-3C1C6C55A107}" type="datetime1">
              <a:rPr lang="fi-FI" smtClean="0"/>
              <a:t>10.2.2025</a:t>
            </a:fld>
            <a:endParaRPr lang="en-FI"/>
          </a:p>
        </p:txBody>
      </p:sp>
      <p:sp>
        <p:nvSpPr>
          <p:cNvPr id="8" name="Slide Number Placeholder 5">
            <a:extLst>
              <a:ext uri="{FF2B5EF4-FFF2-40B4-BE49-F238E27FC236}">
                <a16:creationId xmlns:a16="http://schemas.microsoft.com/office/drawing/2014/main" id="{F25D9AD9-23D6-4D36-894F-E78631B731E0}"/>
              </a:ext>
            </a:extLst>
          </p:cNvPr>
          <p:cNvSpPr>
            <a:spLocks noGrp="1"/>
          </p:cNvSpPr>
          <p:nvPr>
            <p:ph type="sldNum" sz="quarter" idx="11"/>
          </p:nvPr>
        </p:nvSpPr>
        <p:spPr/>
        <p:txBody>
          <a:bodyPr/>
          <a:lstStyle>
            <a:lvl1pPr>
              <a:defRPr/>
            </a:lvl1pPr>
          </a:lstStyle>
          <a:p>
            <a:pPr>
              <a:defRPr/>
            </a:pPr>
            <a:fld id="{02C59D4F-6196-4378-A05A-CB9A3A1387BE}" type="slidenum">
              <a:rPr lang="en-FI"/>
              <a:pPr>
                <a:defRPr/>
              </a:pPr>
              <a:t>‹#›</a:t>
            </a:fld>
            <a:endParaRPr lang="en-FI"/>
          </a:p>
        </p:txBody>
      </p:sp>
    </p:spTree>
    <p:extLst>
      <p:ext uri="{BB962C8B-B14F-4D97-AF65-F5344CB8AC3E}">
        <p14:creationId xmlns:p14="http://schemas.microsoft.com/office/powerpoint/2010/main" val="26505190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Mukautettu asettelu">
    <p:bg>
      <p:bgPr>
        <a:solidFill>
          <a:schemeClr val="accent1"/>
        </a:solidFill>
        <a:effectLst/>
      </p:bgPr>
    </p:bg>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30585247-D089-4A04-9691-57E2CD733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377C1DE7-B1C0-487C-A4C4-0D045494D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1" y="723901"/>
            <a:ext cx="1701800"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3913" y="2986929"/>
            <a:ext cx="5405236" cy="1103524"/>
          </a:xfrm>
        </p:spPr>
        <p:txBody>
          <a:bodyPr anchor="b"/>
          <a:lstStyle/>
          <a:p>
            <a:r>
              <a:rPr lang="fi-FI"/>
              <a:t>Muokkaa ots. perustyyl. napsautt.</a:t>
            </a:r>
            <a:endParaRPr lang="en-FI"/>
          </a:p>
        </p:txBody>
      </p:sp>
      <p:sp>
        <p:nvSpPr>
          <p:cNvPr id="11" name="Text Placeholder 10"/>
          <p:cNvSpPr>
            <a:spLocks noGrp="1"/>
          </p:cNvSpPr>
          <p:nvPr>
            <p:ph type="body" sz="quarter" idx="17"/>
          </p:nvPr>
        </p:nvSpPr>
        <p:spPr>
          <a:xfrm>
            <a:off x="553915" y="4212772"/>
            <a:ext cx="5405236" cy="1267469"/>
          </a:xfrm>
        </p:spPr>
        <p:txBody>
          <a:bodyPr>
            <a:normAutofit/>
          </a:bodyPr>
          <a:lstStyle>
            <a:lvl1pPr marL="0" indent="0">
              <a:buNone/>
              <a:defRPr sz="2133"/>
            </a:lvl1pPr>
            <a:lvl2pPr marL="457189" indent="0">
              <a:buNone/>
              <a:defRPr/>
            </a:lvl2pPr>
          </a:lstStyle>
          <a:p>
            <a:pPr lvl="0"/>
            <a:r>
              <a:rPr lang="fi-FI"/>
              <a:t>Muokkaa tekstin perustyylejä napsauttamalla</a:t>
            </a:r>
          </a:p>
        </p:txBody>
      </p:sp>
      <p:sp>
        <p:nvSpPr>
          <p:cNvPr id="13" name="Text Placeholder 12"/>
          <p:cNvSpPr>
            <a:spLocks noGrp="1"/>
          </p:cNvSpPr>
          <p:nvPr>
            <p:ph type="body" sz="quarter" idx="18"/>
          </p:nvPr>
        </p:nvSpPr>
        <p:spPr>
          <a:xfrm>
            <a:off x="553914" y="5602562"/>
            <a:ext cx="5405236" cy="831300"/>
          </a:xfrm>
        </p:spPr>
        <p:txBody>
          <a:bodyPr anchor="b">
            <a:normAutofit/>
          </a:bodyPr>
          <a:lstStyle>
            <a:lvl1pPr marL="0" indent="0">
              <a:spcBef>
                <a:spcPts val="0"/>
              </a:spcBef>
              <a:buNone/>
              <a:defRPr sz="1467"/>
            </a:lvl1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971399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Otsikkodia 1">
    <p:bg>
      <p:bgPr>
        <a:solidFill>
          <a:srgbClr val="250E62"/>
        </a:solidFill>
        <a:effectLst/>
      </p:bgPr>
    </p:bg>
    <p:spTree>
      <p:nvGrpSpPr>
        <p:cNvPr id="1" name=""/>
        <p:cNvGrpSpPr/>
        <p:nvPr/>
      </p:nvGrpSpPr>
      <p:grpSpPr>
        <a:xfrm>
          <a:off x="0" y="0"/>
          <a:ext cx="0" cy="0"/>
          <a:chOff x="0" y="0"/>
          <a:chExt cx="0" cy="0"/>
        </a:xfrm>
      </p:grpSpPr>
      <p:pic>
        <p:nvPicPr>
          <p:cNvPr id="5" name="Picture 8" descr="Kuopion kaupungin logo, jossa sana Kuopio kirjoitettu valkoisilla kirjaimilla.">
            <a:extLst>
              <a:ext uri="{FF2B5EF4-FFF2-40B4-BE49-F238E27FC236}">
                <a16:creationId xmlns:a16="http://schemas.microsoft.com/office/drawing/2014/main" id="{22AC848F-83E1-4EB9-A806-75981CC21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4" name="Picture Placeholder 6">
            <a:extLst>
              <a:ext uri="{FF2B5EF4-FFF2-40B4-BE49-F238E27FC236}">
                <a16:creationId xmlns:a16="http://schemas.microsoft.com/office/drawing/2014/main" id="{74730160-3F9A-8967-35E0-5ED1A36E2B53}"/>
              </a:ext>
              <a:ext uri="{C183D7F6-B498-43B3-948B-1728B52AA6E4}">
                <adec:decorative xmlns:adec="http://schemas.microsoft.com/office/drawing/2017/decorative" val="0"/>
              </a:ext>
            </a:extLst>
          </p:cNvPr>
          <p:cNvSpPr>
            <a:spLocks noGrp="1"/>
          </p:cNvSpPr>
          <p:nvPr>
            <p:ph type="pic" sz="quarter" idx="11"/>
          </p:nvPr>
        </p:nvSpPr>
        <p:spPr>
          <a:xfrm>
            <a:off x="5359941" y="1"/>
            <a:ext cx="6856641" cy="6866753"/>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0 h 6876700"/>
              <a:gd name="connsiteX13" fmla="*/ 1 w 6847900"/>
              <a:gd name="connsiteY13" fmla="*/ 6876700 h 6876700"/>
              <a:gd name="connsiteX14" fmla="*/ 0 w 6847900"/>
              <a:gd name="connsiteY14"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6876700 h 6876700"/>
              <a:gd name="connsiteX13" fmla="*/ 0 w 6847900"/>
              <a:gd name="connsiteY13" fmla="*/ 6876700 h 6876700"/>
              <a:gd name="connsiteX0" fmla="*/ 2970804 w 6847900"/>
              <a:gd name="connsiteY0" fmla="*/ 0 h 6857999"/>
              <a:gd name="connsiteX1" fmla="*/ 3401652 w 6847900"/>
              <a:gd name="connsiteY1" fmla="*/ 0 h 6857999"/>
              <a:gd name="connsiteX2" fmla="*/ 3560351 w 6847900"/>
              <a:gd name="connsiteY2" fmla="*/ 36449 h 6857999"/>
              <a:gd name="connsiteX3" fmla="*/ 6842399 w 6847900"/>
              <a:gd name="connsiteY3" fmla="*/ 3934039 h 6857999"/>
              <a:gd name="connsiteX4" fmla="*/ 3280742 w 6847900"/>
              <a:gd name="connsiteY4" fmla="*/ 5548737 h 6857999"/>
              <a:gd name="connsiteX5" fmla="*/ 3366617 w 6847900"/>
              <a:gd name="connsiteY5" fmla="*/ 6829227 h 6857999"/>
              <a:gd name="connsiteX6" fmla="*/ 1800359 w 6847900"/>
              <a:gd name="connsiteY6" fmla="*/ 5977176 h 6857999"/>
              <a:gd name="connsiteX7" fmla="*/ 85925 w 6847900"/>
              <a:gd name="connsiteY7" fmla="*/ 2734164 h 6857999"/>
              <a:gd name="connsiteX8" fmla="*/ 3312643 w 6847900"/>
              <a:gd name="connsiteY8" fmla="*/ 2936208 h 6857999"/>
              <a:gd name="connsiteX9" fmla="*/ 2844879 w 6847900"/>
              <a:gd name="connsiteY9" fmla="*/ 23075 h 6857999"/>
              <a:gd name="connsiteX10" fmla="*/ 2970804 w 6847900"/>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900" h="6857999">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lnTo>
                  <a:pt x="2970804" y="0"/>
                </a:lnTo>
                <a:close/>
              </a:path>
            </a:pathLst>
          </a:custGeom>
          <a:solidFill>
            <a:schemeClr val="accent3"/>
          </a:solidFill>
        </p:spPr>
        <p:txBody>
          <a:bodyPr wrap="square">
            <a:noAutofit/>
          </a:bodyPr>
          <a:lstStyle/>
          <a:p>
            <a:r>
              <a:rPr lang="fi-FI"/>
              <a:t>Lisää kuva napsauttamalla kuvaketta</a:t>
            </a:r>
            <a:endParaRPr lang="en-FI" dirty="0"/>
          </a:p>
        </p:txBody>
      </p:sp>
    </p:spTree>
    <p:extLst>
      <p:ext uri="{BB962C8B-B14F-4D97-AF65-F5344CB8AC3E}">
        <p14:creationId xmlns:p14="http://schemas.microsoft.com/office/powerpoint/2010/main" val="41830403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3">
            <a:extLst>
              <a:ext uri="{FF2B5EF4-FFF2-40B4-BE49-F238E27FC236}">
                <a16:creationId xmlns:a16="http://schemas.microsoft.com/office/drawing/2014/main" id="{58B19DB3-4B7C-41BA-AE3B-EBE093D94951}"/>
              </a:ext>
            </a:extLst>
          </p:cNvPr>
          <p:cNvSpPr>
            <a:spLocks noGrp="1"/>
          </p:cNvSpPr>
          <p:nvPr>
            <p:ph type="dt" sz="half" idx="10"/>
          </p:nvPr>
        </p:nvSpPr>
        <p:spPr/>
        <p:txBody>
          <a:bodyPr/>
          <a:lstStyle>
            <a:lvl1pPr>
              <a:defRPr/>
            </a:lvl1pPr>
          </a:lstStyle>
          <a:p>
            <a:pPr>
              <a:defRPr/>
            </a:pPr>
            <a:fld id="{BAE6F401-8C23-4AD3-94D9-ECD1B46D1969}" type="datetime1">
              <a:rPr lang="fi-FI"/>
              <a:pPr>
                <a:defRPr/>
              </a:pPr>
              <a:t>10.2.2025</a:t>
            </a:fld>
            <a:endParaRPr lang="en-FI"/>
          </a:p>
        </p:txBody>
      </p:sp>
      <p:sp>
        <p:nvSpPr>
          <p:cNvPr id="9" name="Slide Number Placeholder 5">
            <a:extLst>
              <a:ext uri="{FF2B5EF4-FFF2-40B4-BE49-F238E27FC236}">
                <a16:creationId xmlns:a16="http://schemas.microsoft.com/office/drawing/2014/main" id="{2FF2BEA8-23B5-4DD2-A9DB-98C4332E5AA2}"/>
              </a:ext>
            </a:extLst>
          </p:cNvPr>
          <p:cNvSpPr>
            <a:spLocks noGrp="1"/>
          </p:cNvSpPr>
          <p:nvPr>
            <p:ph type="sldNum" sz="quarter" idx="11"/>
          </p:nvPr>
        </p:nvSpPr>
        <p:spPr/>
        <p:txBody>
          <a:bodyPr/>
          <a:lstStyle>
            <a:lvl1pPr>
              <a:defRPr/>
            </a:lvl1pPr>
          </a:lstStyle>
          <a:p>
            <a:pPr>
              <a:defRPr/>
            </a:pPr>
            <a:fld id="{81CEFACB-7DA3-4681-A2B7-96892D925249}" type="slidenum">
              <a:rPr lang="en-FI"/>
              <a:pPr>
                <a:defRPr/>
              </a:pPr>
              <a:t>‹#›</a:t>
            </a:fld>
            <a:endParaRPr lang="en-FI"/>
          </a:p>
        </p:txBody>
      </p:sp>
      <p:cxnSp>
        <p:nvCxnSpPr>
          <p:cNvPr id="5" name="Straight Connector 7">
            <a:extLst>
              <a:ext uri="{FF2B5EF4-FFF2-40B4-BE49-F238E27FC236}">
                <a16:creationId xmlns:a16="http://schemas.microsoft.com/office/drawing/2014/main" id="{627C7211-012D-4ED4-87B6-E2B0E265D3D2}"/>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Picture 6">
            <a:extLst>
              <a:ext uri="{FF2B5EF4-FFF2-40B4-BE49-F238E27FC236}">
                <a16:creationId xmlns:a16="http://schemas.microsoft.com/office/drawing/2014/main" id="{F7F611E0-53BB-499D-A0D3-4716540336A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479"/>
          <a:stretch>
            <a:fillRect/>
          </a:stretch>
        </p:blipFill>
        <p:spPr bwMode="auto">
          <a:xfrm>
            <a:off x="7279218" y="-10584"/>
            <a:ext cx="4912783" cy="68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348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Otsikkodia 2">
    <p:bg>
      <p:bgPr>
        <a:solidFill>
          <a:srgbClr val="5A71DF"/>
        </a:solidFill>
        <a:effectLst/>
      </p:bgPr>
    </p:bg>
    <p:spTree>
      <p:nvGrpSpPr>
        <p:cNvPr id="1" name=""/>
        <p:cNvGrpSpPr/>
        <p:nvPr/>
      </p:nvGrpSpPr>
      <p:grpSpPr>
        <a:xfrm>
          <a:off x="0" y="0"/>
          <a:ext cx="0" cy="0"/>
          <a:chOff x="0" y="0"/>
          <a:chExt cx="0" cy="0"/>
        </a:xfrm>
      </p:grpSpPr>
      <p:pic>
        <p:nvPicPr>
          <p:cNvPr id="5" name="Picture 8" descr="Kuopion kaupungin logo, jossa sana Kuopio kirjoitettu valkoisilla kirjaimilla.">
            <a:extLst>
              <a:ext uri="{FF2B5EF4-FFF2-40B4-BE49-F238E27FC236}">
                <a16:creationId xmlns:a16="http://schemas.microsoft.com/office/drawing/2014/main" id="{B353599C-B435-4A7D-8E5A-290F75391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a:xfrm>
            <a:off x="5323789" y="2"/>
            <a:ext cx="6868211" cy="68579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Tree>
    <p:extLst>
      <p:ext uri="{BB962C8B-B14F-4D97-AF65-F5344CB8AC3E}">
        <p14:creationId xmlns:p14="http://schemas.microsoft.com/office/powerpoint/2010/main" val="4106614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Otsikkodia 3">
    <p:bg>
      <p:bgPr>
        <a:solidFill>
          <a:srgbClr val="275D38"/>
        </a:solidFill>
        <a:effectLst/>
      </p:bgPr>
    </p:bg>
    <p:spTree>
      <p:nvGrpSpPr>
        <p:cNvPr id="1" name=""/>
        <p:cNvGrpSpPr/>
        <p:nvPr/>
      </p:nvGrpSpPr>
      <p:grpSpPr>
        <a:xfrm>
          <a:off x="0" y="0"/>
          <a:ext cx="0" cy="0"/>
          <a:chOff x="0" y="0"/>
          <a:chExt cx="0" cy="0"/>
        </a:xfrm>
      </p:grpSpPr>
      <p:pic>
        <p:nvPicPr>
          <p:cNvPr id="5" name="Picture 9" descr="Kuopion kaupungin logo, jossa sana Kuopio kirjoitettu valkoisilla kirjaimilla.">
            <a:extLst>
              <a:ext uri="{FF2B5EF4-FFF2-40B4-BE49-F238E27FC236}">
                <a16:creationId xmlns:a16="http://schemas.microsoft.com/office/drawing/2014/main" id="{D00E06DD-EC62-49E5-B635-19434DB04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18" y="723900"/>
            <a:ext cx="1466849" cy="34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7031" y="2535981"/>
            <a:ext cx="4632909" cy="2387600"/>
          </a:xfrm>
        </p:spPr>
        <p:txBody>
          <a:bodyPr lIns="0" tIns="0" rIns="0" bIns="0" anchor="b"/>
          <a:lstStyle>
            <a:lvl1pPr algn="l">
              <a:defRPr sz="6000">
                <a:solidFill>
                  <a:schemeClr val="bg1"/>
                </a:solidFill>
              </a:defRPr>
            </a:lvl1pPr>
          </a:lstStyle>
          <a:p>
            <a:r>
              <a:rPr lang="fi-FI"/>
              <a:t>Muokkaa ots. perustyyl. napsautt.</a:t>
            </a:r>
            <a:endParaRPr lang="en-US" dirty="0"/>
          </a:p>
        </p:txBody>
      </p:sp>
      <p:sp>
        <p:nvSpPr>
          <p:cNvPr id="3" name="Subtitle 2"/>
          <p:cNvSpPr>
            <a:spLocks noGrp="1"/>
          </p:cNvSpPr>
          <p:nvPr>
            <p:ph type="subTitle" idx="1"/>
          </p:nvPr>
        </p:nvSpPr>
        <p:spPr>
          <a:xfrm>
            <a:off x="727031" y="5211745"/>
            <a:ext cx="4632909" cy="1113512"/>
          </a:xfrm>
        </p:spPr>
        <p:txBody>
          <a:bodyPr lIns="0" tIns="0" rIns="0" bIns="0"/>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a:t>Muokkaa alaotsikon perustyyliä napsautt.</a:t>
            </a:r>
            <a:endParaRPr lang="en-US" dirty="0"/>
          </a:p>
        </p:txBody>
      </p:sp>
      <p:sp>
        <p:nvSpPr>
          <p:cNvPr id="8" name="Picture Placeholder 7">
            <a:extLst>
              <a:ext uri="{C183D7F6-B498-43B3-948B-1728B52AA6E4}">
                <adec:decorative xmlns:adec="http://schemas.microsoft.com/office/drawing/2017/decorative" val="0"/>
              </a:ext>
            </a:extLst>
          </p:cNvPr>
          <p:cNvSpPr>
            <a:spLocks noGrp="1"/>
          </p:cNvSpPr>
          <p:nvPr>
            <p:ph type="pic" sz="quarter" idx="12"/>
          </p:nvPr>
        </p:nvSpPr>
        <p:spPr bwMode="auto">
          <a:xfrm>
            <a:off x="5343138" y="0"/>
            <a:ext cx="6838556" cy="68580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4 w 6848864"/>
              <a:gd name="connsiteY4" fmla="*/ 3429020 h 6858000"/>
              <a:gd name="connsiteX5" fmla="*/ 6848863 w 6848864"/>
              <a:gd name="connsiteY5" fmla="*/ 0 h 6858000"/>
              <a:gd name="connsiteX6" fmla="*/ 6848864 w 6848864"/>
              <a:gd name="connsiteY6" fmla="*/ 0 h 6858000"/>
              <a:gd name="connsiteX7" fmla="*/ 6848864 w 6848864"/>
              <a:gd name="connsiteY7" fmla="*/ 3428980 h 6858000"/>
              <a:gd name="connsiteX8" fmla="*/ 6848863 w 6848864"/>
              <a:gd name="connsiteY8" fmla="*/ 3428960 h 6858000"/>
              <a:gd name="connsiteX9" fmla="*/ 6848863 w 6848864"/>
              <a:gd name="connsiteY9" fmla="*/ 0 h 6858000"/>
              <a:gd name="connsiteX10" fmla="*/ 1996588 w 6848864"/>
              <a:gd name="connsiteY10" fmla="*/ 0 h 6858000"/>
              <a:gd name="connsiteX11" fmla="*/ 3952612 w 6848864"/>
              <a:gd name="connsiteY11" fmla="*/ 1594205 h 6858000"/>
              <a:gd name="connsiteX12" fmla="*/ 3960306 w 6848864"/>
              <a:gd name="connsiteY12" fmla="*/ 1644622 h 6858000"/>
              <a:gd name="connsiteX13" fmla="*/ 4075116 w 6848864"/>
              <a:gd name="connsiteY13" fmla="*/ 1589315 h 6858000"/>
              <a:gd name="connsiteX14" fmla="*/ 4852278 w 6848864"/>
              <a:gd name="connsiteY14" fmla="*/ 1432413 h 6858000"/>
              <a:gd name="connsiteX15" fmla="*/ 6838557 w 6848864"/>
              <a:gd name="connsiteY15" fmla="*/ 3224861 h 6858000"/>
              <a:gd name="connsiteX16" fmla="*/ 6848863 w 6848864"/>
              <a:gd name="connsiteY16" fmla="*/ 3428960 h 6858000"/>
              <a:gd name="connsiteX17" fmla="*/ 6848863 w 6848864"/>
              <a:gd name="connsiteY17" fmla="*/ 3429040 h 6858000"/>
              <a:gd name="connsiteX18" fmla="*/ 6838557 w 6848864"/>
              <a:gd name="connsiteY18" fmla="*/ 3633140 h 6858000"/>
              <a:gd name="connsiteX19" fmla="*/ 4852278 w 6848864"/>
              <a:gd name="connsiteY19" fmla="*/ 5425587 h 6858000"/>
              <a:gd name="connsiteX20" fmla="*/ 4008570 w 6848864"/>
              <a:gd name="connsiteY20" fmla="*/ 5239088 h 6858000"/>
              <a:gd name="connsiteX21" fmla="*/ 3960218 w 6848864"/>
              <a:gd name="connsiteY21" fmla="*/ 5213955 h 6858000"/>
              <a:gd name="connsiteX22" fmla="*/ 3952612 w 6848864"/>
              <a:gd name="connsiteY22" fmla="*/ 5263795 h 6858000"/>
              <a:gd name="connsiteX23" fmla="*/ 1996588 w 6848864"/>
              <a:gd name="connsiteY23" fmla="*/ 6858000 h 6858000"/>
              <a:gd name="connsiteX24" fmla="*/ 1 w 6848864"/>
              <a:gd name="connsiteY24" fmla="*/ 4861413 h 6858000"/>
              <a:gd name="connsiteX25" fmla="*/ 584788 w 6848864"/>
              <a:gd name="connsiteY25" fmla="*/ 3449613 h 6858000"/>
              <a:gd name="connsiteX26" fmla="*/ 607468 w 6848864"/>
              <a:gd name="connsiteY26" fmla="*/ 3429000 h 6858000"/>
              <a:gd name="connsiteX27" fmla="*/ 584788 w 6848864"/>
              <a:gd name="connsiteY27" fmla="*/ 3408388 h 6858000"/>
              <a:gd name="connsiteX28" fmla="*/ 1 w 6848864"/>
              <a:gd name="connsiteY28" fmla="*/ 1996587 h 6858000"/>
              <a:gd name="connsiteX29" fmla="*/ 1996588 w 6848864"/>
              <a:gd name="connsiteY29" fmla="*/ 0 h 6858000"/>
              <a:gd name="connsiteX30" fmla="*/ 0 w 6848864"/>
              <a:gd name="connsiteY30" fmla="*/ 6858000 h 6858000"/>
              <a:gd name="connsiteX31" fmla="*/ 1 w 6848864"/>
              <a:gd name="connsiteY31" fmla="*/ 0 h 6858000"/>
              <a:gd name="connsiteX32" fmla="*/ 1 w 6848864"/>
              <a:gd name="connsiteY32" fmla="*/ 1996587 h 6858000"/>
              <a:gd name="connsiteX33" fmla="*/ 1 w 6848864"/>
              <a:gd name="connsiteY33" fmla="*/ 4861413 h 6858000"/>
              <a:gd name="connsiteX34" fmla="*/ 1 w 6848864"/>
              <a:gd name="connsiteY34" fmla="*/ 6858000 h 6858000"/>
              <a:gd name="connsiteX35" fmla="*/ 0 w 6848864"/>
              <a:gd name="connsiteY35"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0 h 6858000"/>
              <a:gd name="connsiteX32" fmla="*/ 0 w 6848863"/>
              <a:gd name="connsiteY32" fmla="*/ 1996587 h 6858000"/>
              <a:gd name="connsiteX33" fmla="*/ 0 w 6848863"/>
              <a:gd name="connsiteY33" fmla="*/ 4861413 h 6858000"/>
              <a:gd name="connsiteX34" fmla="*/ 0 w 6848863"/>
              <a:gd name="connsiteY34"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1996587 h 6858000"/>
              <a:gd name="connsiteX32" fmla="*/ 0 w 6848863"/>
              <a:gd name="connsiteY32" fmla="*/ 4861413 h 6858000"/>
              <a:gd name="connsiteX33" fmla="*/ 0 w 6848863"/>
              <a:gd name="connsiteY33"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4861413 h 6858000"/>
              <a:gd name="connsiteX31" fmla="*/ 0 w 6848863"/>
              <a:gd name="connsiteY31" fmla="*/ 1996587 h 6858000"/>
              <a:gd name="connsiteX32" fmla="*/ 0 w 6848863"/>
              <a:gd name="connsiteY32" fmla="*/ 4861413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38556 w 6848863"/>
              <a:gd name="connsiteY17" fmla="*/ 3633140 h 6858000"/>
              <a:gd name="connsiteX18" fmla="*/ 4852277 w 6848863"/>
              <a:gd name="connsiteY18" fmla="*/ 5425587 h 6858000"/>
              <a:gd name="connsiteX19" fmla="*/ 4008569 w 6848863"/>
              <a:gd name="connsiteY19" fmla="*/ 5239088 h 6858000"/>
              <a:gd name="connsiteX20" fmla="*/ 3960217 w 6848863"/>
              <a:gd name="connsiteY20" fmla="*/ 5213955 h 6858000"/>
              <a:gd name="connsiteX21" fmla="*/ 3952611 w 6848863"/>
              <a:gd name="connsiteY21" fmla="*/ 5263795 h 6858000"/>
              <a:gd name="connsiteX22" fmla="*/ 1996587 w 6848863"/>
              <a:gd name="connsiteY22" fmla="*/ 6858000 h 6858000"/>
              <a:gd name="connsiteX23" fmla="*/ 0 w 6848863"/>
              <a:gd name="connsiteY23" fmla="*/ 4861413 h 6858000"/>
              <a:gd name="connsiteX24" fmla="*/ 584787 w 6848863"/>
              <a:gd name="connsiteY24" fmla="*/ 3449613 h 6858000"/>
              <a:gd name="connsiteX25" fmla="*/ 607467 w 6848863"/>
              <a:gd name="connsiteY25" fmla="*/ 3429000 h 6858000"/>
              <a:gd name="connsiteX26" fmla="*/ 584787 w 6848863"/>
              <a:gd name="connsiteY26" fmla="*/ 3408388 h 6858000"/>
              <a:gd name="connsiteX27" fmla="*/ 0 w 6848863"/>
              <a:gd name="connsiteY27" fmla="*/ 1996587 h 6858000"/>
              <a:gd name="connsiteX28" fmla="*/ 1996587 w 6848863"/>
              <a:gd name="connsiteY28"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38556 w 6848863"/>
              <a:gd name="connsiteY16" fmla="*/ 3633140 h 6858000"/>
              <a:gd name="connsiteX17" fmla="*/ 4852277 w 6848863"/>
              <a:gd name="connsiteY17" fmla="*/ 5425587 h 6858000"/>
              <a:gd name="connsiteX18" fmla="*/ 4008569 w 6848863"/>
              <a:gd name="connsiteY18" fmla="*/ 5239088 h 6858000"/>
              <a:gd name="connsiteX19" fmla="*/ 3960217 w 6848863"/>
              <a:gd name="connsiteY19" fmla="*/ 5213955 h 6858000"/>
              <a:gd name="connsiteX20" fmla="*/ 3952611 w 6848863"/>
              <a:gd name="connsiteY20" fmla="*/ 5263795 h 6858000"/>
              <a:gd name="connsiteX21" fmla="*/ 1996587 w 6848863"/>
              <a:gd name="connsiteY21" fmla="*/ 6858000 h 6858000"/>
              <a:gd name="connsiteX22" fmla="*/ 0 w 6848863"/>
              <a:gd name="connsiteY22" fmla="*/ 4861413 h 6858000"/>
              <a:gd name="connsiteX23" fmla="*/ 584787 w 6848863"/>
              <a:gd name="connsiteY23" fmla="*/ 3449613 h 6858000"/>
              <a:gd name="connsiteX24" fmla="*/ 607467 w 6848863"/>
              <a:gd name="connsiteY24" fmla="*/ 3429000 h 6858000"/>
              <a:gd name="connsiteX25" fmla="*/ 584787 w 6848863"/>
              <a:gd name="connsiteY25" fmla="*/ 3408388 h 6858000"/>
              <a:gd name="connsiteX26" fmla="*/ 0 w 6848863"/>
              <a:gd name="connsiteY26" fmla="*/ 1996587 h 6858000"/>
              <a:gd name="connsiteX27" fmla="*/ 1996587 w 6848863"/>
              <a:gd name="connsiteY27"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0 h 6858000"/>
              <a:gd name="connsiteX9" fmla="*/ 1996587 w 6848863"/>
              <a:gd name="connsiteY9" fmla="*/ 0 h 6858000"/>
              <a:gd name="connsiteX10" fmla="*/ 3952611 w 6848863"/>
              <a:gd name="connsiteY10" fmla="*/ 1594205 h 6858000"/>
              <a:gd name="connsiteX11" fmla="*/ 3960305 w 6848863"/>
              <a:gd name="connsiteY11" fmla="*/ 1644622 h 6858000"/>
              <a:gd name="connsiteX12" fmla="*/ 4075115 w 6848863"/>
              <a:gd name="connsiteY12" fmla="*/ 1589315 h 6858000"/>
              <a:gd name="connsiteX13" fmla="*/ 4852277 w 6848863"/>
              <a:gd name="connsiteY13" fmla="*/ 1432413 h 6858000"/>
              <a:gd name="connsiteX14" fmla="*/ 6838556 w 6848863"/>
              <a:gd name="connsiteY14" fmla="*/ 3224861 h 6858000"/>
              <a:gd name="connsiteX15" fmla="*/ 6838556 w 6848863"/>
              <a:gd name="connsiteY15" fmla="*/ 3633140 h 6858000"/>
              <a:gd name="connsiteX16" fmla="*/ 4852277 w 6848863"/>
              <a:gd name="connsiteY16" fmla="*/ 5425587 h 6858000"/>
              <a:gd name="connsiteX17" fmla="*/ 4008569 w 6848863"/>
              <a:gd name="connsiteY17" fmla="*/ 5239088 h 6858000"/>
              <a:gd name="connsiteX18" fmla="*/ 3960217 w 6848863"/>
              <a:gd name="connsiteY18" fmla="*/ 5213955 h 6858000"/>
              <a:gd name="connsiteX19" fmla="*/ 3952611 w 6848863"/>
              <a:gd name="connsiteY19" fmla="*/ 5263795 h 6858000"/>
              <a:gd name="connsiteX20" fmla="*/ 1996587 w 6848863"/>
              <a:gd name="connsiteY20" fmla="*/ 6858000 h 6858000"/>
              <a:gd name="connsiteX21" fmla="*/ 0 w 6848863"/>
              <a:gd name="connsiteY21" fmla="*/ 4861413 h 6858000"/>
              <a:gd name="connsiteX22" fmla="*/ 584787 w 6848863"/>
              <a:gd name="connsiteY22" fmla="*/ 3449613 h 6858000"/>
              <a:gd name="connsiteX23" fmla="*/ 607467 w 6848863"/>
              <a:gd name="connsiteY23" fmla="*/ 3429000 h 6858000"/>
              <a:gd name="connsiteX24" fmla="*/ 584787 w 6848863"/>
              <a:gd name="connsiteY24" fmla="*/ 3408388 h 6858000"/>
              <a:gd name="connsiteX25" fmla="*/ 0 w 6848863"/>
              <a:gd name="connsiteY25" fmla="*/ 1996587 h 6858000"/>
              <a:gd name="connsiteX26" fmla="*/ 1996587 w 6848863"/>
              <a:gd name="connsiteY26"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3 w 6848863"/>
              <a:gd name="connsiteY5" fmla="*/ 3428980 h 6858000"/>
              <a:gd name="connsiteX6" fmla="*/ 6848863 w 6848863"/>
              <a:gd name="connsiteY6" fmla="*/ 0 h 6858000"/>
              <a:gd name="connsiteX7" fmla="*/ 6848863 w 6848863"/>
              <a:gd name="connsiteY7" fmla="*/ 3428980 h 6858000"/>
              <a:gd name="connsiteX8" fmla="*/ 1996587 w 6848863"/>
              <a:gd name="connsiteY8" fmla="*/ 0 h 6858000"/>
              <a:gd name="connsiteX9" fmla="*/ 3952611 w 6848863"/>
              <a:gd name="connsiteY9" fmla="*/ 1594205 h 6858000"/>
              <a:gd name="connsiteX10" fmla="*/ 3960305 w 6848863"/>
              <a:gd name="connsiteY10" fmla="*/ 1644622 h 6858000"/>
              <a:gd name="connsiteX11" fmla="*/ 4075115 w 6848863"/>
              <a:gd name="connsiteY11" fmla="*/ 1589315 h 6858000"/>
              <a:gd name="connsiteX12" fmla="*/ 4852277 w 6848863"/>
              <a:gd name="connsiteY12" fmla="*/ 1432413 h 6858000"/>
              <a:gd name="connsiteX13" fmla="*/ 6838556 w 6848863"/>
              <a:gd name="connsiteY13" fmla="*/ 3224861 h 6858000"/>
              <a:gd name="connsiteX14" fmla="*/ 6838556 w 6848863"/>
              <a:gd name="connsiteY14" fmla="*/ 3633140 h 6858000"/>
              <a:gd name="connsiteX15" fmla="*/ 4852277 w 6848863"/>
              <a:gd name="connsiteY15" fmla="*/ 5425587 h 6858000"/>
              <a:gd name="connsiteX16" fmla="*/ 4008569 w 6848863"/>
              <a:gd name="connsiteY16" fmla="*/ 5239088 h 6858000"/>
              <a:gd name="connsiteX17" fmla="*/ 3960217 w 6848863"/>
              <a:gd name="connsiteY17" fmla="*/ 5213955 h 6858000"/>
              <a:gd name="connsiteX18" fmla="*/ 3952611 w 6848863"/>
              <a:gd name="connsiteY18" fmla="*/ 5263795 h 6858000"/>
              <a:gd name="connsiteX19" fmla="*/ 1996587 w 6848863"/>
              <a:gd name="connsiteY19" fmla="*/ 6858000 h 6858000"/>
              <a:gd name="connsiteX20" fmla="*/ 0 w 6848863"/>
              <a:gd name="connsiteY20" fmla="*/ 4861413 h 6858000"/>
              <a:gd name="connsiteX21" fmla="*/ 584787 w 6848863"/>
              <a:gd name="connsiteY21" fmla="*/ 3449613 h 6858000"/>
              <a:gd name="connsiteX22" fmla="*/ 607467 w 6848863"/>
              <a:gd name="connsiteY22" fmla="*/ 3429000 h 6858000"/>
              <a:gd name="connsiteX23" fmla="*/ 584787 w 6848863"/>
              <a:gd name="connsiteY23" fmla="*/ 3408388 h 6858000"/>
              <a:gd name="connsiteX24" fmla="*/ 0 w 6848863"/>
              <a:gd name="connsiteY24" fmla="*/ 1996587 h 6858000"/>
              <a:gd name="connsiteX25" fmla="*/ 1996587 w 6848863"/>
              <a:gd name="connsiteY25"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1996587 w 6848863"/>
              <a:gd name="connsiteY5" fmla="*/ 0 h 6858000"/>
              <a:gd name="connsiteX6" fmla="*/ 3952611 w 6848863"/>
              <a:gd name="connsiteY6" fmla="*/ 1594205 h 6858000"/>
              <a:gd name="connsiteX7" fmla="*/ 3960305 w 6848863"/>
              <a:gd name="connsiteY7" fmla="*/ 1644622 h 6858000"/>
              <a:gd name="connsiteX8" fmla="*/ 4075115 w 6848863"/>
              <a:gd name="connsiteY8" fmla="*/ 1589315 h 6858000"/>
              <a:gd name="connsiteX9" fmla="*/ 4852277 w 6848863"/>
              <a:gd name="connsiteY9" fmla="*/ 1432413 h 6858000"/>
              <a:gd name="connsiteX10" fmla="*/ 6838556 w 6848863"/>
              <a:gd name="connsiteY10" fmla="*/ 3224861 h 6858000"/>
              <a:gd name="connsiteX11" fmla="*/ 6838556 w 6848863"/>
              <a:gd name="connsiteY11" fmla="*/ 3633140 h 6858000"/>
              <a:gd name="connsiteX12" fmla="*/ 4852277 w 6848863"/>
              <a:gd name="connsiteY12" fmla="*/ 5425587 h 6858000"/>
              <a:gd name="connsiteX13" fmla="*/ 4008569 w 6848863"/>
              <a:gd name="connsiteY13" fmla="*/ 5239088 h 6858000"/>
              <a:gd name="connsiteX14" fmla="*/ 3960217 w 6848863"/>
              <a:gd name="connsiteY14" fmla="*/ 5213955 h 6858000"/>
              <a:gd name="connsiteX15" fmla="*/ 3952611 w 6848863"/>
              <a:gd name="connsiteY15" fmla="*/ 5263795 h 6858000"/>
              <a:gd name="connsiteX16" fmla="*/ 1996587 w 6848863"/>
              <a:gd name="connsiteY16" fmla="*/ 6858000 h 6858000"/>
              <a:gd name="connsiteX17" fmla="*/ 0 w 6848863"/>
              <a:gd name="connsiteY17" fmla="*/ 4861413 h 6858000"/>
              <a:gd name="connsiteX18" fmla="*/ 584787 w 6848863"/>
              <a:gd name="connsiteY18" fmla="*/ 3449613 h 6858000"/>
              <a:gd name="connsiteX19" fmla="*/ 607467 w 6848863"/>
              <a:gd name="connsiteY19" fmla="*/ 3429000 h 6858000"/>
              <a:gd name="connsiteX20" fmla="*/ 584787 w 6848863"/>
              <a:gd name="connsiteY20" fmla="*/ 3408388 h 6858000"/>
              <a:gd name="connsiteX21" fmla="*/ 0 w 6848863"/>
              <a:gd name="connsiteY21" fmla="*/ 1996587 h 6858000"/>
              <a:gd name="connsiteX22" fmla="*/ 1996587 w 6848863"/>
              <a:gd name="connsiteY22" fmla="*/ 0 h 6858000"/>
              <a:gd name="connsiteX0" fmla="*/ 6848863 w 6848863"/>
              <a:gd name="connsiteY0" fmla="*/ 3429020 h 6858000"/>
              <a:gd name="connsiteX1" fmla="*/ 6848863 w 6848863"/>
              <a:gd name="connsiteY1" fmla="*/ 6858000 h 6858000"/>
              <a:gd name="connsiteX2" fmla="*/ 6848862 w 6848863"/>
              <a:gd name="connsiteY2" fmla="*/ 3429040 h 6858000"/>
              <a:gd name="connsiteX3" fmla="*/ 6848863 w 6848863"/>
              <a:gd name="connsiteY3" fmla="*/ 3429020 h 6858000"/>
              <a:gd name="connsiteX4" fmla="*/ 1996587 w 6848863"/>
              <a:gd name="connsiteY4" fmla="*/ 0 h 6858000"/>
              <a:gd name="connsiteX5" fmla="*/ 3952611 w 6848863"/>
              <a:gd name="connsiteY5" fmla="*/ 1594205 h 6858000"/>
              <a:gd name="connsiteX6" fmla="*/ 3960305 w 6848863"/>
              <a:gd name="connsiteY6" fmla="*/ 1644622 h 6858000"/>
              <a:gd name="connsiteX7" fmla="*/ 4075115 w 6848863"/>
              <a:gd name="connsiteY7" fmla="*/ 1589315 h 6858000"/>
              <a:gd name="connsiteX8" fmla="*/ 4852277 w 6848863"/>
              <a:gd name="connsiteY8" fmla="*/ 1432413 h 6858000"/>
              <a:gd name="connsiteX9" fmla="*/ 6838556 w 6848863"/>
              <a:gd name="connsiteY9" fmla="*/ 3224861 h 6858000"/>
              <a:gd name="connsiteX10" fmla="*/ 6838556 w 6848863"/>
              <a:gd name="connsiteY10" fmla="*/ 3633140 h 6858000"/>
              <a:gd name="connsiteX11" fmla="*/ 4852277 w 6848863"/>
              <a:gd name="connsiteY11" fmla="*/ 5425587 h 6858000"/>
              <a:gd name="connsiteX12" fmla="*/ 4008569 w 6848863"/>
              <a:gd name="connsiteY12" fmla="*/ 5239088 h 6858000"/>
              <a:gd name="connsiteX13" fmla="*/ 3960217 w 6848863"/>
              <a:gd name="connsiteY13" fmla="*/ 5213955 h 6858000"/>
              <a:gd name="connsiteX14" fmla="*/ 3952611 w 6848863"/>
              <a:gd name="connsiteY14" fmla="*/ 5263795 h 6858000"/>
              <a:gd name="connsiteX15" fmla="*/ 1996587 w 6848863"/>
              <a:gd name="connsiteY15" fmla="*/ 6858000 h 6858000"/>
              <a:gd name="connsiteX16" fmla="*/ 0 w 6848863"/>
              <a:gd name="connsiteY16" fmla="*/ 4861413 h 6858000"/>
              <a:gd name="connsiteX17" fmla="*/ 584787 w 6848863"/>
              <a:gd name="connsiteY17" fmla="*/ 3449613 h 6858000"/>
              <a:gd name="connsiteX18" fmla="*/ 607467 w 6848863"/>
              <a:gd name="connsiteY18" fmla="*/ 3429000 h 6858000"/>
              <a:gd name="connsiteX19" fmla="*/ 584787 w 6848863"/>
              <a:gd name="connsiteY19" fmla="*/ 3408388 h 6858000"/>
              <a:gd name="connsiteX20" fmla="*/ 0 w 6848863"/>
              <a:gd name="connsiteY20" fmla="*/ 1996587 h 6858000"/>
              <a:gd name="connsiteX21" fmla="*/ 1996587 w 6848863"/>
              <a:gd name="connsiteY21" fmla="*/ 0 h 6858000"/>
              <a:gd name="connsiteX0" fmla="*/ 6848863 w 6848863"/>
              <a:gd name="connsiteY0" fmla="*/ 3429020 h 6858000"/>
              <a:gd name="connsiteX1" fmla="*/ 6848862 w 6848863"/>
              <a:gd name="connsiteY1" fmla="*/ 3429040 h 6858000"/>
              <a:gd name="connsiteX2" fmla="*/ 6848863 w 6848863"/>
              <a:gd name="connsiteY2" fmla="*/ 3429020 h 6858000"/>
              <a:gd name="connsiteX3" fmla="*/ 1996587 w 6848863"/>
              <a:gd name="connsiteY3" fmla="*/ 0 h 6858000"/>
              <a:gd name="connsiteX4" fmla="*/ 3952611 w 6848863"/>
              <a:gd name="connsiteY4" fmla="*/ 1594205 h 6858000"/>
              <a:gd name="connsiteX5" fmla="*/ 3960305 w 6848863"/>
              <a:gd name="connsiteY5" fmla="*/ 1644622 h 6858000"/>
              <a:gd name="connsiteX6" fmla="*/ 4075115 w 6848863"/>
              <a:gd name="connsiteY6" fmla="*/ 1589315 h 6858000"/>
              <a:gd name="connsiteX7" fmla="*/ 4852277 w 6848863"/>
              <a:gd name="connsiteY7" fmla="*/ 1432413 h 6858000"/>
              <a:gd name="connsiteX8" fmla="*/ 6838556 w 6848863"/>
              <a:gd name="connsiteY8" fmla="*/ 3224861 h 6858000"/>
              <a:gd name="connsiteX9" fmla="*/ 6838556 w 6848863"/>
              <a:gd name="connsiteY9" fmla="*/ 3633140 h 6858000"/>
              <a:gd name="connsiteX10" fmla="*/ 4852277 w 6848863"/>
              <a:gd name="connsiteY10" fmla="*/ 5425587 h 6858000"/>
              <a:gd name="connsiteX11" fmla="*/ 4008569 w 6848863"/>
              <a:gd name="connsiteY11" fmla="*/ 5239088 h 6858000"/>
              <a:gd name="connsiteX12" fmla="*/ 3960217 w 6848863"/>
              <a:gd name="connsiteY12" fmla="*/ 5213955 h 6858000"/>
              <a:gd name="connsiteX13" fmla="*/ 3952611 w 6848863"/>
              <a:gd name="connsiteY13" fmla="*/ 5263795 h 6858000"/>
              <a:gd name="connsiteX14" fmla="*/ 1996587 w 6848863"/>
              <a:gd name="connsiteY14" fmla="*/ 6858000 h 6858000"/>
              <a:gd name="connsiteX15" fmla="*/ 0 w 6848863"/>
              <a:gd name="connsiteY15" fmla="*/ 4861413 h 6858000"/>
              <a:gd name="connsiteX16" fmla="*/ 584787 w 6848863"/>
              <a:gd name="connsiteY16" fmla="*/ 3449613 h 6858000"/>
              <a:gd name="connsiteX17" fmla="*/ 607467 w 6848863"/>
              <a:gd name="connsiteY17" fmla="*/ 3429000 h 6858000"/>
              <a:gd name="connsiteX18" fmla="*/ 584787 w 6848863"/>
              <a:gd name="connsiteY18" fmla="*/ 3408388 h 6858000"/>
              <a:gd name="connsiteX19" fmla="*/ 0 w 6848863"/>
              <a:gd name="connsiteY19" fmla="*/ 1996587 h 6858000"/>
              <a:gd name="connsiteX20" fmla="*/ 1996587 w 6848863"/>
              <a:gd name="connsiteY20" fmla="*/ 0 h 6858000"/>
              <a:gd name="connsiteX0" fmla="*/ 1996587 w 6838556"/>
              <a:gd name="connsiteY0" fmla="*/ 0 h 6858000"/>
              <a:gd name="connsiteX1" fmla="*/ 3952611 w 6838556"/>
              <a:gd name="connsiteY1" fmla="*/ 1594205 h 6858000"/>
              <a:gd name="connsiteX2" fmla="*/ 3960305 w 6838556"/>
              <a:gd name="connsiteY2" fmla="*/ 1644622 h 6858000"/>
              <a:gd name="connsiteX3" fmla="*/ 4075115 w 6838556"/>
              <a:gd name="connsiteY3" fmla="*/ 1589315 h 6858000"/>
              <a:gd name="connsiteX4" fmla="*/ 4852277 w 6838556"/>
              <a:gd name="connsiteY4" fmla="*/ 1432413 h 6858000"/>
              <a:gd name="connsiteX5" fmla="*/ 6838556 w 6838556"/>
              <a:gd name="connsiteY5" fmla="*/ 3224861 h 6858000"/>
              <a:gd name="connsiteX6" fmla="*/ 6838556 w 6838556"/>
              <a:gd name="connsiteY6" fmla="*/ 3633140 h 6858000"/>
              <a:gd name="connsiteX7" fmla="*/ 4852277 w 6838556"/>
              <a:gd name="connsiteY7" fmla="*/ 5425587 h 6858000"/>
              <a:gd name="connsiteX8" fmla="*/ 4008569 w 6838556"/>
              <a:gd name="connsiteY8" fmla="*/ 5239088 h 6858000"/>
              <a:gd name="connsiteX9" fmla="*/ 3960217 w 6838556"/>
              <a:gd name="connsiteY9" fmla="*/ 5213955 h 6858000"/>
              <a:gd name="connsiteX10" fmla="*/ 3952611 w 6838556"/>
              <a:gd name="connsiteY10" fmla="*/ 5263795 h 6858000"/>
              <a:gd name="connsiteX11" fmla="*/ 1996587 w 6838556"/>
              <a:gd name="connsiteY11" fmla="*/ 6858000 h 6858000"/>
              <a:gd name="connsiteX12" fmla="*/ 0 w 6838556"/>
              <a:gd name="connsiteY12" fmla="*/ 4861413 h 6858000"/>
              <a:gd name="connsiteX13" fmla="*/ 584787 w 6838556"/>
              <a:gd name="connsiteY13" fmla="*/ 3449613 h 6858000"/>
              <a:gd name="connsiteX14" fmla="*/ 607467 w 6838556"/>
              <a:gd name="connsiteY14" fmla="*/ 3429000 h 6858000"/>
              <a:gd name="connsiteX15" fmla="*/ 584787 w 6838556"/>
              <a:gd name="connsiteY15" fmla="*/ 3408388 h 6858000"/>
              <a:gd name="connsiteX16" fmla="*/ 0 w 6838556"/>
              <a:gd name="connsiteY16" fmla="*/ 1996587 h 6858000"/>
              <a:gd name="connsiteX17" fmla="*/ 1996587 w 6838556"/>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38556" h="6858000">
                <a:moveTo>
                  <a:pt x="1996587" y="0"/>
                </a:moveTo>
                <a:cubicBezTo>
                  <a:pt x="2961437" y="0"/>
                  <a:pt x="3766436" y="684394"/>
                  <a:pt x="3952611" y="1594205"/>
                </a:cubicBezTo>
                <a:lnTo>
                  <a:pt x="3960305" y="1644622"/>
                </a:lnTo>
                <a:lnTo>
                  <a:pt x="4075115" y="1589315"/>
                </a:lnTo>
                <a:cubicBezTo>
                  <a:pt x="4313983" y="1488282"/>
                  <a:pt x="4576606" y="1432413"/>
                  <a:pt x="4852277" y="1432413"/>
                </a:cubicBezTo>
                <a:cubicBezTo>
                  <a:pt x="5886044" y="1432413"/>
                  <a:pt x="6736311" y="2218069"/>
                  <a:pt x="6838556" y="3224861"/>
                </a:cubicBezTo>
                <a:lnTo>
                  <a:pt x="6838556" y="3633140"/>
                </a:lnTo>
                <a:cubicBezTo>
                  <a:pt x="6736311" y="4639931"/>
                  <a:pt x="5886044" y="5425587"/>
                  <a:pt x="4852277" y="5425587"/>
                </a:cubicBezTo>
                <a:cubicBezTo>
                  <a:pt x="4550762" y="5425587"/>
                  <a:pt x="4264857" y="5358752"/>
                  <a:pt x="4008569" y="5239088"/>
                </a:cubicBezTo>
                <a:lnTo>
                  <a:pt x="3960217" y="5213955"/>
                </a:lnTo>
                <a:lnTo>
                  <a:pt x="3952611" y="5263795"/>
                </a:lnTo>
                <a:cubicBezTo>
                  <a:pt x="3766436" y="6173607"/>
                  <a:pt x="2961437" y="6858000"/>
                  <a:pt x="1996587" y="6858000"/>
                </a:cubicBezTo>
                <a:cubicBezTo>
                  <a:pt x="893902" y="6858000"/>
                  <a:pt x="0" y="5964098"/>
                  <a:pt x="0" y="4861413"/>
                </a:cubicBezTo>
                <a:cubicBezTo>
                  <a:pt x="0" y="4310071"/>
                  <a:pt x="223476" y="3810924"/>
                  <a:pt x="584787" y="3449613"/>
                </a:cubicBezTo>
                <a:lnTo>
                  <a:pt x="607467" y="3429000"/>
                </a:lnTo>
                <a:lnTo>
                  <a:pt x="584787" y="3408388"/>
                </a:lnTo>
                <a:cubicBezTo>
                  <a:pt x="223476" y="3047076"/>
                  <a:pt x="0" y="2547930"/>
                  <a:pt x="0" y="1996587"/>
                </a:cubicBezTo>
                <a:cubicBezTo>
                  <a:pt x="0" y="893902"/>
                  <a:pt x="893902" y="0"/>
                  <a:pt x="1996587"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oAutofit/>
          </a:bodyPr>
          <a:lstStyle>
            <a:lvl1pPr>
              <a:defRPr>
                <a:solidFill>
                  <a:schemeClr val="bg1"/>
                </a:solidFill>
              </a:defRPr>
            </a:lvl1pPr>
          </a:lstStyle>
          <a:p>
            <a:pPr lvl="0"/>
            <a:r>
              <a:rPr lang="fi-FI" noProof="0"/>
              <a:t>Lisää kuva napsauttamalla kuvaketta</a:t>
            </a:r>
            <a:endParaRPr lang="en-FI" noProof="0" dirty="0"/>
          </a:p>
        </p:txBody>
      </p:sp>
    </p:spTree>
    <p:extLst>
      <p:ext uri="{BB962C8B-B14F-4D97-AF65-F5344CB8AC3E}">
        <p14:creationId xmlns:p14="http://schemas.microsoft.com/office/powerpoint/2010/main" val="3111434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a:xfrm>
            <a:off x="553916" y="844061"/>
            <a:ext cx="11084169" cy="1155801"/>
          </a:xfrm>
        </p:spPr>
        <p:txBody>
          <a:bodyPr/>
          <a:lstStyle/>
          <a:p>
            <a:r>
              <a:rPr lang="fi-FI"/>
              <a:t>Muokkaa ots. perustyyl. napsautt.</a:t>
            </a:r>
            <a:endParaRPr lang="en-US" dirty="0"/>
          </a:p>
        </p:txBody>
      </p:sp>
      <p:sp>
        <p:nvSpPr>
          <p:cNvPr id="3" name="Content Placeholder 2"/>
          <p:cNvSpPr>
            <a:spLocks noGrp="1"/>
          </p:cNvSpPr>
          <p:nvPr>
            <p:ph idx="1"/>
          </p:nvPr>
        </p:nvSpPr>
        <p:spPr>
          <a:xfrm>
            <a:off x="553916" y="2289976"/>
            <a:ext cx="11084169" cy="41438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a:extLst>
              <a:ext uri="{FF2B5EF4-FFF2-40B4-BE49-F238E27FC236}">
                <a16:creationId xmlns:a16="http://schemas.microsoft.com/office/drawing/2014/main" id="{760DD4EF-0A3B-47E8-A8C7-5D060099AEAA}"/>
              </a:ext>
            </a:extLst>
          </p:cNvPr>
          <p:cNvSpPr>
            <a:spLocks noGrp="1"/>
          </p:cNvSpPr>
          <p:nvPr>
            <p:ph type="dt" sz="half" idx="10"/>
          </p:nvPr>
        </p:nvSpPr>
        <p:spPr/>
        <p:txBody>
          <a:bodyPr/>
          <a:lstStyle>
            <a:lvl1pPr>
              <a:defRPr/>
            </a:lvl1pPr>
          </a:lstStyle>
          <a:p>
            <a:pPr>
              <a:defRPr/>
            </a:pPr>
            <a:fld id="{3A32C0E8-5D39-479D-A6BC-57F37751B110}" type="datetime1">
              <a:rPr lang="fi-FI"/>
              <a:pPr>
                <a:defRPr/>
              </a:pPr>
              <a:t>10.2.2025</a:t>
            </a:fld>
            <a:endParaRPr lang="en-FI" dirty="0"/>
          </a:p>
        </p:txBody>
      </p:sp>
      <p:sp>
        <p:nvSpPr>
          <p:cNvPr id="5" name="Slide Number Placeholder 5">
            <a:extLst>
              <a:ext uri="{FF2B5EF4-FFF2-40B4-BE49-F238E27FC236}">
                <a16:creationId xmlns:a16="http://schemas.microsoft.com/office/drawing/2014/main" id="{CA19F144-D2E0-44B0-BD69-1DCE65FE0FB6}"/>
              </a:ext>
            </a:extLst>
          </p:cNvPr>
          <p:cNvSpPr>
            <a:spLocks noGrp="1"/>
          </p:cNvSpPr>
          <p:nvPr>
            <p:ph type="sldNum" sz="quarter" idx="11"/>
          </p:nvPr>
        </p:nvSpPr>
        <p:spPr/>
        <p:txBody>
          <a:bodyPr/>
          <a:lstStyle>
            <a:lvl1pPr>
              <a:defRPr/>
            </a:lvl1pPr>
          </a:lstStyle>
          <a:p>
            <a:pPr>
              <a:defRPr/>
            </a:pPr>
            <a:fld id="{3AC86B5D-05A7-4890-B703-51CFEA938082}" type="slidenum">
              <a:rPr lang="en-FI"/>
              <a:pPr>
                <a:defRPr/>
              </a:pPr>
              <a:t>‹#›</a:t>
            </a:fld>
            <a:endParaRPr lang="en-FI" dirty="0"/>
          </a:p>
        </p:txBody>
      </p:sp>
    </p:spTree>
    <p:extLst>
      <p:ext uri="{BB962C8B-B14F-4D97-AF65-F5344CB8AC3E}">
        <p14:creationId xmlns:p14="http://schemas.microsoft.com/office/powerpoint/2010/main" val="271753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66" Type="http://schemas.openxmlformats.org/officeDocument/2006/relationships/slideLayout" Target="../slideLayouts/slideLayout81.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61" Type="http://schemas.openxmlformats.org/officeDocument/2006/relationships/slideLayout" Target="../slideLayouts/slideLayout76.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theme" Target="../theme/theme2.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slideLayout" Target="../slideLayouts/slideLayout141.xml"/><Relationship Id="rId50" Type="http://schemas.openxmlformats.org/officeDocument/2006/relationships/slideLayout" Target="../slideLayouts/slideLayout144.xml"/><Relationship Id="rId55" Type="http://schemas.openxmlformats.org/officeDocument/2006/relationships/slideLayout" Target="../slideLayouts/slideLayout149.xml"/><Relationship Id="rId63" Type="http://schemas.openxmlformats.org/officeDocument/2006/relationships/theme" Target="../theme/theme3.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41" Type="http://schemas.openxmlformats.org/officeDocument/2006/relationships/slideLayout" Target="../slideLayouts/slideLayout135.xml"/><Relationship Id="rId54" Type="http://schemas.openxmlformats.org/officeDocument/2006/relationships/slideLayout" Target="../slideLayouts/slideLayout148.xml"/><Relationship Id="rId62" Type="http://schemas.openxmlformats.org/officeDocument/2006/relationships/slideLayout" Target="../slideLayouts/slideLayout15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3" Type="http://schemas.openxmlformats.org/officeDocument/2006/relationships/slideLayout" Target="../slideLayouts/slideLayout147.xml"/><Relationship Id="rId58" Type="http://schemas.openxmlformats.org/officeDocument/2006/relationships/slideLayout" Target="../slideLayouts/slideLayout152.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slideLayout" Target="../slideLayouts/slideLayout143.xml"/><Relationship Id="rId57" Type="http://schemas.openxmlformats.org/officeDocument/2006/relationships/slideLayout" Target="../slideLayouts/slideLayout151.xml"/><Relationship Id="rId61" Type="http://schemas.openxmlformats.org/officeDocument/2006/relationships/slideLayout" Target="../slideLayouts/slideLayout155.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52" Type="http://schemas.openxmlformats.org/officeDocument/2006/relationships/slideLayout" Target="../slideLayouts/slideLayout146.xml"/><Relationship Id="rId60" Type="http://schemas.openxmlformats.org/officeDocument/2006/relationships/slideLayout" Target="../slideLayouts/slideLayout15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48" Type="http://schemas.openxmlformats.org/officeDocument/2006/relationships/slideLayout" Target="../slideLayouts/slideLayout142.xml"/><Relationship Id="rId56" Type="http://schemas.openxmlformats.org/officeDocument/2006/relationships/slideLayout" Target="../slideLayouts/slideLayout150.xml"/><Relationship Id="rId64" Type="http://schemas.openxmlformats.org/officeDocument/2006/relationships/image" Target="../media/image1.emf"/><Relationship Id="rId8" Type="http://schemas.openxmlformats.org/officeDocument/2006/relationships/slideLayout" Target="../slideLayouts/slideLayout102.xml"/><Relationship Id="rId51" Type="http://schemas.openxmlformats.org/officeDocument/2006/relationships/slideLayout" Target="../slideLayouts/slideLayout145.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59" Type="http://schemas.openxmlformats.org/officeDocument/2006/relationships/slideLayout" Target="../slideLayouts/slideLayout1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image" Target="../media/image1.emf"/><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theme" Target="../theme/theme4.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3" Type="http://schemas.openxmlformats.org/officeDocument/2006/relationships/slideLayout" Target="../slideLayouts/slideLayout177.xml"/><Relationship Id="rId21" Type="http://schemas.openxmlformats.org/officeDocument/2006/relationships/theme" Target="../theme/theme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916" y="844061"/>
            <a:ext cx="11084169" cy="1103524"/>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553916" y="2082523"/>
            <a:ext cx="11084169"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877250" y="-400"/>
            <a:ext cx="842396" cy="327952"/>
          </a:xfrm>
          <a:prstGeom prst="rect">
            <a:avLst/>
          </a:prstGeom>
        </p:spPr>
        <p:txBody>
          <a:bodyPr vert="horz" lIns="0" tIns="0" rIns="0" bIns="0" rtlCol="0" anchor="ctr"/>
          <a:lstStyle>
            <a:lvl1pPr algn="ctr">
              <a:defRPr sz="1067">
                <a:solidFill>
                  <a:schemeClr val="tx1"/>
                </a:solidFill>
              </a:defRPr>
            </a:lvl1pPr>
          </a:lstStyle>
          <a:p>
            <a:fld id="{9F2A3A30-F830-5B4F-8B1F-96D4A4A603E1}" type="datetime1">
              <a:rPr lang="fi-FI" smtClean="0"/>
              <a:t>10.2.2025</a:t>
            </a:fld>
            <a:endParaRPr lang="en-FI" dirty="0"/>
          </a:p>
        </p:txBody>
      </p:sp>
      <p:sp>
        <p:nvSpPr>
          <p:cNvPr id="6" name="Slide Number Placeholder 5"/>
          <p:cNvSpPr>
            <a:spLocks noGrp="1"/>
          </p:cNvSpPr>
          <p:nvPr>
            <p:ph type="sldNum" sz="quarter" idx="4"/>
          </p:nvPr>
        </p:nvSpPr>
        <p:spPr>
          <a:xfrm>
            <a:off x="11723761" y="-401"/>
            <a:ext cx="464129" cy="333561"/>
          </a:xfrm>
          <a:prstGeom prst="rect">
            <a:avLst/>
          </a:prstGeom>
        </p:spPr>
        <p:txBody>
          <a:bodyPr vert="horz" lIns="0" tIns="0" rIns="0" bIns="0" rtlCol="0" anchor="ctr"/>
          <a:lstStyle>
            <a:lvl1pPr algn="ctr">
              <a:defRPr sz="1067" b="1">
                <a:solidFill>
                  <a:schemeClr val="tx1"/>
                </a:solidFill>
              </a:defRPr>
            </a:lvl1pPr>
          </a:lstStyle>
          <a:p>
            <a:fld id="{E8CDC835-6F96-6540-A055-BE713FCBC575}" type="slidenum">
              <a:rPr lang="en-FI" smtClean="0"/>
              <a:pPr/>
              <a:t>‹#›</a:t>
            </a:fld>
            <a:endParaRPr lang="en-FI" dirty="0"/>
          </a:p>
        </p:txBody>
      </p:sp>
      <p:pic>
        <p:nvPicPr>
          <p:cNvPr id="7" name="Picture 6">
            <a:extLst>
              <a:ext uri="{FF2B5EF4-FFF2-40B4-BE49-F238E27FC236}">
                <a16:creationId xmlns:a16="http://schemas.microsoft.com/office/drawing/2014/main" id="{1BE0EBB9-21EF-554F-ABDB-7118C44F56E2}"/>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2612" y="88972"/>
            <a:ext cx="634419" cy="149221"/>
          </a:xfrm>
          <a:prstGeom prst="rect">
            <a:avLst/>
          </a:prstGeom>
        </p:spPr>
      </p:pic>
      <p:cxnSp>
        <p:nvCxnSpPr>
          <p:cNvPr id="8" name="Straight Connector 7">
            <a:extLst>
              <a:ext uri="{FF2B5EF4-FFF2-40B4-BE49-F238E27FC236}">
                <a16:creationId xmlns:a16="http://schemas.microsoft.com/office/drawing/2014/main" id="{F1BD2251-0D5A-9841-8482-2AEE35EF5386}"/>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C630D52-C036-9B43-873E-92DB0549CCDB}"/>
              </a:ext>
            </a:extLst>
          </p:cNvPr>
          <p:cNvCxnSpPr>
            <a:cxnSpLocks/>
          </p:cNvCxnSpPr>
          <p:nvPr userDrawn="1"/>
        </p:nvCxnSpPr>
        <p:spPr>
          <a:xfrm flipV="1">
            <a:off x="11723760" y="82877"/>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474870"/>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Lst>
  <p:hf hdr="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6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1600"/>
        </a:spcBef>
        <a:buFont typeface="System Font Regular"/>
        <a:buChar char="–"/>
        <a:defRPr sz="2133" kern="1200">
          <a:solidFill>
            <a:schemeClr val="tx1"/>
          </a:solidFill>
          <a:latin typeface="+mn-lt"/>
          <a:ea typeface="+mn-ea"/>
          <a:cs typeface="+mn-cs"/>
        </a:defRPr>
      </a:lvl2pPr>
      <a:lvl3pPr marL="1142971" indent="-228594" algn="l" defTabSz="914377" rtl="0" eaLnBrk="1" latinLnBrk="0" hangingPunct="1">
        <a:lnSpc>
          <a:spcPct val="100000"/>
        </a:lnSpc>
        <a:spcBef>
          <a:spcPts val="1600"/>
        </a:spcBef>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latinLnBrk="0" hangingPunct="1">
        <a:lnSpc>
          <a:spcPct val="100000"/>
        </a:lnSpc>
        <a:spcBef>
          <a:spcPts val="1600"/>
        </a:spcBef>
        <a:buFont typeface="System Font Regular"/>
        <a:buChar char="–"/>
        <a:defRPr sz="1600" kern="1200">
          <a:solidFill>
            <a:schemeClr val="tx1"/>
          </a:solidFill>
          <a:latin typeface="+mn-lt"/>
          <a:ea typeface="+mn-ea"/>
          <a:cs typeface="+mn-cs"/>
        </a:defRPr>
      </a:lvl4pPr>
      <a:lvl5pPr marL="2057349" indent="-228594" algn="l" defTabSz="914377" rtl="0" eaLnBrk="1" latinLnBrk="0" hangingPunct="1">
        <a:lnSpc>
          <a:spcPct val="100000"/>
        </a:lnSpc>
        <a:spcBef>
          <a:spcPts val="16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9955903-A70E-3DF0-0744-00D22F1FE5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F9241D6-1A9D-8532-CD13-653044AD6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AF530E-A57D-9CF1-A6A5-27F36275F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FC7D50-1F31-49CD-8385-98543CA8F635}" type="datetime1">
              <a:rPr lang="fi-FI" smtClean="0"/>
              <a:pPr>
                <a:defRPr/>
              </a:pPr>
              <a:t>10.2.2025</a:t>
            </a:fld>
            <a:endParaRPr lang="fi-FI" dirty="0"/>
          </a:p>
        </p:txBody>
      </p:sp>
      <p:sp>
        <p:nvSpPr>
          <p:cNvPr id="5" name="Alatunnisteen paikkamerkki 4">
            <a:extLst>
              <a:ext uri="{FF2B5EF4-FFF2-40B4-BE49-F238E27FC236}">
                <a16:creationId xmlns:a16="http://schemas.microsoft.com/office/drawing/2014/main" id="{F07E578D-2A6F-63A8-5A14-FB845DAA09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i-FI" dirty="0"/>
          </a:p>
        </p:txBody>
      </p:sp>
      <p:sp>
        <p:nvSpPr>
          <p:cNvPr id="6" name="Dian numeron paikkamerkki 5">
            <a:extLst>
              <a:ext uri="{FF2B5EF4-FFF2-40B4-BE49-F238E27FC236}">
                <a16:creationId xmlns:a16="http://schemas.microsoft.com/office/drawing/2014/main" id="{5C1C49B4-53D9-B7B6-FA5D-9532E1E19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645831908"/>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28" r:id="rId13"/>
    <p:sldLayoutId id="2147484029" r:id="rId14"/>
    <p:sldLayoutId id="214748403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3" r:id="rId27"/>
    <p:sldLayoutId id="2147483928" r:id="rId28"/>
    <p:sldLayoutId id="2147483930" r:id="rId29"/>
    <p:sldLayoutId id="2147483932" r:id="rId30"/>
    <p:sldLayoutId id="2147483933" r:id="rId31"/>
    <p:sldLayoutId id="2147483934" r:id="rId32"/>
    <p:sldLayoutId id="2147483935" r:id="rId33"/>
    <p:sldLayoutId id="2147483936" r:id="rId34"/>
    <p:sldLayoutId id="2147483937" r:id="rId35"/>
    <p:sldLayoutId id="2147483938" r:id="rId36"/>
    <p:sldLayoutId id="2147483939" r:id="rId37"/>
    <p:sldLayoutId id="2147483941" r:id="rId38"/>
    <p:sldLayoutId id="2147483942" r:id="rId39"/>
    <p:sldLayoutId id="2147483943" r:id="rId40"/>
    <p:sldLayoutId id="2147483944" r:id="rId41"/>
    <p:sldLayoutId id="2147483945" r:id="rId42"/>
    <p:sldLayoutId id="2147483946" r:id="rId43"/>
    <p:sldLayoutId id="2147483947" r:id="rId44"/>
    <p:sldLayoutId id="2147483948" r:id="rId45"/>
    <p:sldLayoutId id="2147483949" r:id="rId46"/>
    <p:sldLayoutId id="2147483950" r:id="rId47"/>
    <p:sldLayoutId id="2147483951" r:id="rId48"/>
    <p:sldLayoutId id="2147483952" r:id="rId49"/>
    <p:sldLayoutId id="2147483953" r:id="rId50"/>
    <p:sldLayoutId id="2147483954" r:id="rId51"/>
    <p:sldLayoutId id="2147483955" r:id="rId52"/>
    <p:sldLayoutId id="2147483956" r:id="rId53"/>
    <p:sldLayoutId id="2147483957" r:id="rId54"/>
    <p:sldLayoutId id="2147483958" r:id="rId55"/>
    <p:sldLayoutId id="2147483959" r:id="rId56"/>
    <p:sldLayoutId id="2147483960" r:id="rId57"/>
    <p:sldLayoutId id="2147483961" r:id="rId58"/>
    <p:sldLayoutId id="2147483962" r:id="rId59"/>
    <p:sldLayoutId id="2147483963" r:id="rId60"/>
    <p:sldLayoutId id="2147483964" r:id="rId61"/>
    <p:sldLayoutId id="2147483965" r:id="rId62"/>
    <p:sldLayoutId id="2147483966" r:id="rId63"/>
    <p:sldLayoutId id="2147483967" r:id="rId64"/>
    <p:sldLayoutId id="2147483968" r:id="rId65"/>
    <p:sldLayoutId id="2147483969" r:id="rId66"/>
    <p:sldLayoutId id="2147483970" r:id="rId67"/>
    <p:sldLayoutId id="2147483893" r:id="rId68"/>
    <p:sldLayoutId id="2147483894" r:id="rId69"/>
    <p:sldLayoutId id="2147483895" r:id="rId70"/>
    <p:sldLayoutId id="2147483896" r:id="rId71"/>
    <p:sldLayoutId id="2147483897" r:id="rId72"/>
    <p:sldLayoutId id="2147483898" r:id="rId73"/>
    <p:sldLayoutId id="2147483899" r:id="rId74"/>
    <p:sldLayoutId id="2147483900" r:id="rId75"/>
    <p:sldLayoutId id="2147483901" r:id="rId76"/>
    <p:sldLayoutId id="2147483902" r:id="rId77"/>
    <p:sldLayoutId id="2147483904" r:id="rId78"/>
    <p:sldLayoutId id="2147483909" r:id="rId7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Kuopion kaupungin logo, jossa sana Kuopio kirjoitettu valkoisilla) kirjaimilla.">
            <a:extLst>
              <a:ext uri="{FF2B5EF4-FFF2-40B4-BE49-F238E27FC236}">
                <a16:creationId xmlns:a16="http://schemas.microsoft.com/office/drawing/2014/main" id="{D62DB703-7A79-4D2D-88C0-7FB42C3333D5}"/>
              </a:ext>
            </a:extLst>
          </p:cNvPr>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93134" y="88901"/>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a:extLst>
              <a:ext uri="{FF2B5EF4-FFF2-40B4-BE49-F238E27FC236}">
                <a16:creationId xmlns:a16="http://schemas.microsoft.com/office/drawing/2014/main" id="{8399D760-3290-4944-94A0-F9C9312CB70A}"/>
              </a:ext>
            </a:extLst>
          </p:cNvPr>
          <p:cNvSpPr>
            <a:spLocks noGrp="1" noChangeArrowheads="1"/>
          </p:cNvSpPr>
          <p:nvPr>
            <p:ph type="title"/>
          </p:nvPr>
        </p:nvSpPr>
        <p:spPr bwMode="auto">
          <a:xfrm>
            <a:off x="554567" y="844551"/>
            <a:ext cx="11082867" cy="110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ots. perustyyl. napsautt.</a:t>
            </a:r>
            <a:endParaRPr lang="en-US" altLang="fi-FI"/>
          </a:p>
        </p:txBody>
      </p:sp>
      <p:sp>
        <p:nvSpPr>
          <p:cNvPr id="1027" name="Text Placeholder 2">
            <a:extLst>
              <a:ext uri="{FF2B5EF4-FFF2-40B4-BE49-F238E27FC236}">
                <a16:creationId xmlns:a16="http://schemas.microsoft.com/office/drawing/2014/main" id="{3FA3E3A0-E61F-4346-922D-28783355E8D3}"/>
              </a:ext>
            </a:extLst>
          </p:cNvPr>
          <p:cNvSpPr>
            <a:spLocks noGrp="1" noChangeArrowheads="1"/>
          </p:cNvSpPr>
          <p:nvPr>
            <p:ph type="body" idx="1"/>
          </p:nvPr>
        </p:nvSpPr>
        <p:spPr bwMode="auto">
          <a:xfrm>
            <a:off x="554567" y="2082800"/>
            <a:ext cx="11082867" cy="43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altLang="fi-FI"/>
          </a:p>
        </p:txBody>
      </p:sp>
      <p:sp>
        <p:nvSpPr>
          <p:cNvPr id="4" name="Date Placeholder 3">
            <a:extLst>
              <a:ext uri="{FF2B5EF4-FFF2-40B4-BE49-F238E27FC236}">
                <a16:creationId xmlns:a16="http://schemas.microsoft.com/office/drawing/2014/main" id="{F1A4A9DC-4E5D-4BC7-9CE8-7F7DE8528781}"/>
              </a:ext>
            </a:extLst>
          </p:cNvPr>
          <p:cNvSpPr>
            <a:spLocks noGrp="1"/>
          </p:cNvSpPr>
          <p:nvPr>
            <p:ph type="dt" sz="half" idx="2"/>
          </p:nvPr>
        </p:nvSpPr>
        <p:spPr>
          <a:xfrm>
            <a:off x="10877552" y="1"/>
            <a:ext cx="842433" cy="328084"/>
          </a:xfrm>
          <a:prstGeom prst="rect">
            <a:avLst/>
          </a:prstGeom>
        </p:spPr>
        <p:txBody>
          <a:bodyPr vert="horz" lIns="0" tIns="0" rIns="0" bIns="0" rtlCol="0" anchor="ctr"/>
          <a:lstStyle>
            <a:lvl1pPr algn="ctr" eaLnBrk="1" fontAlgn="auto" hangingPunct="1">
              <a:spcBef>
                <a:spcPts val="0"/>
              </a:spcBef>
              <a:spcAft>
                <a:spcPts val="0"/>
              </a:spcAft>
              <a:defRPr sz="1067">
                <a:solidFill>
                  <a:schemeClr val="tx1"/>
                </a:solidFill>
                <a:latin typeface="+mn-lt"/>
              </a:defRPr>
            </a:lvl1pPr>
          </a:lstStyle>
          <a:p>
            <a:pPr>
              <a:defRPr/>
            </a:pPr>
            <a:fld id="{00185109-0532-44C4-9426-135C48501BA2}" type="datetime1">
              <a:rPr lang="fi-FI"/>
              <a:pPr>
                <a:defRPr/>
              </a:pPr>
              <a:t>10.2.2025</a:t>
            </a:fld>
            <a:endParaRPr lang="en-FI" dirty="0"/>
          </a:p>
        </p:txBody>
      </p:sp>
      <p:sp>
        <p:nvSpPr>
          <p:cNvPr id="6" name="Slide Number Placeholder 5">
            <a:extLst>
              <a:ext uri="{FF2B5EF4-FFF2-40B4-BE49-F238E27FC236}">
                <a16:creationId xmlns:a16="http://schemas.microsoft.com/office/drawing/2014/main" id="{AE52FC47-2C13-4E90-9B6E-F268FDC7D06C}"/>
              </a:ext>
            </a:extLst>
          </p:cNvPr>
          <p:cNvSpPr>
            <a:spLocks noGrp="1"/>
          </p:cNvSpPr>
          <p:nvPr>
            <p:ph type="sldNum" sz="quarter" idx="4"/>
          </p:nvPr>
        </p:nvSpPr>
        <p:spPr>
          <a:xfrm>
            <a:off x="11724218" y="0"/>
            <a:ext cx="463549" cy="332317"/>
          </a:xfrm>
          <a:prstGeom prst="rect">
            <a:avLst/>
          </a:prstGeom>
        </p:spPr>
        <p:txBody>
          <a:bodyPr vert="horz" lIns="0" tIns="0" rIns="0" bIns="0" rtlCol="0" anchor="ctr"/>
          <a:lstStyle>
            <a:lvl1pPr algn="ctr" eaLnBrk="1" fontAlgn="auto" hangingPunct="1">
              <a:spcBef>
                <a:spcPts val="0"/>
              </a:spcBef>
              <a:spcAft>
                <a:spcPts val="0"/>
              </a:spcAft>
              <a:defRPr sz="1067" b="1">
                <a:solidFill>
                  <a:schemeClr val="tx1"/>
                </a:solidFill>
                <a:latin typeface="+mn-lt"/>
              </a:defRPr>
            </a:lvl1pPr>
          </a:lstStyle>
          <a:p>
            <a:pPr>
              <a:defRPr/>
            </a:pPr>
            <a:fld id="{D1BF26F4-008B-4A49-A526-A1DA7D7871FD}" type="slidenum">
              <a:rPr lang="en-FI"/>
              <a:pPr>
                <a:defRPr/>
              </a:pPr>
              <a:t>‹#›</a:t>
            </a:fld>
            <a:endParaRPr lang="en-FI" dirty="0"/>
          </a:p>
        </p:txBody>
      </p:sp>
      <p:cxnSp>
        <p:nvCxnSpPr>
          <p:cNvPr id="8" name="Straight Connector 7">
            <a:extLst>
              <a:ext uri="{FF2B5EF4-FFF2-40B4-BE49-F238E27FC236}">
                <a16:creationId xmlns:a16="http://schemas.microsoft.com/office/drawing/2014/main" id="{9A546E2B-C79B-4C62-B758-6876F1618280}"/>
              </a:ext>
              <a:ext uri="{C183D7F6-B498-43B3-948B-1728B52AA6E4}">
                <adec:decorative xmlns:adec="http://schemas.microsoft.com/office/drawing/2017/decorative" val="1"/>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1E046B2-3B7D-4751-AFFC-55C34FADE260}"/>
              </a:ext>
              <a:ext uri="{C183D7F6-B498-43B3-948B-1728B52AA6E4}">
                <adec:decorative xmlns:adec="http://schemas.microsoft.com/office/drawing/2017/decorative" val="1"/>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410931"/>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 id="2147484017" r:id="rId17"/>
    <p:sldLayoutId id="2147484018" r:id="rId18"/>
    <p:sldLayoutId id="2147484019" r:id="rId19"/>
    <p:sldLayoutId id="2147484020" r:id="rId20"/>
    <p:sldLayoutId id="2147484051" r:id="rId21"/>
    <p:sldLayoutId id="2147484052" r:id="rId22"/>
    <p:sldLayoutId id="2147484053" r:id="rId23"/>
    <p:sldLayoutId id="2147484054" r:id="rId24"/>
    <p:sldLayoutId id="2147484055" r:id="rId25"/>
    <p:sldLayoutId id="2147484056" r:id="rId26"/>
    <p:sldLayoutId id="2147484057" r:id="rId27"/>
    <p:sldLayoutId id="2147484058" r:id="rId28"/>
    <p:sldLayoutId id="2147484059" r:id="rId29"/>
    <p:sldLayoutId id="2147484060" r:id="rId30"/>
    <p:sldLayoutId id="2147484061" r:id="rId31"/>
    <p:sldLayoutId id="2147484062" r:id="rId32"/>
    <p:sldLayoutId id="2147484063" r:id="rId33"/>
    <p:sldLayoutId id="2147484064" r:id="rId34"/>
    <p:sldLayoutId id="2147484065" r:id="rId35"/>
    <p:sldLayoutId id="2147484066" r:id="rId36"/>
    <p:sldLayoutId id="2147484067" r:id="rId37"/>
    <p:sldLayoutId id="2147484068" r:id="rId38"/>
    <p:sldLayoutId id="2147484069" r:id="rId39"/>
    <p:sldLayoutId id="2147484070" r:id="rId40"/>
    <p:sldLayoutId id="2147484072" r:id="rId41"/>
    <p:sldLayoutId id="2147484073" r:id="rId42"/>
    <p:sldLayoutId id="2147484074" r:id="rId43"/>
    <p:sldLayoutId id="2147484075" r:id="rId44"/>
    <p:sldLayoutId id="2147484076" r:id="rId45"/>
    <p:sldLayoutId id="2147484077" r:id="rId46"/>
    <p:sldLayoutId id="2147484078" r:id="rId47"/>
    <p:sldLayoutId id="2147484079" r:id="rId48"/>
    <p:sldLayoutId id="2147484080" r:id="rId49"/>
    <p:sldLayoutId id="2147484081" r:id="rId50"/>
    <p:sldLayoutId id="2147484082" r:id="rId51"/>
    <p:sldLayoutId id="2147484083" r:id="rId52"/>
    <p:sldLayoutId id="2147484084" r:id="rId53"/>
    <p:sldLayoutId id="2147484085" r:id="rId54"/>
    <p:sldLayoutId id="2147484086" r:id="rId55"/>
    <p:sldLayoutId id="2147484087" r:id="rId56"/>
    <p:sldLayoutId id="2147484088" r:id="rId57"/>
    <p:sldLayoutId id="2147484089" r:id="rId58"/>
    <p:sldLayoutId id="2147484090" r:id="rId59"/>
    <p:sldLayoutId id="2147484091" r:id="rId60"/>
    <p:sldLayoutId id="2147484092" r:id="rId61"/>
    <p:sldLayoutId id="2147484093" r:id="rId62"/>
  </p:sldLayoutIdLst>
  <p:hf hdr="0"/>
  <p:txStyles>
    <p:titleStyle>
      <a:lvl1pPr algn="l" defTabSz="914377" rtl="0" eaLnBrk="1" fontAlgn="base" hangingPunct="1">
        <a:lnSpc>
          <a:spcPct val="90000"/>
        </a:lnSpc>
        <a:spcBef>
          <a:spcPct val="0"/>
        </a:spcBef>
        <a:spcAft>
          <a:spcPct val="0"/>
        </a:spcAft>
        <a:defRPr sz="4400" b="1"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2pPr>
      <a:lvl3pPr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3pPr>
      <a:lvl4pPr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4pPr>
      <a:lvl5pPr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5pPr>
      <a:lvl6pPr marL="609585"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6pPr>
      <a:lvl7pPr marL="1219170"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7pPr>
      <a:lvl8pPr marL="1828754"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8pPr>
      <a:lvl9pPr marL="2438339"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9pPr>
    </p:titleStyle>
    <p:bodyStyle>
      <a:lvl1pPr marL="228594" indent="-228594" algn="l" defTabSz="914377" rtl="0" eaLnBrk="1" fontAlgn="base" hangingPunct="1">
        <a:spcBef>
          <a:spcPts val="800"/>
        </a:spcBef>
        <a:spcAft>
          <a:spcPct val="0"/>
        </a:spcAft>
        <a:buFont typeface="Arial" panose="020B0604020202020204" pitchFamily="34" charset="0"/>
        <a:buChar char="•"/>
        <a:defRPr kern="1200">
          <a:solidFill>
            <a:schemeClr val="tx1"/>
          </a:solidFill>
          <a:latin typeface="+mn-lt"/>
          <a:ea typeface="+mn-ea"/>
          <a:cs typeface="+mn-cs"/>
        </a:defRPr>
      </a:lvl1pPr>
      <a:lvl2pPr marL="685783" indent="-228594" algn="l" defTabSz="914377" rtl="0" eaLnBrk="1" fontAlgn="base" hangingPunct="1">
        <a:spcBef>
          <a:spcPts val="800"/>
        </a:spcBef>
        <a:spcAft>
          <a:spcPct val="0"/>
        </a:spcAft>
        <a:buFont typeface="System Font Regular"/>
        <a:buChar char="–"/>
        <a:defRPr sz="2133" kern="1200">
          <a:solidFill>
            <a:schemeClr val="tx1"/>
          </a:solidFill>
          <a:latin typeface="+mn-lt"/>
          <a:ea typeface="+mn-ea"/>
          <a:cs typeface="+mn-cs"/>
        </a:defRPr>
      </a:lvl2pPr>
      <a:lvl3pPr marL="1142971" indent="-228594" algn="l" defTabSz="914377" rtl="0" eaLnBrk="1" fontAlgn="base" hangingPunct="1">
        <a:spcBef>
          <a:spcPts val="800"/>
        </a:spcBef>
        <a:spcAft>
          <a:spcPct val="0"/>
        </a:spcAft>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fontAlgn="base" hangingPunct="1">
        <a:spcBef>
          <a:spcPts val="800"/>
        </a:spcBef>
        <a:spcAft>
          <a:spcPct val="0"/>
        </a:spcAft>
        <a:buFont typeface="System Font Regular"/>
        <a:buChar char="–"/>
        <a:defRPr sz="1600" kern="1200">
          <a:solidFill>
            <a:schemeClr val="tx1"/>
          </a:solidFill>
          <a:latin typeface="+mn-lt"/>
          <a:ea typeface="+mn-ea"/>
          <a:cs typeface="+mn-cs"/>
        </a:defRPr>
      </a:lvl4pPr>
      <a:lvl5pPr marL="2057349" indent="-228594" algn="l" defTabSz="914377" rtl="0" eaLnBrk="1" fontAlgn="base" hangingPunct="1">
        <a:spcBef>
          <a:spcPts val="8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8751B30-4034-4A4E-B680-D99AF96BCF13}"/>
              </a:ext>
            </a:extLst>
          </p:cNvPr>
          <p:cNvSpPr>
            <a:spLocks noGrp="1" noChangeArrowheads="1"/>
          </p:cNvSpPr>
          <p:nvPr>
            <p:ph type="title"/>
          </p:nvPr>
        </p:nvSpPr>
        <p:spPr bwMode="auto">
          <a:xfrm>
            <a:off x="554567" y="844551"/>
            <a:ext cx="11082867" cy="110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ots. perustyyl. napsautt.</a:t>
            </a:r>
            <a:endParaRPr lang="en-US" altLang="fi-FI"/>
          </a:p>
        </p:txBody>
      </p:sp>
      <p:sp>
        <p:nvSpPr>
          <p:cNvPr id="1027" name="Text Placeholder 2">
            <a:extLst>
              <a:ext uri="{FF2B5EF4-FFF2-40B4-BE49-F238E27FC236}">
                <a16:creationId xmlns:a16="http://schemas.microsoft.com/office/drawing/2014/main" id="{A7684BFF-7D45-4C06-88E4-660E4389313F}"/>
              </a:ext>
            </a:extLst>
          </p:cNvPr>
          <p:cNvSpPr>
            <a:spLocks noGrp="1" noChangeArrowheads="1"/>
          </p:cNvSpPr>
          <p:nvPr>
            <p:ph type="body" idx="1"/>
          </p:nvPr>
        </p:nvSpPr>
        <p:spPr bwMode="auto">
          <a:xfrm>
            <a:off x="554567" y="2082800"/>
            <a:ext cx="11082867" cy="43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altLang="fi-FI"/>
          </a:p>
        </p:txBody>
      </p:sp>
      <p:sp>
        <p:nvSpPr>
          <p:cNvPr id="4" name="Date Placeholder 3">
            <a:extLst>
              <a:ext uri="{FF2B5EF4-FFF2-40B4-BE49-F238E27FC236}">
                <a16:creationId xmlns:a16="http://schemas.microsoft.com/office/drawing/2014/main" id="{DE066E77-7E91-43D3-9604-EA224189D2F5}"/>
              </a:ext>
            </a:extLst>
          </p:cNvPr>
          <p:cNvSpPr>
            <a:spLocks noGrp="1"/>
          </p:cNvSpPr>
          <p:nvPr>
            <p:ph type="dt" sz="half" idx="2"/>
          </p:nvPr>
        </p:nvSpPr>
        <p:spPr>
          <a:xfrm>
            <a:off x="10877552" y="1"/>
            <a:ext cx="842433" cy="328084"/>
          </a:xfrm>
          <a:prstGeom prst="rect">
            <a:avLst/>
          </a:prstGeom>
        </p:spPr>
        <p:txBody>
          <a:bodyPr vert="horz" lIns="0" tIns="0" rIns="0" bIns="0" rtlCol="0" anchor="ctr"/>
          <a:lstStyle>
            <a:lvl1pPr algn="ctr" eaLnBrk="1" fontAlgn="auto" hangingPunct="1">
              <a:spcBef>
                <a:spcPts val="0"/>
              </a:spcBef>
              <a:spcAft>
                <a:spcPts val="0"/>
              </a:spcAft>
              <a:defRPr sz="1067" smtClean="0">
                <a:solidFill>
                  <a:schemeClr val="tx1"/>
                </a:solidFill>
                <a:latin typeface="+mn-lt"/>
              </a:defRPr>
            </a:lvl1pPr>
          </a:lstStyle>
          <a:p>
            <a:pPr>
              <a:defRPr/>
            </a:pPr>
            <a:fld id="{DD40C0FB-6975-4430-819A-E3A181EBB1BE}" type="datetime1">
              <a:rPr lang="fi-FI" smtClean="0"/>
              <a:t>10.2.2025</a:t>
            </a:fld>
            <a:endParaRPr lang="en-FI"/>
          </a:p>
        </p:txBody>
      </p:sp>
      <p:sp>
        <p:nvSpPr>
          <p:cNvPr id="6" name="Slide Number Placeholder 5">
            <a:extLst>
              <a:ext uri="{FF2B5EF4-FFF2-40B4-BE49-F238E27FC236}">
                <a16:creationId xmlns:a16="http://schemas.microsoft.com/office/drawing/2014/main" id="{EB468352-FF02-44AF-86A9-171D7243C9AC}"/>
              </a:ext>
            </a:extLst>
          </p:cNvPr>
          <p:cNvSpPr>
            <a:spLocks noGrp="1"/>
          </p:cNvSpPr>
          <p:nvPr>
            <p:ph type="sldNum" sz="quarter" idx="4"/>
          </p:nvPr>
        </p:nvSpPr>
        <p:spPr>
          <a:xfrm>
            <a:off x="11724218" y="0"/>
            <a:ext cx="463549" cy="332317"/>
          </a:xfrm>
          <a:prstGeom prst="rect">
            <a:avLst/>
          </a:prstGeom>
        </p:spPr>
        <p:txBody>
          <a:bodyPr vert="horz" lIns="0" tIns="0" rIns="0" bIns="0" rtlCol="0" anchor="ctr"/>
          <a:lstStyle>
            <a:lvl1pPr algn="ctr" eaLnBrk="1" fontAlgn="auto" hangingPunct="1">
              <a:spcBef>
                <a:spcPts val="0"/>
              </a:spcBef>
              <a:spcAft>
                <a:spcPts val="0"/>
              </a:spcAft>
              <a:defRPr sz="1067" b="1" smtClean="0">
                <a:solidFill>
                  <a:schemeClr val="tx1"/>
                </a:solidFill>
                <a:latin typeface="+mn-lt"/>
              </a:defRPr>
            </a:lvl1pPr>
          </a:lstStyle>
          <a:p>
            <a:pPr>
              <a:defRPr/>
            </a:pPr>
            <a:fld id="{B65FDE7E-2B17-4E59-86A5-913368C7A14F}" type="slidenum">
              <a:rPr lang="en-FI"/>
              <a:pPr>
                <a:defRPr/>
              </a:pPr>
              <a:t>‹#›</a:t>
            </a:fld>
            <a:endParaRPr lang="en-FI"/>
          </a:p>
        </p:txBody>
      </p:sp>
      <p:pic>
        <p:nvPicPr>
          <p:cNvPr id="1030" name="Picture 6">
            <a:extLst>
              <a:ext uri="{FF2B5EF4-FFF2-40B4-BE49-F238E27FC236}">
                <a16:creationId xmlns:a16="http://schemas.microsoft.com/office/drawing/2014/main" id="{FEEE3F77-07A5-4250-B528-AEF4F2BA139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3134" y="88901"/>
            <a:ext cx="632884" cy="15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2845078-558B-4F8C-9CBD-72077D1A71AC}"/>
              </a:ext>
            </a:extLst>
          </p:cNvPr>
          <p:cNvCxnSpPr>
            <a:cxnSpLocks/>
          </p:cNvCxnSpPr>
          <p:nvPr/>
        </p:nvCxnSpPr>
        <p:spPr>
          <a:xfrm>
            <a:off x="0" y="330200"/>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1FC5190-2F8D-4CB5-9A08-50E3256E357E}"/>
              </a:ext>
            </a:extLst>
          </p:cNvPr>
          <p:cNvCxnSpPr>
            <a:cxnSpLocks/>
          </p:cNvCxnSpPr>
          <p:nvPr/>
        </p:nvCxnSpPr>
        <p:spPr>
          <a:xfrm flipV="1">
            <a:off x="11724217" y="82551"/>
            <a:ext cx="0" cy="165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891890"/>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Lst>
  <p:hf hdr="0" ftr="0" dt="0"/>
  <p:txStyles>
    <p:titleStyle>
      <a:lvl1pPr algn="l" defTabSz="914377" rtl="0" eaLnBrk="1" fontAlgn="base" hangingPunct="1">
        <a:lnSpc>
          <a:spcPct val="90000"/>
        </a:lnSpc>
        <a:spcBef>
          <a:spcPct val="0"/>
        </a:spcBef>
        <a:spcAft>
          <a:spcPct val="0"/>
        </a:spcAft>
        <a:defRPr sz="4400" b="1"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2pPr>
      <a:lvl3pPr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3pPr>
      <a:lvl4pPr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4pPr>
      <a:lvl5pPr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5pPr>
      <a:lvl6pPr marL="609585"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6pPr>
      <a:lvl7pPr marL="1219170"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7pPr>
      <a:lvl8pPr marL="1828754"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8pPr>
      <a:lvl9pPr marL="2438339" algn="l" defTabSz="914377" rtl="0" eaLnBrk="1" fontAlgn="base" hangingPunct="1">
        <a:lnSpc>
          <a:spcPct val="90000"/>
        </a:lnSpc>
        <a:spcBef>
          <a:spcPct val="0"/>
        </a:spcBef>
        <a:spcAft>
          <a:spcPct val="0"/>
        </a:spcAft>
        <a:defRPr sz="4400" b="1">
          <a:solidFill>
            <a:schemeClr val="tx1"/>
          </a:solidFill>
          <a:latin typeface="Corbel" panose="020B0503020204020204" pitchFamily="34" charset="0"/>
        </a:defRPr>
      </a:lvl9pPr>
    </p:titleStyle>
    <p:bodyStyle>
      <a:lvl1pPr marL="228594" indent="-228594" algn="l" defTabSz="914377" rtl="0" eaLnBrk="1" fontAlgn="base" hangingPunct="1">
        <a:spcBef>
          <a:spcPts val="800"/>
        </a:spcBef>
        <a:spcAft>
          <a:spcPct val="0"/>
        </a:spcAft>
        <a:buFont typeface="Arial" panose="020B0604020202020204" pitchFamily="34" charset="0"/>
        <a:buChar char="•"/>
        <a:defRPr kern="1200">
          <a:solidFill>
            <a:schemeClr val="tx1"/>
          </a:solidFill>
          <a:latin typeface="+mn-lt"/>
          <a:ea typeface="+mn-ea"/>
          <a:cs typeface="+mn-cs"/>
        </a:defRPr>
      </a:lvl1pPr>
      <a:lvl2pPr marL="685783" indent="-228594" algn="l" defTabSz="914377" rtl="0" eaLnBrk="1" fontAlgn="base" hangingPunct="1">
        <a:spcBef>
          <a:spcPts val="800"/>
        </a:spcBef>
        <a:spcAft>
          <a:spcPct val="0"/>
        </a:spcAft>
        <a:buFont typeface="System Font Regular"/>
        <a:buChar char="–"/>
        <a:defRPr sz="2133" kern="1200">
          <a:solidFill>
            <a:schemeClr val="tx1"/>
          </a:solidFill>
          <a:latin typeface="+mn-lt"/>
          <a:ea typeface="+mn-ea"/>
          <a:cs typeface="+mn-cs"/>
        </a:defRPr>
      </a:lvl2pPr>
      <a:lvl3pPr marL="1142971" indent="-228594" algn="l" defTabSz="914377" rtl="0" eaLnBrk="1" fontAlgn="base" hangingPunct="1">
        <a:spcBef>
          <a:spcPts val="800"/>
        </a:spcBef>
        <a:spcAft>
          <a:spcPct val="0"/>
        </a:spcAft>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fontAlgn="base" hangingPunct="1">
        <a:spcBef>
          <a:spcPts val="800"/>
        </a:spcBef>
        <a:spcAft>
          <a:spcPct val="0"/>
        </a:spcAft>
        <a:buFont typeface="System Font Regular"/>
        <a:buChar char="–"/>
        <a:defRPr sz="1600" kern="1200">
          <a:solidFill>
            <a:schemeClr val="tx1"/>
          </a:solidFill>
          <a:latin typeface="+mn-lt"/>
          <a:ea typeface="+mn-ea"/>
          <a:cs typeface="+mn-cs"/>
        </a:defRPr>
      </a:lvl4pPr>
      <a:lvl5pPr marL="2057349" indent="-228594" algn="l" defTabSz="914377" rtl="0" eaLnBrk="1" fontAlgn="base" hangingPunct="1">
        <a:spcBef>
          <a:spcPts val="800"/>
        </a:spcBef>
        <a:spcAft>
          <a:spcPct val="0"/>
        </a:spcAft>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917" y="844062"/>
            <a:ext cx="11084169" cy="1103524"/>
          </a:xfrm>
          <a:prstGeom prst="rect">
            <a:avLst/>
          </a:prstGeom>
        </p:spPr>
        <p:txBody>
          <a:bodyPr vert="horz" lIns="91440" tIns="45720" rIns="91440" bIns="45720" rtlCol="0" anchor="t">
            <a:normAutofit/>
          </a:bodyPr>
          <a:lstStyle/>
          <a:p>
            <a:r>
              <a:rPr lang="fi-FI"/>
              <a:t>Muokkaa ots. perustyyl. napsautt.</a:t>
            </a:r>
            <a:endParaRPr lang="en-US"/>
          </a:p>
        </p:txBody>
      </p:sp>
      <p:sp>
        <p:nvSpPr>
          <p:cNvPr id="3" name="Text Placeholder 2"/>
          <p:cNvSpPr>
            <a:spLocks noGrp="1"/>
          </p:cNvSpPr>
          <p:nvPr>
            <p:ph type="body" idx="1"/>
          </p:nvPr>
        </p:nvSpPr>
        <p:spPr>
          <a:xfrm>
            <a:off x="553917" y="2082524"/>
            <a:ext cx="11084169" cy="4351339"/>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0877251" y="-400"/>
            <a:ext cx="842396" cy="327952"/>
          </a:xfrm>
          <a:prstGeom prst="rect">
            <a:avLst/>
          </a:prstGeom>
        </p:spPr>
        <p:txBody>
          <a:bodyPr vert="horz" lIns="0" tIns="0" rIns="0" bIns="0" rtlCol="0" anchor="ctr"/>
          <a:lstStyle>
            <a:lvl1pPr algn="ctr">
              <a:defRPr sz="1067">
                <a:solidFill>
                  <a:schemeClr val="tx1"/>
                </a:solidFill>
              </a:defRPr>
            </a:lvl1pPr>
          </a:lstStyle>
          <a:p>
            <a:fld id="{34721BBB-7061-4495-A84A-C4FF75FCD179}" type="datetime1">
              <a:rPr lang="fi-FI" smtClean="0"/>
              <a:t>10.2.2025</a:t>
            </a:fld>
            <a:endParaRPr lang="en-FI"/>
          </a:p>
        </p:txBody>
      </p:sp>
      <p:sp>
        <p:nvSpPr>
          <p:cNvPr id="6" name="Slide Number Placeholder 5"/>
          <p:cNvSpPr>
            <a:spLocks noGrp="1"/>
          </p:cNvSpPr>
          <p:nvPr>
            <p:ph type="sldNum" sz="quarter" idx="4"/>
          </p:nvPr>
        </p:nvSpPr>
        <p:spPr>
          <a:xfrm>
            <a:off x="11723762" y="-401"/>
            <a:ext cx="464129" cy="333561"/>
          </a:xfrm>
          <a:prstGeom prst="rect">
            <a:avLst/>
          </a:prstGeom>
        </p:spPr>
        <p:txBody>
          <a:bodyPr vert="horz" lIns="0" tIns="0" rIns="0" bIns="0" rtlCol="0" anchor="ctr"/>
          <a:lstStyle>
            <a:lvl1pPr algn="ctr">
              <a:defRPr sz="1067" b="1">
                <a:solidFill>
                  <a:schemeClr val="tx1"/>
                </a:solidFill>
              </a:defRPr>
            </a:lvl1pPr>
          </a:lstStyle>
          <a:p>
            <a:fld id="{E8CDC835-6F96-6540-A055-BE713FCBC575}" type="slidenum">
              <a:rPr lang="en-FI" smtClean="0"/>
              <a:pPr/>
              <a:t>‹#›</a:t>
            </a:fld>
            <a:endParaRPr lang="en-FI"/>
          </a:p>
        </p:txBody>
      </p:sp>
      <p:pic>
        <p:nvPicPr>
          <p:cNvPr id="7" name="Picture 6">
            <a:extLst>
              <a:ext uri="{FF2B5EF4-FFF2-40B4-BE49-F238E27FC236}">
                <a16:creationId xmlns:a16="http://schemas.microsoft.com/office/drawing/2014/main" id="{1BE0EBB9-21EF-554F-ABDB-7118C44F56E2}"/>
              </a:ext>
            </a:extLst>
          </p:cNvPr>
          <p:cNvPicPr>
            <a:picLocks noChangeAspect="1"/>
          </p:cNvPicPr>
          <p:nvPr userDrawn="1"/>
        </p:nvPicPr>
        <p:blipFill>
          <a:blip r:embed="rId22"/>
          <a:stretch>
            <a:fillRect/>
          </a:stretch>
        </p:blipFill>
        <p:spPr>
          <a:xfrm>
            <a:off x="92613" y="88972"/>
            <a:ext cx="634419" cy="149221"/>
          </a:xfrm>
          <a:prstGeom prst="rect">
            <a:avLst/>
          </a:prstGeom>
        </p:spPr>
      </p:pic>
      <p:cxnSp>
        <p:nvCxnSpPr>
          <p:cNvPr id="8" name="Straight Connector 7">
            <a:extLst>
              <a:ext uri="{FF2B5EF4-FFF2-40B4-BE49-F238E27FC236}">
                <a16:creationId xmlns:a16="http://schemas.microsoft.com/office/drawing/2014/main" id="{F1BD2251-0D5A-9841-8482-2AEE35EF5386}"/>
              </a:ext>
            </a:extLst>
          </p:cNvPr>
          <p:cNvCxnSpPr>
            <a:cxnSpLocks/>
          </p:cNvCxnSpPr>
          <p:nvPr userDrawn="1"/>
        </p:nvCxnSpPr>
        <p:spPr>
          <a:xfrm>
            <a:off x="0" y="330355"/>
            <a:ext cx="12192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C630D52-C036-9B43-873E-92DB0549CCDB}"/>
              </a:ext>
            </a:extLst>
          </p:cNvPr>
          <p:cNvCxnSpPr>
            <a:cxnSpLocks/>
          </p:cNvCxnSpPr>
          <p:nvPr userDrawn="1"/>
        </p:nvCxnSpPr>
        <p:spPr>
          <a:xfrm flipV="1">
            <a:off x="11723760" y="82878"/>
            <a:ext cx="0" cy="164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301769"/>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 id="2147484112" r:id="rId18"/>
    <p:sldLayoutId id="2147484113" r:id="rId19"/>
    <p:sldLayoutId id="2147484114" r:id="rId20"/>
  </p:sldLayoutIdLst>
  <p:hf hdr="0" ftr="0"/>
  <p:txStyles>
    <p:titleStyle>
      <a:lvl1pPr algn="l" defTabSz="914354"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89" indent="-228589" algn="l" defTabSz="914354" rtl="0" eaLnBrk="1" latinLnBrk="0" hangingPunct="1">
        <a:lnSpc>
          <a:spcPct val="100000"/>
        </a:lnSpc>
        <a:spcBef>
          <a:spcPts val="800"/>
        </a:spcBef>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100000"/>
        </a:lnSpc>
        <a:spcBef>
          <a:spcPts val="800"/>
        </a:spcBef>
        <a:buFont typeface="System Font Regular"/>
        <a:buChar char="–"/>
        <a:defRPr sz="2133" kern="1200">
          <a:solidFill>
            <a:schemeClr val="tx1"/>
          </a:solidFill>
          <a:latin typeface="+mn-lt"/>
          <a:ea typeface="+mn-ea"/>
          <a:cs typeface="+mn-cs"/>
        </a:defRPr>
      </a:lvl2pPr>
      <a:lvl3pPr marL="1142942" indent="-228589" algn="l" defTabSz="914354" rtl="0" eaLnBrk="1" latinLnBrk="0" hangingPunct="1">
        <a:lnSpc>
          <a:spcPct val="100000"/>
        </a:lnSpc>
        <a:spcBef>
          <a:spcPts val="800"/>
        </a:spcBef>
        <a:buFont typeface="Arial" panose="020B0604020202020204" pitchFamily="34" charset="0"/>
        <a:buChar char="•"/>
        <a:defRPr sz="1867" kern="1200">
          <a:solidFill>
            <a:schemeClr val="tx1"/>
          </a:solidFill>
          <a:latin typeface="+mn-lt"/>
          <a:ea typeface="+mn-ea"/>
          <a:cs typeface="+mn-cs"/>
        </a:defRPr>
      </a:lvl3pPr>
      <a:lvl4pPr marL="1600120" indent="-228589" algn="l" defTabSz="914354" rtl="0" eaLnBrk="1" latinLnBrk="0" hangingPunct="1">
        <a:lnSpc>
          <a:spcPct val="100000"/>
        </a:lnSpc>
        <a:spcBef>
          <a:spcPts val="800"/>
        </a:spcBef>
        <a:buFont typeface="System Font Regular"/>
        <a:buChar char="–"/>
        <a:defRPr sz="1600" kern="1200">
          <a:solidFill>
            <a:schemeClr val="tx1"/>
          </a:solidFill>
          <a:latin typeface="+mn-lt"/>
          <a:ea typeface="+mn-ea"/>
          <a:cs typeface="+mn-cs"/>
        </a:defRPr>
      </a:lvl4pPr>
      <a:lvl5pPr marL="2057298" indent="-228589" algn="l" defTabSz="914354"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8.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6.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56.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7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0.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2F3_B11D9C7D.xml"/><Relationship Id="rId1" Type="http://schemas.openxmlformats.org/officeDocument/2006/relationships/slideLayout" Target="../slideLayouts/slideLayout160.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xml"/><Relationship Id="rId1" Type="http://schemas.openxmlformats.org/officeDocument/2006/relationships/slideLayout" Target="../slideLayouts/slideLayout114.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4.wdp"/><Relationship Id="rId3" Type="http://schemas.openxmlformats.org/officeDocument/2006/relationships/image" Target="../media/image30.png"/><Relationship Id="rId7" Type="http://schemas.microsoft.com/office/2007/relationships/hdphoto" Target="../media/hdphoto2.wdp"/><Relationship Id="rId12"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microsoft.com/office/2007/relationships/hdphoto" Target="../media/hdphoto3.wdp"/><Relationship Id="rId14"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4.wdp"/><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30.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43.png"/></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7.png"/><Relationship Id="rId7"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30.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kuopio.fi/uploads/2023/07/asumisen-rakentamisen-eteneminen-ja-kayttoonotettavat-alueet-vuosina-2024_2028_kh19062023.pdf" TargetMode="Externa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hart" Target="../charts/chart31.xml"/><Relationship Id="rId1" Type="http://schemas.openxmlformats.org/officeDocument/2006/relationships/slideLayout" Target="../slideLayouts/slideLayout134.xml"/><Relationship Id="rId4" Type="http://schemas.openxmlformats.org/officeDocument/2006/relationships/chart" Target="../charts/chart32.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chart" Target="../charts/chart33.xml"/><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Kuvan paikkamerkki 2" descr="Kuva, joka sisältää kohteen teksti&#10;&#10;Kuvaus luotu automaattisesti">
            <a:extLst>
              <a:ext uri="{FF2B5EF4-FFF2-40B4-BE49-F238E27FC236}">
                <a16:creationId xmlns:a16="http://schemas.microsoft.com/office/drawing/2014/main" id="{4A22CE3B-D3B2-C858-CB54-5C2874F067BA}"/>
              </a:ext>
            </a:extLst>
          </p:cNvPr>
          <p:cNvPicPr>
            <a:picLocks noGrp="1" noChangeAspect="1"/>
          </p:cNvPicPr>
          <p:nvPr>
            <p:ph type="pic" sz="quarter" idx="12"/>
          </p:nvPr>
        </p:nvPicPr>
        <p:blipFill rotWithShape="1">
          <a:blip r:embed="rId2"/>
          <a:srcRect l="21816" r="21816"/>
          <a:stretch/>
        </p:blipFill>
        <p:spPr>
          <a:custGeom>
            <a:avLst/>
            <a:gdLst>
              <a:gd name="T0" fmla="*/ 1675678 w 6847900"/>
              <a:gd name="T1" fmla="*/ 10503 h 6895323"/>
              <a:gd name="T2" fmla="*/ 1918698 w 6847900"/>
              <a:gd name="T3" fmla="*/ 10503 h 6895323"/>
              <a:gd name="T4" fmla="*/ 2008212 w 6847900"/>
              <a:gd name="T5" fmla="*/ 31059 h 6895323"/>
              <a:gd name="T6" fmla="*/ 3859446 w 6847900"/>
              <a:gd name="T7" fmla="*/ 2229195 h 6895323"/>
              <a:gd name="T8" fmla="*/ 1850498 w 6847900"/>
              <a:gd name="T9" fmla="*/ 3139841 h 6895323"/>
              <a:gd name="T10" fmla="*/ 1898936 w 6847900"/>
              <a:gd name="T11" fmla="*/ 3862003 h 6895323"/>
              <a:gd name="T12" fmla="*/ 1015490 w 6847900"/>
              <a:gd name="T13" fmla="*/ 3381470 h 6895323"/>
              <a:gd name="T14" fmla="*/ 48466 w 6847900"/>
              <a:gd name="T15" fmla="*/ 1552498 h 6895323"/>
              <a:gd name="T16" fmla="*/ 1868492 w 6847900"/>
              <a:gd name="T17" fmla="*/ 1666445 h 6895323"/>
              <a:gd name="T18" fmla="*/ 1604650 w 6847900"/>
              <a:gd name="T19" fmla="*/ 23516 h 6895323"/>
              <a:gd name="T20" fmla="*/ 1675678 w 6847900"/>
              <a:gd name="T21" fmla="*/ 10503 h 6895323"/>
              <a:gd name="T22" fmla="*/ 0 w 6847900"/>
              <a:gd name="T23" fmla="*/ 10503 h 6895323"/>
              <a:gd name="T24" fmla="*/ 1 w 6847900"/>
              <a:gd name="T25" fmla="*/ 10503 h 6895323"/>
              <a:gd name="T26" fmla="*/ 1 w 6847900"/>
              <a:gd name="T27" fmla="*/ 3888777 h 6895323"/>
              <a:gd name="T28" fmla="*/ 0 w 6847900"/>
              <a:gd name="T29" fmla="*/ 3888777 h 6895323"/>
              <a:gd name="T30" fmla="*/ 0 w 6847900"/>
              <a:gd name="T31" fmla="*/ 10503 h 6895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847900" h="6895323">
                <a:moveTo>
                  <a:pt x="2970804" y="18623"/>
                </a:moveTo>
                <a:cubicBezTo>
                  <a:pt x="3049909" y="2496"/>
                  <a:pt x="3153206" y="-13633"/>
                  <a:pt x="3401652" y="18623"/>
                </a:cubicBezTo>
                <a:lnTo>
                  <a:pt x="3560351" y="55072"/>
                </a:lnTo>
                <a:cubicBezTo>
                  <a:pt x="4415738" y="319083"/>
                  <a:pt x="6420326" y="1508017"/>
                  <a:pt x="6842399" y="3952662"/>
                </a:cubicBezTo>
                <a:cubicBezTo>
                  <a:pt x="7007883" y="7473355"/>
                  <a:pt x="3386019" y="3671300"/>
                  <a:pt x="3280742" y="5567360"/>
                </a:cubicBezTo>
                <a:cubicBezTo>
                  <a:pt x="3255648" y="6019301"/>
                  <a:pt x="3570167" y="6706594"/>
                  <a:pt x="3366617" y="6847850"/>
                </a:cubicBezTo>
                <a:cubicBezTo>
                  <a:pt x="3163067" y="6989106"/>
                  <a:pt x="2410878" y="6595208"/>
                  <a:pt x="1800359" y="5995799"/>
                </a:cubicBezTo>
                <a:cubicBezTo>
                  <a:pt x="1153175" y="5360392"/>
                  <a:pt x="-377323" y="3896877"/>
                  <a:pt x="85925" y="2752787"/>
                </a:cubicBezTo>
                <a:cubicBezTo>
                  <a:pt x="549173" y="1608697"/>
                  <a:pt x="4668383" y="4441833"/>
                  <a:pt x="3312643" y="2954831"/>
                </a:cubicBezTo>
                <a:cubicBezTo>
                  <a:pt x="1627836" y="1061059"/>
                  <a:pt x="2128420" y="228325"/>
                  <a:pt x="2844879" y="41698"/>
                </a:cubicBezTo>
                <a:lnTo>
                  <a:pt x="2970804" y="18623"/>
                </a:lnTo>
                <a:close/>
                <a:moveTo>
                  <a:pt x="0" y="18623"/>
                </a:moveTo>
                <a:lnTo>
                  <a:pt x="1" y="18623"/>
                </a:lnTo>
                <a:lnTo>
                  <a:pt x="1" y="6895323"/>
                </a:lnTo>
                <a:lnTo>
                  <a:pt x="0" y="6895323"/>
                </a:lnTo>
                <a:lnTo>
                  <a:pt x="0" y="18623"/>
                </a:lnTo>
                <a:close/>
              </a:path>
            </a:pathLst>
          </a:custGeom>
          <a:noFill/>
        </p:spPr>
      </p:pic>
      <p:sp>
        <p:nvSpPr>
          <p:cNvPr id="14340" name="Title 3">
            <a:extLst>
              <a:ext uri="{FF2B5EF4-FFF2-40B4-BE49-F238E27FC236}">
                <a16:creationId xmlns:a16="http://schemas.microsoft.com/office/drawing/2014/main" id="{41461EAD-A300-A8D3-2AAF-46139C73CDEA}"/>
              </a:ext>
            </a:extLst>
          </p:cNvPr>
          <p:cNvSpPr>
            <a:spLocks noGrp="1" noChangeArrowheads="1"/>
          </p:cNvSpPr>
          <p:nvPr>
            <p:ph type="ctrTitle"/>
          </p:nvPr>
        </p:nvSpPr>
        <p:spPr>
          <a:xfrm>
            <a:off x="551540" y="2462090"/>
            <a:ext cx="4632909" cy="2387600"/>
          </a:xfrm>
        </p:spPr>
        <p:txBody>
          <a:bodyPr wrap="square" anchor="b">
            <a:normAutofit/>
          </a:bodyPr>
          <a:lstStyle/>
          <a:p>
            <a:r>
              <a:rPr lang="fi-FI" sz="4200" b="1" spc="-150" dirty="0"/>
              <a:t>Kuopion tietopaketti 2025</a:t>
            </a:r>
            <a:br>
              <a:rPr lang="fi-FI" sz="4200" b="1" spc="-150" dirty="0"/>
            </a:br>
            <a:r>
              <a:rPr lang="fi-FI" sz="2400" b="1" i="1" spc="-150" dirty="0"/>
              <a:t>Kuopio info</a:t>
            </a:r>
            <a:br>
              <a:rPr lang="fi-FI" sz="4200" b="1" spc="-150" dirty="0"/>
            </a:br>
            <a:endParaRPr lang="LID4096" altLang="fi-FI" sz="4200" dirty="0"/>
          </a:p>
        </p:txBody>
      </p:sp>
      <p:sp>
        <p:nvSpPr>
          <p:cNvPr id="14355" name="Subtitle 2">
            <a:extLst>
              <a:ext uri="{FF2B5EF4-FFF2-40B4-BE49-F238E27FC236}">
                <a16:creationId xmlns:a16="http://schemas.microsoft.com/office/drawing/2014/main" id="{82B175DD-EF13-0B76-E97C-1D1AB12DBE4C}"/>
              </a:ext>
            </a:extLst>
          </p:cNvPr>
          <p:cNvSpPr>
            <a:spLocks noGrp="1"/>
          </p:cNvSpPr>
          <p:nvPr>
            <p:ph type="subTitle" idx="1"/>
          </p:nvPr>
        </p:nvSpPr>
        <p:spPr>
          <a:xfrm>
            <a:off x="551539" y="5100908"/>
            <a:ext cx="4632909" cy="1113512"/>
          </a:xfrm>
        </p:spPr>
        <p:txBody>
          <a:bodyPr wrap="square" anchor="t">
            <a:normAutofit/>
          </a:bodyPr>
          <a:lstStyle/>
          <a:p>
            <a:pPr defTabSz="449263" fontAlgn="base">
              <a:lnSpc>
                <a:spcPct val="90000"/>
              </a:lnSpc>
              <a:spcBef>
                <a:spcPct val="0"/>
              </a:spcBef>
              <a:spcAft>
                <a:spcPct val="0"/>
              </a:spcAft>
              <a:buClr>
                <a:srgbClr val="000000"/>
              </a:buClr>
              <a:buSzPct val="100000"/>
              <a:buFont typeface="Times New Roman" pitchFamily="18" charset="0"/>
              <a:buNone/>
            </a:pPr>
            <a:r>
              <a:rPr lang="fi-FI" sz="1700" b="1" dirty="0"/>
              <a:t>Kuopion kaupunki</a:t>
            </a:r>
            <a:br>
              <a:rPr lang="fi-FI" sz="1700" b="1" dirty="0"/>
            </a:br>
            <a:r>
              <a:rPr lang="fi-FI" sz="1700" dirty="0"/>
              <a:t>strategia ja kehittäminen</a:t>
            </a:r>
          </a:p>
          <a:p>
            <a:pPr defTabSz="449263" fontAlgn="base">
              <a:lnSpc>
                <a:spcPct val="90000"/>
              </a:lnSpc>
              <a:spcBef>
                <a:spcPct val="0"/>
              </a:spcBef>
              <a:spcAft>
                <a:spcPct val="0"/>
              </a:spcAft>
              <a:buClr>
                <a:srgbClr val="000000"/>
              </a:buClr>
              <a:buSzPct val="100000"/>
              <a:buFont typeface="Times New Roman" pitchFamily="18" charset="0"/>
              <a:buNone/>
            </a:pPr>
            <a:r>
              <a:rPr lang="fi-FI" sz="1200" b="1" i="1" dirty="0"/>
              <a:t>tstrategia@kuopio.fi</a:t>
            </a:r>
          </a:p>
          <a:p>
            <a:pPr>
              <a:lnSpc>
                <a:spcPct val="90000"/>
              </a:lnSpc>
            </a:pPr>
            <a:endParaRPr lang="en-US" sz="1700" dirty="0"/>
          </a:p>
        </p:txBody>
      </p:sp>
      <p:sp>
        <p:nvSpPr>
          <p:cNvPr id="2" name="Tekstiruutu 1">
            <a:extLst>
              <a:ext uri="{FF2B5EF4-FFF2-40B4-BE49-F238E27FC236}">
                <a16:creationId xmlns:a16="http://schemas.microsoft.com/office/drawing/2014/main" id="{0927360E-8E0D-6B4D-8CE3-127B6162E1AC}"/>
              </a:ext>
            </a:extLst>
          </p:cNvPr>
          <p:cNvSpPr txBox="1"/>
          <p:nvPr/>
        </p:nvSpPr>
        <p:spPr>
          <a:xfrm>
            <a:off x="10400144" y="6222004"/>
            <a:ext cx="1690255"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schemeClr val="bg1"/>
                </a:solidFill>
                <a:effectLst/>
                <a:uLnTx/>
                <a:uFillTx/>
                <a:latin typeface="Arial" charset="0"/>
                <a:ea typeface="ＭＳ Ｐゴシック" charset="-128"/>
                <a:cs typeface="+mn-cs"/>
              </a:rPr>
              <a:t>10.2.2025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1120044" y="6457890"/>
            <a:ext cx="924709" cy="276999"/>
          </a:xfrm>
          <a:prstGeom prst="rect">
            <a:avLst/>
          </a:prstGeom>
          <a:noFill/>
        </p:spPr>
        <p:txBody>
          <a:bodyPr wrap="square" rtlCol="0">
            <a:spAutoFit/>
          </a:bodyPr>
          <a:lstStyle/>
          <a:p>
            <a:r>
              <a:rPr lang="fi-FI" sz="1200" dirty="0">
                <a:latin typeface="Corbel" panose="020B0503020204020204" pitchFamily="34" charset="0"/>
              </a:rPr>
              <a:t>10.02.2025</a:t>
            </a:r>
          </a:p>
        </p:txBody>
      </p:sp>
      <p:sp>
        <p:nvSpPr>
          <p:cNvPr id="3" name="Otsikko 2">
            <a:extLst>
              <a:ext uri="{FF2B5EF4-FFF2-40B4-BE49-F238E27FC236}">
                <a16:creationId xmlns:a16="http://schemas.microsoft.com/office/drawing/2014/main" id="{172436E3-BFE2-46ED-AD3F-2D3CE475CF8A}"/>
              </a:ext>
            </a:extLst>
          </p:cNvPr>
          <p:cNvSpPr>
            <a:spLocks noGrp="1"/>
          </p:cNvSpPr>
          <p:nvPr>
            <p:ph type="title"/>
          </p:nvPr>
        </p:nvSpPr>
        <p:spPr>
          <a:xfrm>
            <a:off x="609599" y="261610"/>
            <a:ext cx="10972799" cy="928897"/>
          </a:xfrm>
        </p:spPr>
        <p:txBody>
          <a:bodyPr>
            <a:normAutofit/>
          </a:bodyPr>
          <a:lstStyle/>
          <a:p>
            <a:r>
              <a:rPr lang="fi-FI" sz="4000" dirty="0">
                <a:solidFill>
                  <a:schemeClr val="accent5"/>
                </a:solidFill>
              </a:rPr>
              <a:t>Kuopion väestökehitys 2000-luvulla</a:t>
            </a:r>
          </a:p>
        </p:txBody>
      </p:sp>
      <p:graphicFrame>
        <p:nvGraphicFramePr>
          <p:cNvPr id="9" name="Kaavio 8">
            <a:extLst>
              <a:ext uri="{FF2B5EF4-FFF2-40B4-BE49-F238E27FC236}">
                <a16:creationId xmlns:a16="http://schemas.microsoft.com/office/drawing/2014/main" id="{6C493CCE-6159-4210-8C0E-9577185A676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586682808"/>
              </p:ext>
            </p:extLst>
          </p:nvPr>
        </p:nvGraphicFramePr>
        <p:xfrm>
          <a:off x="484098" y="1375192"/>
          <a:ext cx="10388218" cy="5221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95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4625" y="447518"/>
            <a:ext cx="11549592" cy="758671"/>
          </a:xfrm>
        </p:spPr>
        <p:txBody>
          <a:bodyPr>
            <a:normAutofit/>
          </a:bodyPr>
          <a:lstStyle/>
          <a:p>
            <a:r>
              <a:rPr lang="fi-FI" sz="3733" dirty="0">
                <a:solidFill>
                  <a:schemeClr val="accent4"/>
                </a:solidFill>
                <a:ea typeface="ＭＳ Ｐゴシック"/>
              </a:rPr>
              <a:t>Väestönmuutos 2024</a:t>
            </a:r>
          </a:p>
        </p:txBody>
      </p:sp>
      <p:sp>
        <p:nvSpPr>
          <p:cNvPr id="4" name="Dian numeron paikkamerkki 3">
            <a:extLst>
              <a:ext uri="{FF2B5EF4-FFF2-40B4-BE49-F238E27FC236}">
                <a16:creationId xmlns:a16="http://schemas.microsoft.com/office/drawing/2014/main" id="{0864C686-F668-401F-AC72-A16AA73E18EA}"/>
              </a:ext>
            </a:extLst>
          </p:cNvPr>
          <p:cNvSpPr>
            <a:spLocks noGrp="1"/>
          </p:cNvSpPr>
          <p:nvPr>
            <p:ph type="sldNum" sz="quarter" idx="11"/>
          </p:nvPr>
        </p:nvSpPr>
        <p:spPr>
          <a:xfrm>
            <a:off x="11724218" y="0"/>
            <a:ext cx="463549" cy="332317"/>
          </a:xfrm>
          <a:prstGeom prst="rect">
            <a:avLst/>
          </a:prstGeom>
        </p:spPr>
        <p:txBody>
          <a:bodyPr vert="horz" lIns="0" tIns="0" rIns="0" bIns="0" rtlCol="0" anchor="ctr"/>
          <a:lstStyle>
            <a:defPPr>
              <a:defRPr lang="en-US"/>
            </a:defPPr>
            <a:lvl1pPr algn="ctr" defTabSz="609585" rtl="0" eaLnBrk="1" fontAlgn="auto" hangingPunct="1">
              <a:spcBef>
                <a:spcPts val="0"/>
              </a:spcBef>
              <a:spcAft>
                <a:spcPts val="0"/>
              </a:spcAft>
              <a:defRPr sz="1067" b="1" kern="1200">
                <a:solidFill>
                  <a:schemeClr val="tx1"/>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3047924" algn="l" defTabSz="1219170" rtl="0" eaLnBrk="1" latinLnBrk="0" hangingPunct="1">
              <a:defRPr kern="1200">
                <a:solidFill>
                  <a:schemeClr val="tx1"/>
                </a:solidFill>
                <a:latin typeface="Corbel" panose="020B0503020204020204" pitchFamily="34" charset="0"/>
                <a:ea typeface="+mn-ea"/>
                <a:cs typeface="+mn-cs"/>
              </a:defRPr>
            </a:lvl6pPr>
            <a:lvl7pPr marL="3657509" algn="l" defTabSz="1219170" rtl="0" eaLnBrk="1" latinLnBrk="0" hangingPunct="1">
              <a:defRPr kern="1200">
                <a:solidFill>
                  <a:schemeClr val="tx1"/>
                </a:solidFill>
                <a:latin typeface="Corbel" panose="020B0503020204020204" pitchFamily="34" charset="0"/>
                <a:ea typeface="+mn-ea"/>
                <a:cs typeface="+mn-cs"/>
              </a:defRPr>
            </a:lvl7pPr>
            <a:lvl8pPr marL="4267093" algn="l" defTabSz="1219170" rtl="0" eaLnBrk="1" latinLnBrk="0" hangingPunct="1">
              <a:defRPr kern="1200">
                <a:solidFill>
                  <a:schemeClr val="tx1"/>
                </a:solidFill>
                <a:latin typeface="Corbel" panose="020B0503020204020204" pitchFamily="34" charset="0"/>
                <a:ea typeface="+mn-ea"/>
                <a:cs typeface="+mn-cs"/>
              </a:defRPr>
            </a:lvl8pPr>
            <a:lvl9pPr marL="4876678" algn="l" defTabSz="1219170" rtl="0" eaLnBrk="1" latinLnBrk="0" hangingPunct="1">
              <a:defRPr kern="1200">
                <a:solidFill>
                  <a:schemeClr val="tx1"/>
                </a:solidFill>
                <a:latin typeface="Corbel" panose="020B0503020204020204" pitchFamily="34" charset="0"/>
                <a:ea typeface="+mn-ea"/>
                <a:cs typeface="+mn-cs"/>
              </a:defRPr>
            </a:lvl9pPr>
          </a:lstStyle>
          <a:p>
            <a:pPr marL="0" marR="0" lvl="0" indent="0" algn="ctr" defTabSz="609555" rtl="0" eaLnBrk="1" fontAlgn="auto" latinLnBrk="0" hangingPunct="1">
              <a:lnSpc>
                <a:spcPct val="100000"/>
              </a:lnSpc>
              <a:spcBef>
                <a:spcPts val="0"/>
              </a:spcBef>
              <a:spcAft>
                <a:spcPts val="0"/>
              </a:spcAft>
              <a:buClrTx/>
              <a:buSzTx/>
              <a:buFontTx/>
              <a:buNone/>
              <a:tabLst/>
              <a:defRPr/>
            </a:pPr>
            <a:fld id="{AB9E508A-0C97-414B-8605-029C56254428}" type="slidenum">
              <a:rPr kumimoji="0" lang="en-FI" sz="1067" b="1" i="0" u="none" strike="noStrike" kern="1200" cap="none" spc="0" normalizeH="0" baseline="0" noProof="0">
                <a:ln>
                  <a:noFill/>
                </a:ln>
                <a:solidFill>
                  <a:srgbClr val="000000"/>
                </a:solidFill>
                <a:effectLst/>
                <a:uLnTx/>
                <a:uFillTx/>
                <a:latin typeface="Corbel" panose="020B0503020204020204"/>
                <a:ea typeface="+mn-ea"/>
                <a:cs typeface="+mn-cs"/>
              </a:rPr>
              <a:pPr marL="0" marR="0" lvl="0" indent="0" algn="ctr" defTabSz="609555" rtl="0" eaLnBrk="1" fontAlgn="auto" latinLnBrk="0" hangingPunct="1">
                <a:lnSpc>
                  <a:spcPct val="100000"/>
                </a:lnSpc>
                <a:spcBef>
                  <a:spcPts val="0"/>
                </a:spcBef>
                <a:spcAft>
                  <a:spcPts val="0"/>
                </a:spcAft>
                <a:buClrTx/>
                <a:buSzTx/>
                <a:buFontTx/>
                <a:buNone/>
                <a:tabLst/>
                <a:defRPr/>
              </a:pPr>
              <a:t>11</a:t>
            </a:fld>
            <a:endParaRPr kumimoji="0" lang="en-FI" sz="1067" b="1"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 name="Tekstiruutu 2"/>
          <p:cNvSpPr txBox="1"/>
          <p:nvPr/>
        </p:nvSpPr>
        <p:spPr>
          <a:xfrm>
            <a:off x="8093772" y="3738890"/>
            <a:ext cx="4032362" cy="2801536"/>
          </a:xfrm>
          <a:prstGeom prst="rect">
            <a:avLst/>
          </a:prstGeom>
          <a:solidFill>
            <a:schemeClr val="bg1"/>
          </a:solidFill>
          <a:ln>
            <a:solidFill>
              <a:schemeClr val="bg1">
                <a:lumMod val="85000"/>
              </a:schemeClr>
            </a:solidFill>
          </a:ln>
        </p:spPr>
        <p:txBody>
          <a:bodyPr wrap="square" lIns="91440" tIns="45720" rIns="91440" bIns="45720" rtlCol="0" anchor="t">
            <a:spAutoFit/>
          </a:bodyPr>
          <a:lstStyle/>
          <a:p>
            <a:pPr marL="0" marR="0" lvl="0" indent="0" algn="l" defTabSz="812720" rtl="0" eaLnBrk="0" fontAlgn="base" latinLnBrk="0" hangingPunct="0">
              <a:lnSpc>
                <a:spcPct val="100000"/>
              </a:lnSpc>
              <a:spcBef>
                <a:spcPct val="0"/>
              </a:spcBef>
              <a:spcAft>
                <a:spcPct val="0"/>
              </a:spcAft>
              <a:buClrTx/>
              <a:buSzTx/>
              <a:buFontTx/>
              <a:buNone/>
              <a:tabLst/>
              <a:defRPr/>
            </a:pPr>
            <a:r>
              <a:rPr kumimoji="0" lang="fi-FI" sz="1467" b="0" i="0" u="none" strike="noStrike" kern="1200" cap="none" spc="0" normalizeH="0" baseline="0" noProof="0" dirty="0">
                <a:ln>
                  <a:noFill/>
                </a:ln>
                <a:solidFill>
                  <a:srgbClr val="0F0F0F"/>
                </a:solidFill>
                <a:effectLst/>
                <a:uLnTx/>
                <a:uFillTx/>
                <a:latin typeface="Corbel"/>
                <a:ea typeface="ＭＳ Ｐゴシック"/>
                <a:cs typeface="Verdana"/>
              </a:rPr>
              <a:t>Ennakkotiedon mukaan joulukuun lopun väkiluku oli 125 668.</a:t>
            </a:r>
            <a:r>
              <a:rPr kumimoji="0" lang="fi-FI" sz="1467" b="0" i="0" u="none" strike="noStrike" kern="1200" cap="none" spc="0" normalizeH="0" baseline="0" noProof="0" dirty="0">
                <a:ln>
                  <a:noFill/>
                </a:ln>
                <a:solidFill>
                  <a:srgbClr val="0F0F0F"/>
                </a:solidFill>
                <a:effectLst/>
                <a:uLnTx/>
                <a:uFillTx/>
                <a:latin typeface="Corbel" panose="020B0503020204020204" pitchFamily="34" charset="0"/>
                <a:ea typeface="+mn-ea"/>
                <a:cs typeface="+mn-cs"/>
              </a:rPr>
              <a:t> Vuonna 2024 väestönlisäys oli 1647 henkeä, 1,3 %. Muuttovoitto ulkomailta oli 1340 henkeä ja kuntien välinen muuttovoitto 386 henkeä.  Syntyneitä oli 79 vähemmän kuin kuolleita. Kuolleiden määrä väheni (-133) ja syntyneiden määrä kasvoi (92) edellisvuodesta. </a:t>
            </a:r>
            <a:br>
              <a:rPr kumimoji="0" lang="fi-FI" sz="1467" b="0" i="0" u="none" strike="noStrike" kern="1200" cap="none" spc="0" normalizeH="0" baseline="0" noProof="0" dirty="0">
                <a:ln>
                  <a:noFill/>
                </a:ln>
                <a:solidFill>
                  <a:srgbClr val="0F0F0F"/>
                </a:solidFill>
                <a:effectLst/>
                <a:uLnTx/>
                <a:uFillTx/>
                <a:latin typeface="Corbel" panose="020B0503020204020204" pitchFamily="34" charset="0"/>
                <a:ea typeface="+mn-ea"/>
                <a:cs typeface="+mn-cs"/>
              </a:rPr>
            </a:br>
            <a:br>
              <a:rPr kumimoji="0" lang="fi-FI" sz="1467" b="0" i="0" u="none" strike="noStrike" kern="1200" cap="none" spc="0" normalizeH="0" baseline="0" noProof="0" dirty="0">
                <a:ln>
                  <a:noFill/>
                </a:ln>
                <a:solidFill>
                  <a:srgbClr val="0F0F0F"/>
                </a:solidFill>
                <a:effectLst/>
                <a:uLnTx/>
                <a:uFillTx/>
                <a:latin typeface="Corbel"/>
                <a:ea typeface="ＭＳ Ｐゴシック"/>
                <a:cs typeface="Verdana"/>
              </a:rPr>
            </a:br>
            <a:r>
              <a:rPr kumimoji="0" lang="fi-FI" sz="1467" b="1" i="0" u="none" strike="noStrike" kern="1200" cap="none" spc="0" normalizeH="0" baseline="0" noProof="0" dirty="0">
                <a:ln>
                  <a:noFill/>
                </a:ln>
                <a:solidFill>
                  <a:srgbClr val="0F0F0F"/>
                </a:solidFill>
                <a:effectLst/>
                <a:uLnTx/>
                <a:uFillTx/>
                <a:latin typeface="Corbel"/>
                <a:ea typeface="ＭＳ Ｐゴシック"/>
                <a:cs typeface="Verdana"/>
              </a:rPr>
              <a:t>Tammi-joulukuu ennakkotieto 2024:</a:t>
            </a:r>
            <a:br>
              <a:rPr kumimoji="0" lang="fi-FI" sz="1467" b="0" i="0" u="none" strike="noStrike" kern="1200" cap="none" spc="0" normalizeH="0" baseline="0" noProof="0" dirty="0">
                <a:ln>
                  <a:noFill/>
                </a:ln>
                <a:solidFill>
                  <a:srgbClr val="0F0F0F"/>
                </a:solidFill>
                <a:effectLst/>
                <a:uLnTx/>
                <a:uFillTx/>
                <a:latin typeface="Corbel"/>
                <a:ea typeface="ＭＳ Ｐゴシック"/>
                <a:cs typeface="Verdana"/>
              </a:rPr>
            </a:br>
            <a:r>
              <a:rPr kumimoji="0" lang="fi-FI" sz="1467" b="0" i="0" u="none" strike="noStrike" kern="1200" cap="none" spc="0" normalizeH="0" baseline="0" noProof="0" dirty="0">
                <a:ln>
                  <a:noFill/>
                </a:ln>
                <a:solidFill>
                  <a:srgbClr val="0F0F0F"/>
                </a:solidFill>
                <a:effectLst/>
                <a:uLnTx/>
                <a:uFillTx/>
                <a:latin typeface="Corbel"/>
                <a:ea typeface="ＭＳ Ｐゴシック"/>
                <a:cs typeface="Verdana"/>
              </a:rPr>
              <a:t>Luonnollinen väestönlisäys -79 </a:t>
            </a:r>
            <a:br>
              <a:rPr kumimoji="0" lang="fi-FI" sz="1467" b="0" i="0" u="none" strike="noStrike" kern="1200" cap="none" spc="0" normalizeH="0" baseline="0" noProof="0" dirty="0">
                <a:ln>
                  <a:noFill/>
                </a:ln>
                <a:solidFill>
                  <a:srgbClr val="0F0F0F"/>
                </a:solidFill>
                <a:effectLst/>
                <a:uLnTx/>
                <a:uFillTx/>
                <a:latin typeface="Corbel"/>
                <a:ea typeface="ＭＳ Ｐゴシック"/>
                <a:cs typeface="Verdana"/>
              </a:rPr>
            </a:br>
            <a:r>
              <a:rPr kumimoji="0" lang="fi-FI" sz="1467" b="0" i="0" u="none" strike="noStrike" kern="1200" cap="none" spc="0" normalizeH="0" baseline="0" noProof="0" dirty="0">
                <a:ln>
                  <a:noFill/>
                </a:ln>
                <a:solidFill>
                  <a:srgbClr val="0F0F0F"/>
                </a:solidFill>
                <a:effectLst/>
                <a:uLnTx/>
                <a:uFillTx/>
                <a:latin typeface="Corbel"/>
                <a:ea typeface="ＭＳ Ｐゴシック"/>
                <a:cs typeface="Verdana"/>
              </a:rPr>
              <a:t>Kuntien välinen muuttovoitto +386</a:t>
            </a:r>
            <a:br>
              <a:rPr kumimoji="0" lang="fi-FI" sz="1467" b="0" i="0" u="none" strike="noStrike" kern="1200" cap="none" spc="0" normalizeH="0" baseline="0" noProof="0" dirty="0">
                <a:ln>
                  <a:noFill/>
                </a:ln>
                <a:solidFill>
                  <a:srgbClr val="0F0F0F"/>
                </a:solidFill>
                <a:effectLst/>
                <a:uLnTx/>
                <a:uFillTx/>
                <a:latin typeface="Corbel"/>
                <a:ea typeface="ＭＳ Ｐゴシック"/>
                <a:cs typeface="Verdana"/>
              </a:rPr>
            </a:br>
            <a:r>
              <a:rPr kumimoji="0" lang="fi-FI" sz="1467" b="0" i="0" u="none" strike="noStrike" kern="1200" cap="none" spc="0" normalizeH="0" baseline="0" noProof="0" dirty="0">
                <a:ln>
                  <a:noFill/>
                </a:ln>
                <a:solidFill>
                  <a:srgbClr val="0F0F0F"/>
                </a:solidFill>
                <a:effectLst/>
                <a:uLnTx/>
                <a:uFillTx/>
                <a:latin typeface="Corbel"/>
                <a:ea typeface="ＭＳ Ｐゴシック"/>
                <a:cs typeface="Verdana"/>
              </a:rPr>
              <a:t>Siirtolaisuus, netto +1340</a:t>
            </a:r>
          </a:p>
        </p:txBody>
      </p:sp>
      <p:sp>
        <p:nvSpPr>
          <p:cNvPr id="7" name="Ellipsi 6" descr="Kuopion väkiluku 31.12.2022 on 122 590, muutosta 1047 eli 0,9 %. Väkiluku 31.12.2021 oli 121 543.">
            <a:extLst>
              <a:ext uri="{FF2B5EF4-FFF2-40B4-BE49-F238E27FC236}">
                <a16:creationId xmlns:a16="http://schemas.microsoft.com/office/drawing/2014/main" id="{DEB0A0DF-29F3-014B-972A-9F92E9FFF630}"/>
              </a:ext>
            </a:extLst>
          </p:cNvPr>
          <p:cNvSpPr/>
          <p:nvPr/>
        </p:nvSpPr>
        <p:spPr>
          <a:xfrm>
            <a:off x="8093772" y="826853"/>
            <a:ext cx="3559759" cy="2799103"/>
          </a:xfrm>
          <a:prstGeom prst="ellipse">
            <a:avLst/>
          </a:prstGeom>
          <a:solidFill>
            <a:schemeClr val="accent6">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fi-FI" sz="2844" b="1" i="0" u="none" strike="noStrike" kern="0" cap="none" spc="0" normalizeH="0" baseline="0" noProof="0" dirty="0">
              <a:ln>
                <a:noFill/>
              </a:ln>
              <a:solidFill>
                <a:srgbClr val="FFFFFF"/>
              </a:solidFill>
              <a:effectLst/>
              <a:uLnTx/>
              <a:uFillTx/>
              <a:latin typeface="Corbel" panose="020B0503020204020204" pitchFamily="34" charset="0"/>
              <a:ea typeface="Verdana" panose="020B0604030504040204" pitchFamily="34" charset="0"/>
              <a:cs typeface="Verdana" panose="020B0604030504040204" pitchFamily="34" charset="0"/>
            </a:endParaRPr>
          </a:p>
          <a:p>
            <a:pPr marL="0" marR="0" lvl="0" indent="0" algn="ctr" defTabSz="609539" rtl="0" eaLnBrk="0" fontAlgn="base" latinLnBrk="0" hangingPunct="0">
              <a:lnSpc>
                <a:spcPts val="2667"/>
              </a:lnSpc>
              <a:spcBef>
                <a:spcPct val="0"/>
              </a:spcBef>
              <a:spcAft>
                <a:spcPct val="0"/>
              </a:spcAft>
              <a:buClrTx/>
              <a:buSzTx/>
              <a:buFontTx/>
              <a:buNone/>
              <a:tabLst/>
              <a:defRPr/>
            </a:pPr>
            <a:r>
              <a:rPr kumimoji="0" lang="fi-FI" sz="2800" b="1" i="0" u="none" strike="noStrike" kern="0" cap="none" spc="0" normalizeH="0" baseline="0" noProof="0" dirty="0">
                <a:ln>
                  <a:noFill/>
                </a:ln>
                <a:solidFill>
                  <a:srgbClr val="000000"/>
                </a:solidFill>
                <a:effectLst/>
                <a:uLnTx/>
                <a:uFillTx/>
                <a:latin typeface="Corbel"/>
                <a:ea typeface="Verdana"/>
                <a:cs typeface="Verdana"/>
              </a:rPr>
              <a:t>Väkiluku</a:t>
            </a:r>
            <a:br>
              <a:rPr kumimoji="0" lang="fi-FI" sz="2800" b="1" i="0" u="none" strike="noStrike" kern="0" cap="none" spc="0" normalizeH="0" baseline="0" noProof="0" dirty="0">
                <a:ln>
                  <a:noFill/>
                </a:ln>
                <a:solidFill>
                  <a:srgbClr val="000000"/>
                </a:solidFill>
                <a:effectLst/>
                <a:uLnTx/>
                <a:uFillTx/>
                <a:latin typeface="Corbel" panose="020B0503020204020204" pitchFamily="34" charset="0"/>
                <a:ea typeface="Verdana"/>
                <a:cs typeface="Verdana"/>
              </a:rPr>
            </a:br>
            <a:r>
              <a:rPr kumimoji="0" lang="fi-FI" sz="2800" b="1" i="0" u="none" strike="noStrike" kern="0" cap="none" spc="0" normalizeH="0" baseline="0" noProof="0" dirty="0">
                <a:ln>
                  <a:noFill/>
                </a:ln>
                <a:solidFill>
                  <a:srgbClr val="FFFFFF"/>
                </a:solidFill>
                <a:effectLst/>
                <a:uLnTx/>
                <a:uFillTx/>
                <a:latin typeface="Corbel"/>
                <a:ea typeface="Verdana"/>
                <a:cs typeface="Verdana"/>
              </a:rPr>
              <a:t>30</a:t>
            </a:r>
            <a:r>
              <a:rPr kumimoji="0" lang="fi-FI" sz="2800" b="1" i="0" u="none" strike="noStrike" kern="0" cap="none" spc="0" normalizeH="0" baseline="0" noProof="0" dirty="0">
                <a:ln>
                  <a:noFill/>
                </a:ln>
                <a:solidFill>
                  <a:srgbClr val="FFFFFF"/>
                </a:solidFill>
                <a:effectLst/>
                <a:uLnTx/>
                <a:uFillTx/>
                <a:latin typeface="Corbel"/>
                <a:ea typeface="Verdana"/>
                <a:cs typeface="Verdana" panose="020B0604030504040204" pitchFamily="34" charset="0"/>
              </a:rPr>
              <a:t>.12.2024</a:t>
            </a:r>
            <a:br>
              <a:rPr kumimoji="0" lang="fi-FI" sz="2800" b="1" i="0" u="none" strike="noStrike" kern="0" cap="none" spc="0" normalizeH="0" baseline="0" noProof="0" dirty="0">
                <a:ln>
                  <a:noFill/>
                </a:ln>
                <a:solidFill>
                  <a:srgbClr val="000000"/>
                </a:solidFill>
                <a:effectLst/>
                <a:uLnTx/>
                <a:uFillTx/>
                <a:latin typeface="Corbel" panose="020B0503020204020204" pitchFamily="34" charset="0"/>
                <a:ea typeface="Verdana" panose="020B0604030504040204" pitchFamily="34" charset="0"/>
                <a:cs typeface="Verdana" panose="020B0604030504040204" pitchFamily="34" charset="0"/>
              </a:rPr>
            </a:br>
            <a:r>
              <a:rPr kumimoji="0" lang="fi-FI" sz="3533" b="1" i="0" u="none" strike="noStrike" kern="0" cap="none" spc="0" normalizeH="0" baseline="0" noProof="0" dirty="0">
                <a:ln>
                  <a:noFill/>
                </a:ln>
                <a:solidFill>
                  <a:srgbClr val="000000"/>
                </a:solidFill>
                <a:effectLst/>
                <a:uLnTx/>
                <a:uFillTx/>
                <a:latin typeface="Corbel"/>
                <a:ea typeface="Verdana"/>
                <a:cs typeface="Verdana" panose="020B0604030504040204" pitchFamily="34" charset="0"/>
              </a:rPr>
              <a:t>125 668</a:t>
            </a:r>
            <a:br>
              <a:rPr kumimoji="0" lang="fi-FI" sz="3533" b="1" i="0" u="none" strike="noStrike" kern="0" cap="none" spc="0" normalizeH="0" baseline="0" noProof="0" dirty="0">
                <a:ln>
                  <a:noFill/>
                </a:ln>
                <a:solidFill>
                  <a:srgbClr val="000000"/>
                </a:solidFill>
                <a:effectLst/>
                <a:uLnTx/>
                <a:uFillTx/>
                <a:latin typeface="Corbel"/>
                <a:ea typeface="Verdana"/>
                <a:cs typeface="Verdana" panose="020B0604030504040204" pitchFamily="34" charset="0"/>
              </a:rPr>
            </a:br>
            <a:r>
              <a:rPr kumimoji="0" lang="fi-FI" sz="1600" b="0" i="0" u="none" strike="noStrike" kern="0" cap="none" spc="0" normalizeH="0" baseline="0" noProof="0" dirty="0">
                <a:ln>
                  <a:noFill/>
                </a:ln>
                <a:solidFill>
                  <a:srgbClr val="0F0F0F"/>
                </a:solidFill>
                <a:effectLst/>
                <a:uLnTx/>
                <a:uFillTx/>
                <a:latin typeface="Corbel"/>
                <a:ea typeface="Verdana"/>
                <a:cs typeface="Verdana" panose="020B0604030504040204" pitchFamily="34" charset="0"/>
              </a:rPr>
              <a:t>Muutos tammi-joulukuu</a:t>
            </a:r>
          </a:p>
          <a:p>
            <a:pPr marL="0" marR="0" lvl="0" indent="0" algn="ctr" defTabSz="609539" rtl="0" eaLnBrk="0" fontAlgn="base" latinLnBrk="0" hangingPunct="0">
              <a:lnSpc>
                <a:spcPts val="2667"/>
              </a:lnSpc>
              <a:spcBef>
                <a:spcPct val="0"/>
              </a:spcBef>
              <a:spcAft>
                <a:spcPct val="0"/>
              </a:spcAft>
              <a:buClrTx/>
              <a:buSzTx/>
              <a:buFontTx/>
              <a:buNone/>
              <a:tabLst/>
              <a:defRPr/>
            </a:pPr>
            <a:r>
              <a:rPr kumimoji="0" lang="fi-FI" sz="2400" b="1" i="0" u="none" strike="noStrike" kern="0" cap="none" spc="0" normalizeH="0" baseline="0" noProof="0" dirty="0">
                <a:ln>
                  <a:noFill/>
                </a:ln>
                <a:solidFill>
                  <a:srgbClr val="0F0F0F"/>
                </a:solidFill>
                <a:effectLst/>
                <a:uLnTx/>
                <a:uFillTx/>
                <a:latin typeface="Corbel"/>
                <a:ea typeface="Verdana"/>
                <a:cs typeface="Verdana" panose="020B0604030504040204" pitchFamily="34" charset="0"/>
              </a:rPr>
              <a:t>1647 </a:t>
            </a:r>
            <a:r>
              <a:rPr kumimoji="0" lang="fi-FI" sz="1600" b="0" i="0" u="none" strike="noStrike" kern="0" cap="none" spc="0" normalizeH="0" baseline="0" noProof="0" dirty="0">
                <a:ln>
                  <a:noFill/>
                </a:ln>
                <a:solidFill>
                  <a:srgbClr val="0F0F0F"/>
                </a:solidFill>
                <a:effectLst/>
                <a:uLnTx/>
                <a:uFillTx/>
                <a:latin typeface="Corbel"/>
                <a:ea typeface="Verdana"/>
                <a:cs typeface="Verdana" panose="020B0604030504040204" pitchFamily="34" charset="0"/>
              </a:rPr>
              <a:t>henkeä, 1,3 %</a:t>
            </a:r>
            <a:endParaRPr kumimoji="0" lang="fi-FI" sz="1333" b="1" i="0" u="none" strike="noStrike" kern="0" cap="none" spc="0" normalizeH="0" baseline="0" noProof="0" dirty="0">
              <a:ln>
                <a:noFill/>
              </a:ln>
              <a:solidFill>
                <a:srgbClr val="FFFFFF"/>
              </a:solidFill>
              <a:effectLst/>
              <a:uLnTx/>
              <a:uFillTx/>
              <a:latin typeface="Corbel" panose="020B0503020204020204" pitchFamily="34" charset="0"/>
              <a:ea typeface="Verdana" panose="020B0604030504040204" pitchFamily="34" charset="0"/>
              <a:cs typeface="Verdana" panose="020B0604030504040204" pitchFamily="34" charset="0"/>
            </a:endParaRPr>
          </a:p>
          <a:p>
            <a:pPr marL="0" marR="0" lvl="0" indent="0" algn="ctr" defTabSz="609539" rtl="0" eaLnBrk="0" fontAlgn="base" latinLnBrk="0" hangingPunct="0">
              <a:lnSpc>
                <a:spcPct val="100000"/>
              </a:lnSpc>
              <a:spcBef>
                <a:spcPct val="0"/>
              </a:spcBef>
              <a:spcAft>
                <a:spcPct val="0"/>
              </a:spcAft>
              <a:buClrTx/>
              <a:buSzTx/>
              <a:buFontTx/>
              <a:buNone/>
              <a:tabLst/>
              <a:defRPr/>
            </a:pPr>
            <a:r>
              <a:rPr kumimoji="0" lang="fi-FI" sz="1867" b="1" i="0" u="none" strike="noStrike" kern="0" cap="none" spc="0" normalizeH="0" baseline="0" noProof="0" dirty="0">
                <a:ln>
                  <a:noFill/>
                </a:ln>
                <a:solidFill>
                  <a:srgbClr val="FFFFFF"/>
                </a:solidFill>
                <a:effectLst/>
                <a:uLnTx/>
                <a:uFillTx/>
                <a:latin typeface="Corbel"/>
                <a:ea typeface="Verdana"/>
                <a:cs typeface="+mn-cs"/>
              </a:rPr>
              <a:t>Väkiluku 31.12.2023</a:t>
            </a:r>
            <a:br>
              <a:rPr kumimoji="0" lang="fi-FI" sz="1467" b="0" i="0" u="none" strike="noStrike" kern="0" cap="none" spc="0" normalizeH="0" baseline="0" noProof="0" dirty="0">
                <a:ln>
                  <a:noFill/>
                </a:ln>
                <a:solidFill>
                  <a:srgbClr val="000000"/>
                </a:solidFill>
                <a:effectLst/>
                <a:uLnTx/>
                <a:uFillTx/>
                <a:latin typeface="Corbel" panose="020B0503020204020204" pitchFamily="34" charset="0"/>
                <a:ea typeface="Verdana"/>
                <a:cs typeface="+mn-cs"/>
              </a:rPr>
            </a:br>
            <a:r>
              <a:rPr kumimoji="0" lang="fi-FI" sz="1467" b="1" i="0" u="none" strike="noStrike" kern="0" cap="none" spc="0" normalizeH="0" baseline="0" noProof="0" dirty="0">
                <a:ln>
                  <a:noFill/>
                </a:ln>
                <a:solidFill>
                  <a:srgbClr val="0F0F0F"/>
                </a:solidFill>
                <a:effectLst/>
                <a:uLnTx/>
                <a:uFillTx/>
                <a:latin typeface="Corbel"/>
                <a:ea typeface="Verdana"/>
                <a:cs typeface="+mn-cs"/>
              </a:rPr>
              <a:t>124 021, +1427, 1,2 %</a:t>
            </a:r>
          </a:p>
          <a:p>
            <a:pPr marL="0" marR="0" lvl="0" indent="0" algn="ctr" defTabSz="609539" rtl="0" eaLnBrk="0" fontAlgn="base" latinLnBrk="0" hangingPunct="0">
              <a:lnSpc>
                <a:spcPct val="100000"/>
              </a:lnSpc>
              <a:spcBef>
                <a:spcPct val="0"/>
              </a:spcBef>
              <a:spcAft>
                <a:spcPct val="0"/>
              </a:spcAft>
              <a:buClrTx/>
              <a:buSzTx/>
              <a:buFontTx/>
              <a:buNone/>
              <a:tabLst/>
              <a:defRPr/>
            </a:pPr>
            <a:endParaRPr kumimoji="0" lang="fi-FI" sz="2667" b="1" i="0" u="none" strike="noStrike" kern="0" cap="none" spc="0" normalizeH="0" baseline="0" noProof="0" dirty="0">
              <a:ln>
                <a:noFill/>
              </a:ln>
              <a:solidFill>
                <a:srgbClr val="0F0F0F"/>
              </a:solidFill>
              <a:effectLst/>
              <a:uLnTx/>
              <a:uFillTx/>
              <a:latin typeface="Corbel" panose="020B0503020204020204" pitchFamily="34" charset="0"/>
              <a:ea typeface="Verdana" panose="020B0604030504040204" pitchFamily="34" charset="0"/>
              <a:cs typeface="Verdana" panose="020B0604030504040204" pitchFamily="34" charset="0"/>
            </a:endParaRPr>
          </a:p>
        </p:txBody>
      </p:sp>
      <p:sp>
        <p:nvSpPr>
          <p:cNvPr id="8" name="Text Box 1">
            <a:extLst>
              <a:ext uri="{FF2B5EF4-FFF2-40B4-BE49-F238E27FC236}">
                <a16:creationId xmlns:a16="http://schemas.microsoft.com/office/drawing/2014/main" id="{EDDEF036-1492-FBC8-BD66-11DA2BBA7A54}"/>
              </a:ext>
            </a:extLst>
          </p:cNvPr>
          <p:cNvSpPr txBox="1">
            <a:spLocks noChangeArrowheads="1"/>
          </p:cNvSpPr>
          <p:nvPr/>
        </p:nvSpPr>
        <p:spPr bwMode="auto">
          <a:xfrm>
            <a:off x="302167" y="6412288"/>
            <a:ext cx="4184412" cy="257304"/>
          </a:xfrm>
          <a:prstGeom prst="rect">
            <a:avLst/>
          </a:prstGeom>
          <a:noFill/>
          <a:ln w="9525">
            <a:noFill/>
            <a:miter lim="800000"/>
            <a:headEnd/>
            <a:tailEnd/>
          </a:ln>
        </p:spPr>
        <p:txBody>
          <a:bodyPr wrap="none" lIns="24384" tIns="24384"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sz="1000"/>
            </a:pPr>
            <a:r>
              <a:rPr kumimoji="0" lang="fi-FI" sz="1600" b="0" i="0" u="none" strike="noStrike" kern="1200" cap="none" spc="0" normalizeH="0" baseline="0" noProof="0" dirty="0">
                <a:ln>
                  <a:noFill/>
                </a:ln>
                <a:solidFill>
                  <a:srgbClr val="000000"/>
                </a:solidFill>
                <a:effectLst/>
                <a:uLnTx/>
                <a:uFillTx/>
                <a:latin typeface="Corbel" panose="020B0503020204020204"/>
                <a:ea typeface="+mn-ea"/>
                <a:cs typeface="Arial"/>
              </a:rPr>
              <a:t>Lähde: Tilastokeskuksen ennakkotiedot</a:t>
            </a:r>
          </a:p>
        </p:txBody>
      </p:sp>
      <p:graphicFrame>
        <p:nvGraphicFramePr>
          <p:cNvPr id="5" name="Kaavio 4" title="Kuopion väestönmuutokset vuosina 2005 ja 2011*">
            <a:extLst>
              <a:ext uri="{FF2B5EF4-FFF2-40B4-BE49-F238E27FC236}">
                <a16:creationId xmlns:a16="http://schemas.microsoft.com/office/drawing/2014/main" id="{10D09B96-B953-4666-8A39-244921C0B8CB}"/>
              </a:ext>
              <a:ext uri="{147F2762-F138-4A5C-976F-8EAC2B608ADB}">
                <a16:predDERef xmlns:a16="http://schemas.microsoft.com/office/drawing/2014/main" pred="{00000000-0008-0000-0C00-00000A000000}"/>
              </a:ext>
            </a:extLst>
          </p:cNvPr>
          <p:cNvGraphicFramePr>
            <a:graphicFrameLocks/>
          </p:cNvGraphicFramePr>
          <p:nvPr/>
        </p:nvGraphicFramePr>
        <p:xfrm>
          <a:off x="302167" y="1387711"/>
          <a:ext cx="7301132" cy="4922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626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E182CE-3103-C797-62B3-B70747C9BFB2}"/>
              </a:ext>
            </a:extLst>
          </p:cNvPr>
          <p:cNvSpPr>
            <a:spLocks noGrp="1"/>
          </p:cNvSpPr>
          <p:nvPr>
            <p:ph type="title"/>
          </p:nvPr>
        </p:nvSpPr>
        <p:spPr>
          <a:xfrm>
            <a:off x="100661" y="378717"/>
            <a:ext cx="12091339" cy="764115"/>
          </a:xfrm>
        </p:spPr>
        <p:txBody>
          <a:bodyPr/>
          <a:lstStyle/>
          <a:p>
            <a:pPr rtl="0" fontAlgn="base"/>
            <a:r>
              <a:rPr lang="fi-FI" sz="3200" dirty="0">
                <a:solidFill>
                  <a:schemeClr val="accent2"/>
                </a:solidFill>
                <a:latin typeface="+mn-lt"/>
                <a:ea typeface="ＭＳ Ｐゴシック"/>
              </a:rPr>
              <a:t>Väestönmuutos vertailukaupungeissa </a:t>
            </a:r>
            <a:r>
              <a:rPr lang="en-US" sz="3200" dirty="0">
                <a:solidFill>
                  <a:schemeClr val="accent2"/>
                </a:solidFill>
                <a:latin typeface="+mn-lt"/>
                <a:ea typeface="ＭＳ Ｐゴシック"/>
              </a:rPr>
              <a:t>​</a:t>
            </a:r>
            <a:r>
              <a:rPr lang="fi-FI" sz="3200" dirty="0">
                <a:solidFill>
                  <a:schemeClr val="accent2"/>
                </a:solidFill>
                <a:latin typeface="+mn-lt"/>
                <a:ea typeface="ＭＳ Ｐゴシック"/>
              </a:rPr>
              <a:t>vuonna 2024</a:t>
            </a:r>
            <a:br>
              <a:rPr lang="en-US" sz="3200" b="0" dirty="0">
                <a:solidFill>
                  <a:schemeClr val="accent2"/>
                </a:solidFill>
                <a:latin typeface="+mn-lt"/>
              </a:rPr>
            </a:br>
            <a:endParaRPr lang="fi-FI" sz="3200" dirty="0">
              <a:solidFill>
                <a:schemeClr val="accent2"/>
              </a:solidFill>
              <a:latin typeface="+mn-lt"/>
            </a:endParaRPr>
          </a:p>
        </p:txBody>
      </p:sp>
      <p:sp>
        <p:nvSpPr>
          <p:cNvPr id="4" name="Päivämäärän paikkamerkki 3">
            <a:extLst>
              <a:ext uri="{FF2B5EF4-FFF2-40B4-BE49-F238E27FC236}">
                <a16:creationId xmlns:a16="http://schemas.microsoft.com/office/drawing/2014/main" id="{C1D4CF3C-0F6C-3089-5D11-71CACFF2E971}"/>
              </a:ext>
            </a:extLst>
          </p:cNvPr>
          <p:cNvSpPr>
            <a:spLocks noGrp="1"/>
          </p:cNvSpPr>
          <p:nvPr>
            <p:ph type="dt" sz="half" idx="10"/>
          </p:nvPr>
        </p:nvSpPr>
        <p:spPr/>
        <p: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fld id="{22C016E1-B4AE-436F-B059-A38899683EAB}" type="datetime1">
              <a:rPr kumimoji="0" lang="fi-FI" sz="1067" b="0" i="0" u="none" strike="noStrike" kern="1200" cap="none" spc="0" normalizeH="0" baseline="0" noProof="0">
                <a:ln>
                  <a:noFill/>
                </a:ln>
                <a:solidFill>
                  <a:srgbClr val="000000"/>
                </a:solidFill>
                <a:effectLst/>
                <a:uLnTx/>
                <a:uFillTx/>
                <a:latin typeface="Corbel" panose="020B0503020204020204"/>
                <a:ea typeface="+mn-ea"/>
                <a:cs typeface="+mn-cs"/>
              </a:rPr>
              <a:pPr marL="0" marR="0" lvl="0" indent="0" algn="ctr" defTabSz="457189" rtl="0" eaLnBrk="1" fontAlgn="auto" latinLnBrk="0" hangingPunct="1">
                <a:lnSpc>
                  <a:spcPct val="100000"/>
                </a:lnSpc>
                <a:spcBef>
                  <a:spcPts val="0"/>
                </a:spcBef>
                <a:spcAft>
                  <a:spcPts val="0"/>
                </a:spcAft>
                <a:buClrTx/>
                <a:buSzTx/>
                <a:buFontTx/>
                <a:buNone/>
                <a:tabLst/>
                <a:defRPr/>
              </a:pPr>
              <a:t>10.2.2025</a:t>
            </a:fld>
            <a:endParaRPr kumimoji="0" lang="en-FI" sz="1067"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Dian numeron paikkamerkki 4">
            <a:extLst>
              <a:ext uri="{FF2B5EF4-FFF2-40B4-BE49-F238E27FC236}">
                <a16:creationId xmlns:a16="http://schemas.microsoft.com/office/drawing/2014/main" id="{80D6DF6E-88EB-5390-27EA-889B1F7B0ED7}"/>
              </a:ext>
            </a:extLst>
          </p:cNvPr>
          <p:cNvSpPr>
            <a:spLocks noGrp="1"/>
          </p:cNvSpPr>
          <p:nvPr>
            <p:ph type="sldNum" sz="quarter" idx="11"/>
          </p:nvPr>
        </p:nvSpPr>
        <p:spPr/>
        <p: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fld id="{AB9E508A-0C97-414B-8605-029C56254428}" type="slidenum">
              <a:rPr kumimoji="0" lang="en-FI" sz="1067" b="1" i="0" u="none" strike="noStrike" kern="1200" cap="none" spc="0" normalizeH="0" baseline="0" noProof="0">
                <a:ln>
                  <a:noFill/>
                </a:ln>
                <a:solidFill>
                  <a:srgbClr val="000000"/>
                </a:solidFill>
                <a:effectLst/>
                <a:uLnTx/>
                <a:uFillTx/>
                <a:latin typeface="Corbel" panose="020B0503020204020204"/>
                <a:ea typeface="+mn-ea"/>
                <a:cs typeface="+mn-cs"/>
              </a:rPr>
              <a:pPr marL="0" marR="0" lvl="0" indent="0" algn="ctr" defTabSz="457189" rtl="0" eaLnBrk="1" fontAlgn="auto" latinLnBrk="0" hangingPunct="1">
                <a:lnSpc>
                  <a:spcPct val="100000"/>
                </a:lnSpc>
                <a:spcBef>
                  <a:spcPts val="0"/>
                </a:spcBef>
                <a:spcAft>
                  <a:spcPts val="0"/>
                </a:spcAft>
                <a:buClrTx/>
                <a:buSzTx/>
                <a:buFontTx/>
                <a:buNone/>
                <a:tabLst/>
                <a:defRPr/>
              </a:pPr>
              <a:t>12</a:t>
            </a:fld>
            <a:endParaRPr kumimoji="0" lang="en-FI" sz="1067" b="1"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6" name="Kaavio 5">
            <a:extLst>
              <a:ext uri="{FF2B5EF4-FFF2-40B4-BE49-F238E27FC236}">
                <a16:creationId xmlns:a16="http://schemas.microsoft.com/office/drawing/2014/main" id="{272F79ED-8A91-4A20-BF49-7C58F0B749CB}"/>
              </a:ext>
            </a:extLst>
          </p:cNvPr>
          <p:cNvGraphicFramePr>
            <a:graphicFrameLocks/>
          </p:cNvGraphicFramePr>
          <p:nvPr/>
        </p:nvGraphicFramePr>
        <p:xfrm>
          <a:off x="332769" y="1003192"/>
          <a:ext cx="6120922" cy="5585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Kaavio 7">
            <a:extLst>
              <a:ext uri="{FF2B5EF4-FFF2-40B4-BE49-F238E27FC236}">
                <a16:creationId xmlns:a16="http://schemas.microsoft.com/office/drawing/2014/main" id="{F9FB4D05-44B3-430E-8155-C0B74C239506}"/>
              </a:ext>
            </a:extLst>
          </p:cNvPr>
          <p:cNvGraphicFramePr>
            <a:graphicFrameLocks/>
          </p:cNvGraphicFramePr>
          <p:nvPr/>
        </p:nvGraphicFramePr>
        <p:xfrm>
          <a:off x="4797468" y="3156559"/>
          <a:ext cx="6922517" cy="31315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
            <a:extLst>
              <a:ext uri="{FF2B5EF4-FFF2-40B4-BE49-F238E27FC236}">
                <a16:creationId xmlns:a16="http://schemas.microsoft.com/office/drawing/2014/main" id="{009E0DA9-2F0D-269C-2BE7-589B7202EE53}"/>
              </a:ext>
            </a:extLst>
          </p:cNvPr>
          <p:cNvSpPr txBox="1">
            <a:spLocks noChangeArrowheads="1"/>
          </p:cNvSpPr>
          <p:nvPr/>
        </p:nvSpPr>
        <p:spPr bwMode="auto">
          <a:xfrm>
            <a:off x="8258726" y="6460038"/>
            <a:ext cx="4184412" cy="257304"/>
          </a:xfrm>
          <a:prstGeom prst="rect">
            <a:avLst/>
          </a:prstGeom>
          <a:noFill/>
          <a:ln w="9525">
            <a:noFill/>
            <a:miter lim="800000"/>
            <a:headEnd/>
            <a:tailEnd/>
          </a:ln>
        </p:spPr>
        <p:txBody>
          <a:bodyPr wrap="none" lIns="24384" tIns="24384"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sz="1000"/>
            </a:pPr>
            <a:r>
              <a:rPr kumimoji="0" lang="fi-FI" sz="1600" b="0" i="0" u="none" strike="noStrike" kern="1200" cap="none" spc="0" normalizeH="0" baseline="0" noProof="0" dirty="0">
                <a:ln>
                  <a:noFill/>
                </a:ln>
                <a:solidFill>
                  <a:srgbClr val="000000"/>
                </a:solidFill>
                <a:effectLst/>
                <a:uLnTx/>
                <a:uFillTx/>
                <a:latin typeface="Corbel" panose="020B0503020204020204"/>
                <a:ea typeface="+mn-ea"/>
                <a:cs typeface="Arial"/>
              </a:rPr>
              <a:t>Lähde: Tilastokeskuksen ennakkotiedot</a:t>
            </a:r>
          </a:p>
        </p:txBody>
      </p:sp>
    </p:spTree>
    <p:extLst>
      <p:ext uri="{BB962C8B-B14F-4D97-AF65-F5344CB8AC3E}">
        <p14:creationId xmlns:p14="http://schemas.microsoft.com/office/powerpoint/2010/main" val="308265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170670-B7A4-6C35-613B-EE15990BA371}"/>
              </a:ext>
            </a:extLst>
          </p:cNvPr>
          <p:cNvSpPr>
            <a:spLocks noGrp="1"/>
          </p:cNvSpPr>
          <p:nvPr>
            <p:ph type="title"/>
          </p:nvPr>
        </p:nvSpPr>
        <p:spPr>
          <a:xfrm>
            <a:off x="434937" y="392479"/>
            <a:ext cx="7464300" cy="634010"/>
          </a:xfrm>
        </p:spPr>
        <p:txBody>
          <a:bodyPr/>
          <a:lstStyle/>
          <a:p>
            <a:r>
              <a:rPr lang="fi-FI" sz="3200" dirty="0"/>
              <a:t>Muuttovoitto vertailukaupungeissa 2024</a:t>
            </a:r>
          </a:p>
        </p:txBody>
      </p:sp>
      <p:sp>
        <p:nvSpPr>
          <p:cNvPr id="4" name="Päivämäärän paikkamerkki 3">
            <a:extLst>
              <a:ext uri="{FF2B5EF4-FFF2-40B4-BE49-F238E27FC236}">
                <a16:creationId xmlns:a16="http://schemas.microsoft.com/office/drawing/2014/main" id="{4CC56E66-221B-21F9-B5D8-10FB2A3316E3}"/>
              </a:ext>
            </a:extLst>
          </p:cNvPr>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2C016E1-B4AE-436F-B059-A38899683EAB}" type="datetime1">
              <a:rPr kumimoji="0" lang="fi-FI" sz="1067"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10.2.2025</a:t>
            </a:fld>
            <a:endParaRPr kumimoji="0" lang="en-FI" sz="1067"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Dian numeron paikkamerkki 4">
            <a:extLst>
              <a:ext uri="{FF2B5EF4-FFF2-40B4-BE49-F238E27FC236}">
                <a16:creationId xmlns:a16="http://schemas.microsoft.com/office/drawing/2014/main" id="{CBBCAFB9-9F7B-A7A3-8F71-57BF08A6C49F}"/>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B9E508A-0C97-414B-8605-029C56254428}" type="slidenum">
              <a:rPr kumimoji="0" lang="en-FI" sz="1067" b="1"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FI" sz="1067" b="1"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3" name="Kaavio 2">
            <a:extLst>
              <a:ext uri="{FF2B5EF4-FFF2-40B4-BE49-F238E27FC236}">
                <a16:creationId xmlns:a16="http://schemas.microsoft.com/office/drawing/2014/main" id="{61B914DC-2812-62BE-0FA4-45BA9BBCA998}"/>
              </a:ext>
            </a:extLst>
          </p:cNvPr>
          <p:cNvGraphicFramePr>
            <a:graphicFrameLocks/>
          </p:cNvGraphicFramePr>
          <p:nvPr/>
        </p:nvGraphicFramePr>
        <p:xfrm>
          <a:off x="8154444" y="647179"/>
          <a:ext cx="3895594" cy="2781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a:extLst>
              <a:ext uri="{FF2B5EF4-FFF2-40B4-BE49-F238E27FC236}">
                <a16:creationId xmlns:a16="http://schemas.microsoft.com/office/drawing/2014/main" id="{B9845069-B0BF-05BD-1E23-BFCD283A3D86}"/>
              </a:ext>
            </a:extLst>
          </p:cNvPr>
          <p:cNvGraphicFramePr>
            <a:graphicFrameLocks/>
          </p:cNvGraphicFramePr>
          <p:nvPr/>
        </p:nvGraphicFramePr>
        <p:xfrm>
          <a:off x="8154444" y="3505022"/>
          <a:ext cx="3895594" cy="3146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aavio 8">
            <a:extLst>
              <a:ext uri="{FF2B5EF4-FFF2-40B4-BE49-F238E27FC236}">
                <a16:creationId xmlns:a16="http://schemas.microsoft.com/office/drawing/2014/main" id="{9BFFD778-F37A-4F6E-8E4D-F2D452A81EF7}"/>
              </a:ext>
            </a:extLst>
          </p:cNvPr>
          <p:cNvGraphicFramePr>
            <a:graphicFrameLocks/>
          </p:cNvGraphicFramePr>
          <p:nvPr/>
        </p:nvGraphicFramePr>
        <p:xfrm>
          <a:off x="389496" y="1290483"/>
          <a:ext cx="7555182" cy="517503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1">
            <a:extLst>
              <a:ext uri="{FF2B5EF4-FFF2-40B4-BE49-F238E27FC236}">
                <a16:creationId xmlns:a16="http://schemas.microsoft.com/office/drawing/2014/main" id="{8256D178-B468-766F-C8D5-5AD9D4EEDA75}"/>
              </a:ext>
            </a:extLst>
          </p:cNvPr>
          <p:cNvSpPr txBox="1">
            <a:spLocks noChangeArrowheads="1"/>
          </p:cNvSpPr>
          <p:nvPr/>
        </p:nvSpPr>
        <p:spPr bwMode="auto">
          <a:xfrm>
            <a:off x="434937" y="6522955"/>
            <a:ext cx="4184412" cy="257304"/>
          </a:xfrm>
          <a:prstGeom prst="rect">
            <a:avLst/>
          </a:prstGeom>
          <a:noFill/>
          <a:ln w="9525">
            <a:noFill/>
            <a:miter lim="800000"/>
            <a:headEnd/>
            <a:tailEnd/>
          </a:ln>
        </p:spPr>
        <p:txBody>
          <a:bodyPr wrap="none" lIns="24384" tIns="24384"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609585" rtl="0" eaLnBrk="0" fontAlgn="base" latinLnBrk="0" hangingPunct="0">
              <a:lnSpc>
                <a:spcPct val="100000"/>
              </a:lnSpc>
              <a:spcBef>
                <a:spcPct val="0"/>
              </a:spcBef>
              <a:spcAft>
                <a:spcPct val="0"/>
              </a:spcAft>
              <a:buClrTx/>
              <a:buSzTx/>
              <a:buFontTx/>
              <a:buNone/>
              <a:tabLst/>
              <a:defRPr sz="1000"/>
            </a:pPr>
            <a:r>
              <a:rPr kumimoji="0" lang="fi-FI" sz="1600" b="0" i="0" u="none" strike="noStrike" kern="1200" cap="none" spc="0" normalizeH="0" baseline="0" noProof="0" dirty="0">
                <a:ln>
                  <a:noFill/>
                </a:ln>
                <a:solidFill>
                  <a:srgbClr val="000000"/>
                </a:solidFill>
                <a:effectLst/>
                <a:uLnTx/>
                <a:uFillTx/>
                <a:latin typeface="Corbel" panose="020B0503020204020204"/>
                <a:ea typeface="+mn-ea"/>
                <a:cs typeface="Arial"/>
              </a:rPr>
              <a:t>Lähde: Tilastokeskuksen ennakkotiedot</a:t>
            </a:r>
          </a:p>
        </p:txBody>
      </p:sp>
    </p:spTree>
    <p:extLst>
      <p:ext uri="{BB962C8B-B14F-4D97-AF65-F5344CB8AC3E}">
        <p14:creationId xmlns:p14="http://schemas.microsoft.com/office/powerpoint/2010/main" val="1324726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50B175-4CFB-89FC-B7F2-6735685D5A0C}"/>
              </a:ext>
            </a:extLst>
          </p:cNvPr>
          <p:cNvSpPr>
            <a:spLocks noGrp="1"/>
          </p:cNvSpPr>
          <p:nvPr>
            <p:ph type="title"/>
          </p:nvPr>
        </p:nvSpPr>
        <p:spPr>
          <a:xfrm>
            <a:off x="635478" y="397577"/>
            <a:ext cx="11084169" cy="1155801"/>
          </a:xfrm>
        </p:spPr>
        <p:txBody>
          <a:bodyPr/>
          <a:lstStyle/>
          <a:p>
            <a:r>
              <a:rPr lang="fi-FI" dirty="0"/>
              <a:t>Kuopion väestömuutokset 2010-2024</a:t>
            </a:r>
          </a:p>
        </p:txBody>
      </p:sp>
      <p:sp>
        <p:nvSpPr>
          <p:cNvPr id="4" name="Päivämäärän paikkamerkki 3">
            <a:extLst>
              <a:ext uri="{FF2B5EF4-FFF2-40B4-BE49-F238E27FC236}">
                <a16:creationId xmlns:a16="http://schemas.microsoft.com/office/drawing/2014/main" id="{8D6ECCC7-F5E6-C082-2FEE-1FD2ACE84FA5}"/>
              </a:ext>
            </a:extLst>
          </p:cNvPr>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3139AD7-8C7C-491D-9973-1DB48FAF2FBE}" type="datetime1">
              <a:rPr kumimoji="0" lang="fi-FI" sz="1067"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10.2.2025</a:t>
            </a:fld>
            <a:endParaRPr kumimoji="0" lang="en-FI" sz="1067"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Dian numeron paikkamerkki 4">
            <a:extLst>
              <a:ext uri="{FF2B5EF4-FFF2-40B4-BE49-F238E27FC236}">
                <a16:creationId xmlns:a16="http://schemas.microsoft.com/office/drawing/2014/main" id="{7459A377-6FA5-AA5B-DB7B-B470AB20486D}"/>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8CDC835-6F96-6540-A055-BE713FCBC575}" type="slidenum">
              <a:rPr kumimoji="0" lang="en-FI" sz="1067" b="1"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FI" sz="1067" b="1"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7" name="Kaavio 6">
            <a:extLst>
              <a:ext uri="{FF2B5EF4-FFF2-40B4-BE49-F238E27FC236}">
                <a16:creationId xmlns:a16="http://schemas.microsoft.com/office/drawing/2014/main" id="{A5A03142-3E60-4C4B-B66D-BDD7ECDCF8D1}"/>
              </a:ext>
            </a:extLst>
          </p:cNvPr>
          <p:cNvGraphicFramePr>
            <a:graphicFrameLocks/>
          </p:cNvGraphicFramePr>
          <p:nvPr/>
        </p:nvGraphicFramePr>
        <p:xfrm>
          <a:off x="833782" y="1184798"/>
          <a:ext cx="7735218" cy="28148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Kaavio 7">
            <a:extLst>
              <a:ext uri="{FF2B5EF4-FFF2-40B4-BE49-F238E27FC236}">
                <a16:creationId xmlns:a16="http://schemas.microsoft.com/office/drawing/2014/main" id="{DD766AF2-EE4D-4A59-A693-24863D501591}"/>
              </a:ext>
            </a:extLst>
          </p:cNvPr>
          <p:cNvGraphicFramePr>
            <a:graphicFrameLocks/>
          </p:cNvGraphicFramePr>
          <p:nvPr/>
        </p:nvGraphicFramePr>
        <p:xfrm>
          <a:off x="833781" y="4087258"/>
          <a:ext cx="7735218" cy="26826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9DF49DCD-F91E-C413-3835-C03B18D72362}"/>
              </a:ext>
            </a:extLst>
          </p:cNvPr>
          <p:cNvSpPr txBox="1"/>
          <p:nvPr/>
        </p:nvSpPr>
        <p:spPr>
          <a:xfrm>
            <a:off x="8805179" y="4579286"/>
            <a:ext cx="3150647" cy="1815882"/>
          </a:xfrm>
          <a:prstGeom prst="rect">
            <a:avLst/>
          </a:prstGeom>
          <a:solidFill>
            <a:schemeClr val="bg1"/>
          </a:solidFill>
          <a:ln>
            <a:solidFill>
              <a:schemeClr val="bg1">
                <a:lumMod val="85000"/>
              </a:schemeClr>
            </a:solidFill>
          </a:ln>
        </p:spPr>
        <p:txBody>
          <a:bodyPr wrap="square" lIns="91440" tIns="45720" rIns="91440" bIns="45720" rtlCol="0" anchor="t">
            <a:spAutoFit/>
          </a:bodyPr>
          <a:lstStyle/>
          <a:p>
            <a:pPr marL="0" marR="0" lvl="0" indent="0" algn="l" defTabSz="812720" rtl="0" eaLnBrk="0" fontAlgn="base" latinLnBrk="0" hangingPunct="0">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mn-cs"/>
              </a:rPr>
              <a:t>Vuonna 2024 syntyi 1046 lasta ja kuoli </a:t>
            </a:r>
            <a:br>
              <a:rPr kumimoji="0" lang="fi-FI" sz="14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mn-cs"/>
              </a:rPr>
            </a:br>
            <a:r>
              <a:rPr kumimoji="0" lang="fi-FI" sz="14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mn-cs"/>
              </a:rPr>
              <a:t>1 125 henkilöä eli luonnollinen väestönmuutos oli negatiivinen 79 henkeä. Kuolleiden määrä on ylittänyt syntyneiden määrän jo vuodesta 2017 lähtien.  Vuonna 2024 luonnollinen väestönmuutos oli vähemmän negatiinen kuin edellisinä vuosina. </a:t>
            </a:r>
            <a:endPar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p:txBody>
      </p:sp>
      <p:sp>
        <p:nvSpPr>
          <p:cNvPr id="10" name="Tekstiruutu 9">
            <a:extLst>
              <a:ext uri="{FF2B5EF4-FFF2-40B4-BE49-F238E27FC236}">
                <a16:creationId xmlns:a16="http://schemas.microsoft.com/office/drawing/2014/main" id="{E40F5202-2230-0A06-68F9-C3941D4BE998}"/>
              </a:ext>
            </a:extLst>
          </p:cNvPr>
          <p:cNvSpPr txBox="1"/>
          <p:nvPr/>
        </p:nvSpPr>
        <p:spPr>
          <a:xfrm>
            <a:off x="8813530" y="1437756"/>
            <a:ext cx="3150647" cy="2031325"/>
          </a:xfrm>
          <a:prstGeom prst="rect">
            <a:avLst/>
          </a:prstGeom>
          <a:solidFill>
            <a:schemeClr val="bg1"/>
          </a:solidFill>
          <a:ln>
            <a:solidFill>
              <a:schemeClr val="bg1">
                <a:lumMod val="85000"/>
              </a:schemeClr>
            </a:solidFill>
          </a:ln>
        </p:spPr>
        <p:txBody>
          <a:bodyPr wrap="square" lIns="91440" tIns="45720" rIns="91440" bIns="45720" rtlCol="0" anchor="t">
            <a:spAutoFit/>
          </a:bodyPr>
          <a:lstStyle/>
          <a:p>
            <a:pPr marL="0" marR="0" lvl="0" indent="0" algn="l" defTabSz="812720" rtl="0" eaLnBrk="0" fontAlgn="base" latinLnBrk="0" hangingPunct="0">
              <a:lnSpc>
                <a:spcPct val="100000"/>
              </a:lnSpc>
              <a:spcBef>
                <a:spcPct val="0"/>
              </a:spcBef>
              <a:spcAft>
                <a:spcPct val="0"/>
              </a:spcAft>
              <a:buClrTx/>
              <a:buSzTx/>
              <a:buFontTx/>
              <a:buNone/>
              <a:tabLst/>
              <a:defRPr/>
            </a:pPr>
            <a:r>
              <a:rPr kumimoji="0" lang="fi-FI" sz="1400" b="0" i="0" u="none" strike="noStrike" kern="1200" cap="none" spc="0" normalizeH="0" baseline="0" noProof="0" dirty="0">
                <a:ln>
                  <a:noFill/>
                </a:ln>
                <a:solidFill>
                  <a:srgbClr val="0F0F0F"/>
                </a:solidFill>
                <a:effectLst/>
                <a:uLnTx/>
                <a:uFillTx/>
                <a:latin typeface="Corbel"/>
                <a:ea typeface="ＭＳ Ｐゴシック"/>
                <a:cs typeface="Verdana"/>
              </a:rPr>
              <a:t>Kuopion kasvu perustuu muuttovoittoon kotimaasta ja ulkomailta.  Maahanmuutto on kasvanut huomattavasti kolmen viime vuoden aikana. Vuonna 2024 muuttovoitto ulkomailta oli 1340 henkilöä ja kuntien välinen muuttovoitto 386 henkilöä. Muuttovoitto oli yhteensä 1726 henkilöä. </a:t>
            </a:r>
            <a:endParaRPr kumimoji="0" lang="fi-FI"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398646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a:extLst>
              <a:ext uri="{FF2B5EF4-FFF2-40B4-BE49-F238E27FC236}">
                <a16:creationId xmlns:a16="http://schemas.microsoft.com/office/drawing/2014/main" id="{72C2278F-36B4-68BE-03CA-EAADAFADCA5F}"/>
              </a:ext>
            </a:extLst>
          </p:cNvPr>
          <p:cNvPicPr>
            <a:picLocks noGrp="1" noChangeAspect="1"/>
          </p:cNvPicPr>
          <p:nvPr>
            <p:ph idx="1"/>
          </p:nvPr>
        </p:nvPicPr>
        <p:blipFill>
          <a:blip r:embed="rId2"/>
          <a:stretch>
            <a:fillRect/>
          </a:stretch>
        </p:blipFill>
        <p:spPr>
          <a:xfrm>
            <a:off x="-1" y="0"/>
            <a:ext cx="12208633" cy="6285185"/>
          </a:xfrm>
        </p:spPr>
      </p:pic>
      <p:sp>
        <p:nvSpPr>
          <p:cNvPr id="4" name="Dian numeron paikkamerkki 3">
            <a:extLst>
              <a:ext uri="{FF2B5EF4-FFF2-40B4-BE49-F238E27FC236}">
                <a16:creationId xmlns:a16="http://schemas.microsoft.com/office/drawing/2014/main" id="{0D215C02-46CB-4497-B5A4-E8B5A38F8B70}"/>
              </a:ext>
            </a:extLst>
          </p:cNvPr>
          <p:cNvSpPr>
            <a:spLocks noGrp="1"/>
          </p:cNvSpPr>
          <p:nvPr>
            <p:ph type="sldNum" sz="quarter" idx="11"/>
          </p:nvPr>
        </p:nvSpPr>
        <p:spPr/>
        <p:txBody>
          <a:bodyPr/>
          <a:lstStyle/>
          <a:p>
            <a:pPr>
              <a:defRPr/>
            </a:pPr>
            <a:fld id="{AB9E508A-0C97-414B-8605-029C56254428}" type="slidenum">
              <a:rPr lang="en-FI" smtClean="0"/>
              <a:pPr>
                <a:defRPr/>
              </a:pPr>
              <a:t>15</a:t>
            </a:fld>
            <a:endParaRPr lang="en-FI"/>
          </a:p>
        </p:txBody>
      </p:sp>
    </p:spTree>
    <p:extLst>
      <p:ext uri="{BB962C8B-B14F-4D97-AF65-F5344CB8AC3E}">
        <p14:creationId xmlns:p14="http://schemas.microsoft.com/office/powerpoint/2010/main" val="196798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620FE-ACE8-4E5A-9661-FABB3AF4BE0B}"/>
              </a:ext>
            </a:extLst>
          </p:cNvPr>
          <p:cNvSpPr>
            <a:spLocks noGrp="1"/>
          </p:cNvSpPr>
          <p:nvPr>
            <p:ph type="title"/>
          </p:nvPr>
        </p:nvSpPr>
        <p:spPr>
          <a:xfrm>
            <a:off x="187123" y="474307"/>
            <a:ext cx="10136956" cy="461485"/>
          </a:xfrm>
        </p:spPr>
        <p:txBody>
          <a:bodyPr/>
          <a:lstStyle/>
          <a:p>
            <a:r>
              <a:rPr lang="fi-FI" sz="3733">
                <a:solidFill>
                  <a:schemeClr val="accent4"/>
                </a:solidFill>
              </a:rPr>
              <a:t>Ulkomaan kansalaiset Kuopiossa 2010 - 2023</a:t>
            </a:r>
          </a:p>
        </p:txBody>
      </p:sp>
      <p:sp>
        <p:nvSpPr>
          <p:cNvPr id="9" name="Tekstiruutu 8"/>
          <p:cNvSpPr txBox="1"/>
          <p:nvPr/>
        </p:nvSpPr>
        <p:spPr>
          <a:xfrm>
            <a:off x="9573796" y="1545600"/>
            <a:ext cx="2281035" cy="2965364"/>
          </a:xfrm>
          <a:prstGeom prst="rect">
            <a:avLst/>
          </a:prstGeom>
          <a:noFill/>
          <a:ln w="38100">
            <a:solidFill>
              <a:schemeClr val="bg1">
                <a:lumMod val="85000"/>
              </a:schemeClr>
            </a:solidFill>
          </a:ln>
        </p:spPr>
        <p:txBody>
          <a:bodyPr wrap="square" lIns="91440" tIns="45720" rIns="91440" bIns="45720" rtlCol="0" anchor="t">
            <a:spAutoFit/>
          </a:bodyPr>
          <a:lstStyle/>
          <a:p>
            <a:pPr algn="ctr" defTabSz="609585" eaLnBrk="0" hangingPunct="0"/>
            <a:endParaRPr lang="fi-FI" sz="1200" dirty="0">
              <a:solidFill>
                <a:srgbClr val="000000"/>
              </a:solidFill>
              <a:latin typeface="Corbel" panose="020B0503020204020204" pitchFamily="34" charset="0"/>
              <a:ea typeface="+mn-ea"/>
            </a:endParaRPr>
          </a:p>
          <a:p>
            <a:pPr algn="ctr" defTabSz="609585" eaLnBrk="0" hangingPunct="0"/>
            <a:r>
              <a:rPr lang="fi-FI" sz="1867" dirty="0">
                <a:solidFill>
                  <a:srgbClr val="000000"/>
                </a:solidFill>
                <a:latin typeface="Corbel" panose="020B0503020204020204" pitchFamily="34" charset="0"/>
                <a:ea typeface="+mn-ea"/>
              </a:rPr>
              <a:t>Ulkomaan kansalaisia</a:t>
            </a:r>
          </a:p>
          <a:p>
            <a:pPr algn="ctr" defTabSz="609585" eaLnBrk="0" hangingPunct="0"/>
            <a:r>
              <a:rPr lang="fi-FI" sz="1867" b="1" dirty="0">
                <a:solidFill>
                  <a:srgbClr val="5971DF"/>
                </a:solidFill>
                <a:latin typeface="Corbel" panose="020B0503020204020204" pitchFamily="34" charset="0"/>
                <a:ea typeface="+mn-ea"/>
              </a:rPr>
              <a:t>4785 (3,9 %)</a:t>
            </a:r>
            <a:r>
              <a:rPr lang="fi-FI" sz="1867" dirty="0">
                <a:solidFill>
                  <a:srgbClr val="5971DF"/>
                </a:solidFill>
                <a:latin typeface="Corbel" panose="020B0503020204020204" pitchFamily="34" charset="0"/>
                <a:ea typeface="+mn-ea"/>
              </a:rPr>
              <a:t> </a:t>
            </a:r>
          </a:p>
          <a:p>
            <a:pPr algn="ctr" defTabSz="609585" eaLnBrk="0" hangingPunct="0"/>
            <a:r>
              <a:rPr lang="fi-FI" sz="1867" dirty="0">
                <a:solidFill>
                  <a:srgbClr val="000000"/>
                </a:solidFill>
                <a:latin typeface="Corbel" panose="020B0503020204020204" pitchFamily="34" charset="0"/>
                <a:ea typeface="+mn-ea"/>
              </a:rPr>
              <a:t>31.12.2023</a:t>
            </a:r>
          </a:p>
          <a:p>
            <a:pPr algn="ctr" defTabSz="609585" eaLnBrk="0" hangingPunct="0"/>
            <a:endParaRPr lang="fi-FI" sz="1200" dirty="0">
              <a:solidFill>
                <a:srgbClr val="000000"/>
              </a:solidFill>
              <a:latin typeface="Corbel" panose="020B0503020204020204" pitchFamily="34" charset="0"/>
              <a:ea typeface="+mn-ea"/>
            </a:endParaRPr>
          </a:p>
          <a:p>
            <a:pPr algn="ctr" defTabSz="609585" eaLnBrk="0" hangingPunct="0"/>
            <a:r>
              <a:rPr lang="fi-FI" sz="1867" b="1" dirty="0">
                <a:solidFill>
                  <a:srgbClr val="F277C6"/>
                </a:solidFill>
                <a:latin typeface="Corbel" panose="020B0503020204020204" pitchFamily="34" charset="0"/>
                <a:ea typeface="+mn-ea"/>
              </a:rPr>
              <a:t>Muutos </a:t>
            </a:r>
            <a:br>
              <a:rPr lang="fi-FI" sz="1867" b="1" dirty="0">
                <a:solidFill>
                  <a:srgbClr val="F277C6"/>
                </a:solidFill>
                <a:latin typeface="Corbel" panose="020B0503020204020204" pitchFamily="34" charset="0"/>
                <a:ea typeface="+mn-ea"/>
              </a:rPr>
            </a:br>
            <a:r>
              <a:rPr lang="fi-FI" sz="1867" b="1" dirty="0">
                <a:solidFill>
                  <a:srgbClr val="F277C6"/>
                </a:solidFill>
                <a:latin typeface="Corbel" panose="020B0503020204020204" pitchFamily="34" charset="0"/>
                <a:ea typeface="+mn-ea"/>
              </a:rPr>
              <a:t>+861 (+24 %) </a:t>
            </a:r>
          </a:p>
          <a:p>
            <a:pPr algn="ctr" defTabSz="609585" eaLnBrk="0" hangingPunct="0"/>
            <a:r>
              <a:rPr lang="fi-FI" sz="1867" dirty="0">
                <a:solidFill>
                  <a:srgbClr val="000000"/>
                </a:solidFill>
                <a:latin typeface="Corbel" panose="020B0503020204020204" pitchFamily="34" charset="0"/>
                <a:ea typeface="+mn-ea"/>
              </a:rPr>
              <a:t>vuonna 2023</a:t>
            </a:r>
            <a:endParaRPr lang="fi-FI" sz="1867" b="1" dirty="0">
              <a:solidFill>
                <a:srgbClr val="FDAA63"/>
              </a:solidFill>
              <a:latin typeface="Corbel" panose="020B0503020204020204" pitchFamily="34" charset="0"/>
              <a:ea typeface="+mn-ea"/>
            </a:endParaRPr>
          </a:p>
          <a:p>
            <a:pPr algn="ctr" defTabSz="609585" eaLnBrk="0" hangingPunct="0"/>
            <a:br>
              <a:rPr lang="fi-FI" sz="1600" b="1" dirty="0">
                <a:solidFill>
                  <a:srgbClr val="FDAA63"/>
                </a:solidFill>
                <a:latin typeface="Corbel" panose="020B0503020204020204" pitchFamily="34" charset="0"/>
                <a:ea typeface="+mn-ea"/>
              </a:rPr>
            </a:br>
            <a:endParaRPr lang="fi-FI" sz="1600" b="1" dirty="0">
              <a:solidFill>
                <a:srgbClr val="FDAA63"/>
              </a:solidFill>
              <a:latin typeface="Corbel" panose="020B0503020204020204" pitchFamily="34" charset="0"/>
              <a:ea typeface="+mn-ea"/>
            </a:endParaRPr>
          </a:p>
        </p:txBody>
      </p:sp>
      <p:graphicFrame>
        <p:nvGraphicFramePr>
          <p:cNvPr id="4" name="Kaavio 3">
            <a:extLst>
              <a:ext uri="{FF2B5EF4-FFF2-40B4-BE49-F238E27FC236}">
                <a16:creationId xmlns:a16="http://schemas.microsoft.com/office/drawing/2014/main" id="{00000000-0008-0000-0000-000003000000}"/>
              </a:ext>
              <a:ext uri="{147F2762-F138-4A5C-976F-8EAC2B608ADB}">
                <a16:predDERef xmlns:a16="http://schemas.microsoft.com/office/drawing/2014/main" pred="{00000000-0008-0000-0000-000002000000}"/>
              </a:ext>
            </a:extLst>
          </p:cNvPr>
          <p:cNvGraphicFramePr>
            <a:graphicFrameLocks/>
          </p:cNvGraphicFramePr>
          <p:nvPr/>
        </p:nvGraphicFramePr>
        <p:xfrm>
          <a:off x="337169" y="1545600"/>
          <a:ext cx="9013232" cy="505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832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8C1278FC-58EC-4DB6-A607-5AFCFA6894C1}"/>
              </a:ext>
              <a:ext uri="{147F2762-F138-4A5C-976F-8EAC2B608ADB}">
                <a16:predDERef xmlns:a16="http://schemas.microsoft.com/office/drawing/2014/main" pred="{00000000-0008-0000-0000-000003000000}"/>
              </a:ext>
            </a:extLst>
          </p:cNvPr>
          <p:cNvGraphicFramePr>
            <a:graphicFrameLocks/>
          </p:cNvGraphicFramePr>
          <p:nvPr/>
        </p:nvGraphicFramePr>
        <p:xfrm>
          <a:off x="178157" y="1730885"/>
          <a:ext cx="5917844" cy="44803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a:extLst>
              <a:ext uri="{FF2B5EF4-FFF2-40B4-BE49-F238E27FC236}">
                <a16:creationId xmlns:a16="http://schemas.microsoft.com/office/drawing/2014/main" id="{D03459B6-0524-4B80-B77B-3A60C239F127}"/>
              </a:ext>
              <a:ext uri="{147F2762-F138-4A5C-976F-8EAC2B608ADB}">
                <a16:predDERef xmlns:a16="http://schemas.microsoft.com/office/drawing/2014/main" pred="{8C1278FC-58EC-4DB6-A607-5AFCFA6894C1}"/>
              </a:ext>
            </a:extLst>
          </p:cNvPr>
          <p:cNvGraphicFramePr>
            <a:graphicFrameLocks/>
          </p:cNvGraphicFramePr>
          <p:nvPr/>
        </p:nvGraphicFramePr>
        <p:xfrm>
          <a:off x="6224110" y="1730885"/>
          <a:ext cx="5789735" cy="4480316"/>
        </p:xfrm>
        <a:graphic>
          <a:graphicData uri="http://schemas.openxmlformats.org/drawingml/2006/chart">
            <c:chart xmlns:c="http://schemas.openxmlformats.org/drawingml/2006/chart" xmlns:r="http://schemas.openxmlformats.org/officeDocument/2006/relationships" r:id="rId3"/>
          </a:graphicData>
        </a:graphic>
      </p:graphicFrame>
      <p:sp>
        <p:nvSpPr>
          <p:cNvPr id="2" name="Otsikko 1"/>
          <p:cNvSpPr>
            <a:spLocks noGrp="1"/>
          </p:cNvSpPr>
          <p:nvPr>
            <p:ph type="title"/>
          </p:nvPr>
        </p:nvSpPr>
        <p:spPr>
          <a:xfrm>
            <a:off x="468803" y="387438"/>
            <a:ext cx="11082867" cy="1102783"/>
          </a:xfrm>
        </p:spPr>
        <p:txBody>
          <a:bodyPr/>
          <a:lstStyle/>
          <a:p>
            <a:r>
              <a:rPr lang="fi-FI" sz="3733">
                <a:solidFill>
                  <a:schemeClr val="accent4"/>
                </a:solidFill>
              </a:rPr>
              <a:t>Ulkomaan kansalaisten ja vieraskielisten osuus (%) väestöstä 2002 - 2023</a:t>
            </a:r>
          </a:p>
        </p:txBody>
      </p:sp>
      <p:sp>
        <p:nvSpPr>
          <p:cNvPr id="10" name="Tekstiruutu 9">
            <a:extLst>
              <a:ext uri="{FF2B5EF4-FFF2-40B4-BE49-F238E27FC236}">
                <a16:creationId xmlns:a16="http://schemas.microsoft.com/office/drawing/2014/main" id="{4C69781B-CB28-4A6F-B658-A8018DED9B1B}"/>
              </a:ext>
            </a:extLst>
          </p:cNvPr>
          <p:cNvSpPr txBox="1"/>
          <p:nvPr/>
        </p:nvSpPr>
        <p:spPr>
          <a:xfrm>
            <a:off x="2226156" y="2445475"/>
            <a:ext cx="2059801" cy="995401"/>
          </a:xfrm>
          <a:prstGeom prst="rect">
            <a:avLst/>
          </a:prstGeom>
          <a:solidFill>
            <a:schemeClr val="bg1"/>
          </a:solidFill>
          <a:ln w="25400">
            <a:solidFill>
              <a:schemeClr val="bg1">
                <a:lumMod val="75000"/>
              </a:schemeClr>
            </a:solidFill>
          </a:ln>
        </p:spPr>
        <p:txBody>
          <a:bodyPr wrap="square" rtlCol="0" anchor="t">
            <a:spAutoFit/>
          </a:bodyPr>
          <a:lstStyle/>
          <a:p>
            <a:pPr algn="ctr"/>
            <a:r>
              <a:rPr lang="fi-FI" sz="1467">
                <a:latin typeface="+mn-lt"/>
              </a:rPr>
              <a:t>31.12.2023</a:t>
            </a:r>
            <a:br>
              <a:rPr lang="fi-FI" sz="1467">
                <a:latin typeface="+mn-lt"/>
                <a:ea typeface="ＭＳ Ｐゴシック"/>
                <a:cs typeface="Arial"/>
              </a:rPr>
            </a:br>
            <a:r>
              <a:rPr lang="fi-FI" sz="1467" b="1">
                <a:latin typeface="+mn-lt"/>
                <a:ea typeface="ＭＳ Ｐゴシック"/>
                <a:cs typeface="Arial"/>
              </a:rPr>
              <a:t>Ulkomaan kansalaisia</a:t>
            </a:r>
            <a:r>
              <a:rPr lang="fi-FI" sz="1467" b="1">
                <a:latin typeface="+mn-lt"/>
                <a:cs typeface="Arial"/>
              </a:rPr>
              <a:t> </a:t>
            </a:r>
            <a:br>
              <a:rPr lang="fi-FI" sz="1467">
                <a:latin typeface="+mn-lt"/>
                <a:cs typeface="Arial"/>
              </a:rPr>
            </a:br>
            <a:r>
              <a:rPr lang="fi-FI" sz="1467" b="1">
                <a:solidFill>
                  <a:schemeClr val="accent4"/>
                </a:solidFill>
                <a:latin typeface="+mn-lt"/>
                <a:ea typeface="ＭＳ Ｐゴシック"/>
                <a:cs typeface="Arial"/>
              </a:rPr>
              <a:t>4785</a:t>
            </a:r>
            <a:br>
              <a:rPr lang="fi-FI" sz="1467">
                <a:latin typeface="+mn-lt"/>
                <a:ea typeface="ＭＳ Ｐゴシック"/>
                <a:cs typeface="Arial"/>
              </a:rPr>
            </a:br>
            <a:r>
              <a:rPr lang="fi-FI" sz="1467" b="1">
                <a:solidFill>
                  <a:schemeClr val="accent4"/>
                </a:solidFill>
                <a:latin typeface="+mn-lt"/>
                <a:ea typeface="ＭＳ Ｐゴシック"/>
                <a:cs typeface="Arial"/>
              </a:rPr>
              <a:t>3,9 % </a:t>
            </a:r>
            <a:r>
              <a:rPr lang="fi-FI" sz="1467">
                <a:latin typeface="+mn-lt"/>
                <a:ea typeface="ＭＳ Ｐゴシック"/>
                <a:cs typeface="Arial"/>
              </a:rPr>
              <a:t>kuopiolaisista</a:t>
            </a:r>
            <a:endParaRPr lang="fi-FI" sz="1467">
              <a:solidFill>
                <a:schemeClr val="accent3"/>
              </a:solidFill>
              <a:latin typeface="+mn-lt"/>
            </a:endParaRPr>
          </a:p>
        </p:txBody>
      </p:sp>
      <p:sp>
        <p:nvSpPr>
          <p:cNvPr id="8" name="Tekstiruutu 7"/>
          <p:cNvSpPr txBox="1"/>
          <p:nvPr/>
        </p:nvSpPr>
        <p:spPr>
          <a:xfrm>
            <a:off x="8233851" y="2431359"/>
            <a:ext cx="1938135" cy="995401"/>
          </a:xfrm>
          <a:prstGeom prst="rect">
            <a:avLst/>
          </a:prstGeom>
          <a:solidFill>
            <a:schemeClr val="bg1"/>
          </a:solidFill>
          <a:ln w="25400">
            <a:solidFill>
              <a:schemeClr val="bg1">
                <a:lumMod val="75000"/>
              </a:schemeClr>
            </a:solidFill>
          </a:ln>
        </p:spPr>
        <p:txBody>
          <a:bodyPr wrap="square" rtlCol="0" anchor="t">
            <a:spAutoFit/>
          </a:bodyPr>
          <a:lstStyle/>
          <a:p>
            <a:pPr algn="ctr"/>
            <a:r>
              <a:rPr lang="fi-FI" sz="1467">
                <a:latin typeface="+mn-lt"/>
                <a:ea typeface="ＭＳ Ｐゴシック"/>
                <a:cs typeface="Arial"/>
              </a:rPr>
              <a:t>31.12.2023</a:t>
            </a:r>
            <a:endParaRPr lang="fi-FI" sz="1467">
              <a:latin typeface="+mn-lt"/>
            </a:endParaRPr>
          </a:p>
          <a:p>
            <a:pPr algn="ctr"/>
            <a:r>
              <a:rPr lang="fi-FI" sz="1467" b="1">
                <a:latin typeface="+mn-lt"/>
                <a:ea typeface="ＭＳ Ｐゴシック"/>
                <a:cs typeface="Arial"/>
              </a:rPr>
              <a:t>Vieraskielisiä</a:t>
            </a:r>
            <a:r>
              <a:rPr lang="fi-FI" sz="1467">
                <a:latin typeface="+mn-lt"/>
                <a:ea typeface="ＭＳ Ｐゴシック"/>
                <a:cs typeface="Arial"/>
              </a:rPr>
              <a:t>  </a:t>
            </a:r>
            <a:endParaRPr lang="fi-FI" sz="1467" b="1">
              <a:solidFill>
                <a:schemeClr val="accent3"/>
              </a:solidFill>
              <a:latin typeface="+mn-lt"/>
              <a:ea typeface="ＭＳ Ｐゴシック"/>
              <a:cs typeface="Arial"/>
            </a:endParaRPr>
          </a:p>
          <a:p>
            <a:pPr algn="ctr"/>
            <a:r>
              <a:rPr lang="fi-FI" sz="1467" b="1">
                <a:solidFill>
                  <a:schemeClr val="accent3">
                    <a:lumMod val="75000"/>
                  </a:schemeClr>
                </a:solidFill>
                <a:latin typeface="+mn-lt"/>
                <a:ea typeface="ＭＳ Ｐゴシック"/>
                <a:cs typeface="Arial"/>
              </a:rPr>
              <a:t>7029</a:t>
            </a:r>
          </a:p>
          <a:p>
            <a:pPr algn="ctr"/>
            <a:r>
              <a:rPr lang="fi-FI" sz="1467" b="1">
                <a:solidFill>
                  <a:schemeClr val="accent3">
                    <a:lumMod val="75000"/>
                  </a:schemeClr>
                </a:solidFill>
                <a:latin typeface="+mn-lt"/>
                <a:ea typeface="ＭＳ Ｐゴシック"/>
                <a:cs typeface="Arial"/>
              </a:rPr>
              <a:t>5,7 % </a:t>
            </a:r>
            <a:r>
              <a:rPr lang="fi-FI" sz="1467">
                <a:latin typeface="+mn-lt"/>
                <a:ea typeface="ＭＳ Ｐゴシック"/>
                <a:cs typeface="Arial"/>
              </a:rPr>
              <a:t>kuopiolaisista</a:t>
            </a:r>
          </a:p>
        </p:txBody>
      </p:sp>
    </p:spTree>
    <p:extLst>
      <p:ext uri="{BB962C8B-B14F-4D97-AF65-F5344CB8AC3E}">
        <p14:creationId xmlns:p14="http://schemas.microsoft.com/office/powerpoint/2010/main" val="190378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txBox="1">
            <a:spLocks/>
          </p:cNvSpPr>
          <p:nvPr/>
        </p:nvSpPr>
        <p:spPr bwMode="auto">
          <a:xfrm>
            <a:off x="534958" y="545560"/>
            <a:ext cx="10972799"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pPr algn="l" defTabSz="609585"/>
            <a:r>
              <a:rPr lang="fi-FI" sz="3733" b="1">
                <a:solidFill>
                  <a:srgbClr val="5971DF"/>
                </a:solidFill>
                <a:latin typeface="Corbel" panose="020B0503020204020204"/>
              </a:rPr>
              <a:t>Ulkomaan kansalaisten osuus (%) Kuopiossa ja suurimmissa kaupungeissa 2023</a:t>
            </a:r>
          </a:p>
        </p:txBody>
      </p:sp>
      <p:graphicFrame>
        <p:nvGraphicFramePr>
          <p:cNvPr id="3" name="Kaavio 2">
            <a:extLst>
              <a:ext uri="{FF2B5EF4-FFF2-40B4-BE49-F238E27FC236}">
                <a16:creationId xmlns:a16="http://schemas.microsoft.com/office/drawing/2014/main" id="{00000000-0008-0000-0000-000002000000}"/>
              </a:ext>
            </a:extLst>
          </p:cNvPr>
          <p:cNvGraphicFramePr>
            <a:graphicFrameLocks/>
          </p:cNvGraphicFramePr>
          <p:nvPr/>
        </p:nvGraphicFramePr>
        <p:xfrm>
          <a:off x="227798" y="1811835"/>
          <a:ext cx="11587117" cy="4832135"/>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descr="Ulkomaan kansalaisia 3548, 2,9 % kuopiolaisista.">
            <a:extLst>
              <a:ext uri="{FF2B5EF4-FFF2-40B4-BE49-F238E27FC236}">
                <a16:creationId xmlns:a16="http://schemas.microsoft.com/office/drawing/2014/main" id="{5939EF1C-738E-6095-853B-BE25C26E9276}"/>
              </a:ext>
            </a:extLst>
          </p:cNvPr>
          <p:cNvSpPr txBox="1"/>
          <p:nvPr/>
        </p:nvSpPr>
        <p:spPr>
          <a:xfrm>
            <a:off x="8888400" y="1812382"/>
            <a:ext cx="2535617" cy="954300"/>
          </a:xfrm>
          <a:prstGeom prst="rect">
            <a:avLst/>
          </a:prstGeom>
          <a:solidFill>
            <a:schemeClr val="bg1"/>
          </a:solidFill>
          <a:ln w="25400">
            <a:solidFill>
              <a:schemeClr val="bg1">
                <a:lumMod val="75000"/>
              </a:schemeClr>
            </a:solidFill>
          </a:ln>
        </p:spPr>
        <p:txBody>
          <a:bodyPr wrap="square" rtlCol="0" anchor="t">
            <a:spAutoFit/>
          </a:bodyPr>
          <a:lstStyle/>
          <a:p>
            <a:pPr algn="ctr" defTabSz="609585" eaLnBrk="0" hangingPunct="0"/>
            <a:r>
              <a:rPr lang="fi-FI" sz="1867">
                <a:solidFill>
                  <a:srgbClr val="000000"/>
                </a:solidFill>
                <a:latin typeface="Corbel" panose="020B0503020204020204"/>
                <a:ea typeface="+mn-ea"/>
              </a:rPr>
              <a:t>Ulkomaan kansalaisia</a:t>
            </a:r>
          </a:p>
          <a:p>
            <a:pPr algn="ctr" defTabSz="609585" eaLnBrk="0" hangingPunct="0"/>
            <a:r>
              <a:rPr lang="fi-FI" sz="1867" b="1">
                <a:solidFill>
                  <a:srgbClr val="F277C6">
                    <a:lumMod val="75000"/>
                  </a:srgbClr>
                </a:solidFill>
                <a:latin typeface="Corbel" panose="020B0503020204020204"/>
                <a:ea typeface="ＭＳ Ｐゴシック"/>
                <a:cs typeface="Arial"/>
              </a:rPr>
              <a:t>4785</a:t>
            </a:r>
            <a:endParaRPr lang="fi-FI" sz="1867" b="1">
              <a:solidFill>
                <a:srgbClr val="F277C6">
                  <a:lumMod val="75000"/>
                </a:srgbClr>
              </a:solidFill>
              <a:latin typeface="Corbel" panose="020B0503020204020204"/>
              <a:ea typeface="+mn-ea"/>
            </a:endParaRPr>
          </a:p>
          <a:p>
            <a:pPr algn="ctr" defTabSz="609585" eaLnBrk="0" hangingPunct="0"/>
            <a:r>
              <a:rPr lang="fi-FI" sz="1867" b="1">
                <a:solidFill>
                  <a:srgbClr val="F277C6">
                    <a:lumMod val="75000"/>
                  </a:srgbClr>
                </a:solidFill>
                <a:latin typeface="Corbel" panose="020B0503020204020204"/>
                <a:ea typeface="ＭＳ Ｐゴシック"/>
                <a:cs typeface="Arial"/>
              </a:rPr>
              <a:t>3,9 %  </a:t>
            </a:r>
            <a:r>
              <a:rPr lang="fi-FI" sz="1867">
                <a:solidFill>
                  <a:srgbClr val="000000"/>
                </a:solidFill>
                <a:latin typeface="Corbel" panose="020B0503020204020204"/>
                <a:ea typeface="ＭＳ Ｐゴシック"/>
                <a:cs typeface="Arial"/>
              </a:rPr>
              <a:t>kuopiolaisista</a:t>
            </a:r>
            <a:endParaRPr lang="fi-FI" sz="1867">
              <a:solidFill>
                <a:srgbClr val="000000"/>
              </a:solidFill>
              <a:latin typeface="Corbel" panose="020B0503020204020204"/>
              <a:ea typeface="+mn-ea"/>
              <a:cs typeface="Arial"/>
            </a:endParaRPr>
          </a:p>
        </p:txBody>
      </p:sp>
    </p:spTree>
    <p:extLst>
      <p:ext uri="{BB962C8B-B14F-4D97-AF65-F5344CB8AC3E}">
        <p14:creationId xmlns:p14="http://schemas.microsoft.com/office/powerpoint/2010/main" val="199661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64E68A-8222-7650-E235-49CB44CC4018}"/>
              </a:ext>
            </a:extLst>
          </p:cNvPr>
          <p:cNvSpPr>
            <a:spLocks noGrp="1"/>
          </p:cNvSpPr>
          <p:nvPr>
            <p:ph type="title"/>
          </p:nvPr>
        </p:nvSpPr>
        <p:spPr>
          <a:xfrm>
            <a:off x="553915" y="672377"/>
            <a:ext cx="11084169" cy="980154"/>
          </a:xfrm>
        </p:spPr>
        <p:txBody>
          <a:bodyPr>
            <a:normAutofit/>
          </a:bodyPr>
          <a:lstStyle/>
          <a:p>
            <a:r>
              <a:rPr lang="fi-FI" dirty="0"/>
              <a:t>Työttömyysaste keskimäärin vuonna 2024 </a:t>
            </a:r>
          </a:p>
        </p:txBody>
      </p:sp>
      <p:sp>
        <p:nvSpPr>
          <p:cNvPr id="4" name="Päivämäärän paikkamerkki 3">
            <a:extLst>
              <a:ext uri="{FF2B5EF4-FFF2-40B4-BE49-F238E27FC236}">
                <a16:creationId xmlns:a16="http://schemas.microsoft.com/office/drawing/2014/main" id="{827F3E34-FEFE-90EA-E233-E6CEF700E274}"/>
              </a:ext>
            </a:extLst>
          </p:cNvPr>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3139AD7-8C7C-491D-9973-1DB48FAF2FBE}" type="datetime1">
              <a:rPr kumimoji="0" lang="fi-FI" sz="1067"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10.2.2025</a:t>
            </a:fld>
            <a:endParaRPr kumimoji="0" lang="en-FI" sz="1067"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Dian numeron paikkamerkki 4">
            <a:extLst>
              <a:ext uri="{FF2B5EF4-FFF2-40B4-BE49-F238E27FC236}">
                <a16:creationId xmlns:a16="http://schemas.microsoft.com/office/drawing/2014/main" id="{A2680CD8-D804-6AF6-B8E0-3F5F0C4CF6D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8CDC835-6F96-6540-A055-BE713FCBC575}" type="slidenum">
              <a:rPr kumimoji="0" lang="en-FI" sz="1067" b="1"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FI" sz="1067" b="1"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6" name="Kaavio 5">
            <a:extLst>
              <a:ext uri="{FF2B5EF4-FFF2-40B4-BE49-F238E27FC236}">
                <a16:creationId xmlns:a16="http://schemas.microsoft.com/office/drawing/2014/main" id="{6BAC812D-A8C8-EB4A-A839-AEA0FF0A5EC0}"/>
              </a:ext>
            </a:extLst>
          </p:cNvPr>
          <p:cNvGraphicFramePr/>
          <p:nvPr/>
        </p:nvGraphicFramePr>
        <p:xfrm>
          <a:off x="553915" y="1999863"/>
          <a:ext cx="8377144" cy="42592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a:extLst>
              <a:ext uri="{FF2B5EF4-FFF2-40B4-BE49-F238E27FC236}">
                <a16:creationId xmlns:a16="http://schemas.microsoft.com/office/drawing/2014/main" id="{593440BB-D083-039A-6F2D-53EC97794F00}"/>
              </a:ext>
            </a:extLst>
          </p:cNvPr>
          <p:cNvSpPr txBox="1"/>
          <p:nvPr/>
        </p:nvSpPr>
        <p:spPr>
          <a:xfrm>
            <a:off x="9198706" y="1999863"/>
            <a:ext cx="2757120" cy="4185761"/>
          </a:xfrm>
          <a:prstGeom prst="rect">
            <a:avLst/>
          </a:prstGeom>
          <a:noFill/>
          <a:ln>
            <a:solidFill>
              <a:schemeClr val="bg1">
                <a:lumMod val="85000"/>
              </a:schemeClr>
            </a:solidFill>
          </a:ln>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Corbel"/>
                <a:ea typeface="Calibri"/>
                <a:cs typeface="+mn-cs"/>
              </a:rPr>
              <a:t>Vuonna 2024 Kuopiossa oli keskimäärin</a:t>
            </a:r>
            <a:r>
              <a:rPr kumimoji="0" lang="fi-FI" sz="1400" b="1" i="0" u="none" strike="noStrike" kern="1200" cap="none" spc="0" normalizeH="0" baseline="0" noProof="0" dirty="0">
                <a:ln>
                  <a:noFill/>
                </a:ln>
                <a:solidFill>
                  <a:srgbClr val="000000"/>
                </a:solidFill>
                <a:effectLst/>
                <a:uLnTx/>
                <a:uFillTx/>
                <a:latin typeface="Corbel"/>
                <a:ea typeface="Calibri"/>
                <a:cs typeface="+mn-cs"/>
              </a:rPr>
              <a:t> 6633 työtöntä</a:t>
            </a:r>
            <a:r>
              <a:rPr kumimoji="0" lang="fi-FI" sz="1400" b="0" i="0" u="none" strike="noStrike" kern="1200" cap="none" spc="0" normalizeH="0" baseline="0" noProof="0" dirty="0">
                <a:ln>
                  <a:noFill/>
                </a:ln>
                <a:solidFill>
                  <a:srgbClr val="000000"/>
                </a:solidFill>
                <a:effectLst/>
                <a:uLnTx/>
                <a:uFillTx/>
                <a:latin typeface="Corbel"/>
                <a:ea typeface="Calibri"/>
                <a:cs typeface="+mn-cs"/>
              </a:rPr>
              <a:t> (5624 vuonna 2023). Keskimääräinen </a:t>
            </a:r>
            <a:r>
              <a:rPr kumimoji="0" lang="fi-FI" sz="1200" b="1" i="0" u="none" strike="noStrike" kern="1200" cap="none" spc="0" normalizeH="0" baseline="0" noProof="0" dirty="0">
                <a:ln>
                  <a:noFill/>
                </a:ln>
                <a:solidFill>
                  <a:srgbClr val="000000"/>
                </a:solidFill>
                <a:effectLst/>
                <a:uLnTx/>
                <a:uFillTx/>
                <a:latin typeface="Corbel"/>
                <a:ea typeface="Calibri"/>
                <a:cs typeface="+mn-cs"/>
              </a:rPr>
              <a:t>työttömyysaste </a:t>
            </a:r>
            <a:r>
              <a:rPr kumimoji="0" lang="fi-FI" sz="1400" b="0" i="0" u="none" strike="noStrike" kern="1200" cap="none" spc="0" normalizeH="0" baseline="0" noProof="0" dirty="0">
                <a:ln>
                  <a:noFill/>
                </a:ln>
                <a:solidFill>
                  <a:srgbClr val="000000"/>
                </a:solidFill>
                <a:effectLst/>
                <a:uLnTx/>
                <a:uFillTx/>
                <a:latin typeface="Corbel"/>
                <a:ea typeface="Calibri"/>
                <a:cs typeface="+mn-cs"/>
              </a:rPr>
              <a:t>oli </a:t>
            </a:r>
            <a:r>
              <a:rPr kumimoji="0" lang="fi-FI" sz="1400" b="1" i="0" u="none" strike="noStrike" kern="1200" cap="none" spc="0" normalizeH="0" baseline="0" noProof="0" dirty="0">
                <a:ln>
                  <a:noFill/>
                </a:ln>
                <a:solidFill>
                  <a:srgbClr val="000000"/>
                </a:solidFill>
                <a:effectLst/>
                <a:uLnTx/>
                <a:uFillTx/>
                <a:latin typeface="Corbel"/>
                <a:ea typeface="Calibri"/>
                <a:cs typeface="+mn-cs"/>
              </a:rPr>
              <a:t>11,1 %</a:t>
            </a:r>
            <a:r>
              <a:rPr kumimoji="0" lang="fi-FI" sz="1400" b="0" i="0" u="none" strike="noStrike" kern="1200" cap="none" spc="0" normalizeH="0" baseline="0" noProof="0" dirty="0">
                <a:ln>
                  <a:noFill/>
                </a:ln>
                <a:solidFill>
                  <a:srgbClr val="000000"/>
                </a:solidFill>
                <a:effectLst/>
                <a:uLnTx/>
                <a:uFillTx/>
                <a:latin typeface="Corbel"/>
                <a:ea typeface="Calibri"/>
                <a:cs typeface="+mn-cs"/>
              </a:rPr>
              <a:t> (10,2 % vuonna 2023).</a:t>
            </a:r>
            <a:br>
              <a:rPr kumimoji="0" lang="fi-FI" sz="14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mn-cs"/>
              </a:rPr>
            </a:br>
            <a:br>
              <a:rPr kumimoji="0" lang="fi-FI" sz="14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mn-cs"/>
              </a:rPr>
            </a:br>
            <a:r>
              <a:rPr kumimoji="0" lang="fi-FI" sz="1400" b="0" i="0" u="none" strike="noStrike" kern="1200" cap="none" spc="0" normalizeH="0" baseline="0" noProof="0" dirty="0">
                <a:ln>
                  <a:noFill/>
                </a:ln>
                <a:solidFill>
                  <a:srgbClr val="000000"/>
                </a:solidFill>
                <a:effectLst/>
                <a:uLnTx/>
                <a:uFillTx/>
                <a:latin typeface="Corbel"/>
                <a:ea typeface="Calibri"/>
                <a:cs typeface="+mn-cs"/>
              </a:rPr>
              <a:t>Pitkäaikaistyöttömiä oli vuoden aikana keskimäärin 2355</a:t>
            </a:r>
            <a:r>
              <a:rPr kumimoji="0" lang="fi-FI" sz="1400" b="0" i="0" u="none" strike="noStrike" kern="1200" cap="none" spc="0" normalizeH="0" baseline="0" noProof="0" dirty="0">
                <a:ln>
                  <a:noFill/>
                </a:ln>
                <a:solidFill>
                  <a:srgbClr val="FF0000"/>
                </a:solidFill>
                <a:effectLst/>
                <a:uLnTx/>
                <a:uFillTx/>
                <a:latin typeface="Corbel"/>
                <a:ea typeface="Calibri"/>
                <a:cs typeface="+mn-cs"/>
              </a:rPr>
              <a:t>. </a:t>
            </a:r>
            <a:r>
              <a:rPr kumimoji="0" lang="fi-FI" sz="1400" b="0" i="0" u="none" strike="noStrike" kern="1200" cap="none" spc="0" normalizeH="0" baseline="0" noProof="0" dirty="0">
                <a:ln>
                  <a:noFill/>
                </a:ln>
                <a:solidFill>
                  <a:srgbClr val="000000"/>
                </a:solidFill>
                <a:effectLst/>
                <a:uLnTx/>
                <a:uFillTx/>
                <a:latin typeface="Corbel"/>
                <a:ea typeface="Calibri"/>
                <a:cs typeface="+mn-cs"/>
              </a:rPr>
              <a:t>Pitkäaikaistyöttömien määrä kasvoi noin 5 % edellisvuodesta. </a:t>
            </a:r>
            <a:br>
              <a:rPr kumimoji="0" lang="fi-FI" sz="14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mn-cs"/>
              </a:rPr>
            </a:br>
            <a:br>
              <a:rPr kumimoji="0" lang="fi-FI" sz="14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mn-cs"/>
              </a:rPr>
            </a:br>
            <a:r>
              <a:rPr kumimoji="0" lang="fi-FI" sz="1400" b="0" i="0" u="none" strike="noStrike" kern="1200" cap="none" spc="0" normalizeH="0" baseline="0" noProof="0" dirty="0">
                <a:ln>
                  <a:noFill/>
                </a:ln>
                <a:solidFill>
                  <a:srgbClr val="000000"/>
                </a:solidFill>
                <a:effectLst/>
                <a:uLnTx/>
                <a:uFillTx/>
                <a:latin typeface="Corbel"/>
                <a:ea typeface="Calibri"/>
                <a:cs typeface="+mn-cs"/>
              </a:rPr>
              <a:t>Avoimia työpaikkoja oli keskimäärin 1018, joka oli noin 900 työpaikkaa vähemmän kuin vuosi sitten. </a:t>
            </a:r>
            <a:br>
              <a:rPr kumimoji="0" lang="fi-FI" sz="14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mn-cs"/>
              </a:rPr>
            </a:br>
            <a:br>
              <a:rPr kumimoji="0" lang="fi-FI" sz="14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mn-cs"/>
              </a:rPr>
            </a:br>
            <a:r>
              <a:rPr kumimoji="0" lang="fi-FI" sz="1400" b="0" i="0" u="none" strike="noStrike" kern="1200" cap="none" spc="0" normalizeH="0" baseline="0" noProof="0" dirty="0">
                <a:ln>
                  <a:noFill/>
                </a:ln>
                <a:solidFill>
                  <a:srgbClr val="000000"/>
                </a:solidFill>
                <a:effectLst/>
                <a:uLnTx/>
                <a:uFillTx/>
                <a:latin typeface="Corbel"/>
                <a:ea typeface="Calibri"/>
                <a:cs typeface="+mn-cs"/>
              </a:rPr>
              <a:t>Kuopion työttömyysaste oli neljänneksi pienin 15 suurimman kaupungin joukossa.</a:t>
            </a:r>
          </a:p>
        </p:txBody>
      </p:sp>
      <p:sp>
        <p:nvSpPr>
          <p:cNvPr id="7" name="Tekstiruutu 6">
            <a:extLst>
              <a:ext uri="{FF2B5EF4-FFF2-40B4-BE49-F238E27FC236}">
                <a16:creationId xmlns:a16="http://schemas.microsoft.com/office/drawing/2014/main" id="{4A0372DA-0D70-FBF8-62CD-9C95A55D7481}"/>
              </a:ext>
            </a:extLst>
          </p:cNvPr>
          <p:cNvSpPr txBox="1"/>
          <p:nvPr/>
        </p:nvSpPr>
        <p:spPr>
          <a:xfrm>
            <a:off x="553915" y="6421798"/>
            <a:ext cx="86482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Corbel" panose="020B0503020204020204"/>
                <a:ea typeface="+mn-ea"/>
                <a:cs typeface="+mn-cs"/>
              </a:rPr>
              <a:t>Lähde: TEM työttömyystietoja ELY-keskuksittain ja kunnittain keskimäärin vuonna 2024</a:t>
            </a:r>
          </a:p>
        </p:txBody>
      </p:sp>
    </p:spTree>
    <p:extLst>
      <p:ext uri="{BB962C8B-B14F-4D97-AF65-F5344CB8AC3E}">
        <p14:creationId xmlns:p14="http://schemas.microsoft.com/office/powerpoint/2010/main" val="277888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773FE7E-E72F-359F-9106-E46F8A1A66BC}"/>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1000"/>
                    </a14:imgEffect>
                  </a14:imgLayer>
                </a14:imgProps>
              </a:ext>
            </a:extLst>
          </a:blip>
          <a:stretch>
            <a:fillRect/>
          </a:stretch>
        </p:blipFill>
        <p:spPr>
          <a:xfrm>
            <a:off x="6096000" y="449917"/>
            <a:ext cx="6096000" cy="6469793"/>
          </a:xfrm>
          <a:prstGeom prst="rect">
            <a:avLst/>
          </a:prstGeom>
        </p:spPr>
      </p:pic>
      <p:sp>
        <p:nvSpPr>
          <p:cNvPr id="18436" name="Date Placeholder 3">
            <a:extLst>
              <a:ext uri="{FF2B5EF4-FFF2-40B4-BE49-F238E27FC236}">
                <a16:creationId xmlns:a16="http://schemas.microsoft.com/office/drawing/2014/main" id="{1C78B202-6A34-ED58-6219-BF755A399EBD}"/>
              </a:ext>
            </a:extLst>
          </p:cNvPr>
          <p:cNvSpPr>
            <a:spLocks noGrp="1" noChangeArrowheads="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Corbel" panose="020B0503020204020204" pitchFamily="34" charset="0"/>
              </a:defRPr>
            </a:lvl1pPr>
            <a:lvl2pPr marL="990575" indent="-380990">
              <a:defRPr>
                <a:solidFill>
                  <a:schemeClr val="tx1"/>
                </a:solidFill>
                <a:latin typeface="Corbel" panose="020B0503020204020204" pitchFamily="34" charset="0"/>
              </a:defRPr>
            </a:lvl2pPr>
            <a:lvl3pPr marL="1523962" indent="-304792">
              <a:defRPr>
                <a:solidFill>
                  <a:schemeClr val="tx1"/>
                </a:solidFill>
                <a:latin typeface="Corbel" panose="020B0503020204020204" pitchFamily="34" charset="0"/>
              </a:defRPr>
            </a:lvl3pPr>
            <a:lvl4pPr marL="2133547" indent="-304792">
              <a:defRPr>
                <a:solidFill>
                  <a:schemeClr val="tx1"/>
                </a:solidFill>
                <a:latin typeface="Corbel" panose="020B0503020204020204" pitchFamily="34" charset="0"/>
              </a:defRPr>
            </a:lvl4pPr>
            <a:lvl5pPr marL="2743131" indent="-304792">
              <a:defRPr>
                <a:solidFill>
                  <a:schemeClr val="tx1"/>
                </a:solidFill>
                <a:latin typeface="Corbel" panose="020B0503020204020204" pitchFamily="34" charset="0"/>
              </a:defRPr>
            </a:lvl5pPr>
            <a:lvl6pPr marL="3352716" indent="-304792" defTabSz="609585" eaLnBrk="0" fontAlgn="base" hangingPunct="0">
              <a:spcBef>
                <a:spcPct val="0"/>
              </a:spcBef>
              <a:spcAft>
                <a:spcPct val="0"/>
              </a:spcAft>
              <a:defRPr>
                <a:solidFill>
                  <a:schemeClr val="tx1"/>
                </a:solidFill>
                <a:latin typeface="Corbel" panose="020B0503020204020204" pitchFamily="34" charset="0"/>
              </a:defRPr>
            </a:lvl6pPr>
            <a:lvl7pPr marL="3962301" indent="-304792" defTabSz="609585" eaLnBrk="0" fontAlgn="base" hangingPunct="0">
              <a:spcBef>
                <a:spcPct val="0"/>
              </a:spcBef>
              <a:spcAft>
                <a:spcPct val="0"/>
              </a:spcAft>
              <a:defRPr>
                <a:solidFill>
                  <a:schemeClr val="tx1"/>
                </a:solidFill>
                <a:latin typeface="Corbel" panose="020B0503020204020204" pitchFamily="34" charset="0"/>
              </a:defRPr>
            </a:lvl7pPr>
            <a:lvl8pPr marL="4571886" indent="-304792" defTabSz="609585" eaLnBrk="0" fontAlgn="base" hangingPunct="0">
              <a:spcBef>
                <a:spcPct val="0"/>
              </a:spcBef>
              <a:spcAft>
                <a:spcPct val="0"/>
              </a:spcAft>
              <a:defRPr>
                <a:solidFill>
                  <a:schemeClr val="tx1"/>
                </a:solidFill>
                <a:latin typeface="Corbel" panose="020B0503020204020204" pitchFamily="34" charset="0"/>
              </a:defRPr>
            </a:lvl8pPr>
            <a:lvl9pPr marL="5181470" indent="-304792" defTabSz="609585" eaLnBrk="0" fontAlgn="base" hangingPunct="0">
              <a:spcBef>
                <a:spcPct val="0"/>
              </a:spcBef>
              <a:spcAft>
                <a:spcPct val="0"/>
              </a:spcAft>
              <a:defRPr>
                <a:solidFill>
                  <a:schemeClr val="tx1"/>
                </a:solidFill>
                <a:latin typeface="Corbel" panose="020B0503020204020204" pitchFamily="34" charset="0"/>
              </a:defRPr>
            </a:lvl9pPr>
          </a:lstStyle>
          <a:p>
            <a:pPr defTabSz="609585" fontAlgn="base">
              <a:spcBef>
                <a:spcPct val="0"/>
              </a:spcBef>
              <a:spcAft>
                <a:spcPts val="800"/>
              </a:spcAft>
            </a:pPr>
            <a:fld id="{575F299C-0BC6-4CA9-BF3C-D534151B7EAF}" type="datetime1">
              <a:rPr lang="fi-FI" altLang="fi-FI">
                <a:solidFill>
                  <a:srgbClr val="000000"/>
                </a:solidFill>
                <a:ea typeface="+mn-ea"/>
              </a:rPr>
              <a:pPr defTabSz="609585" fontAlgn="base">
                <a:spcBef>
                  <a:spcPct val="0"/>
                </a:spcBef>
                <a:spcAft>
                  <a:spcPts val="800"/>
                </a:spcAft>
              </a:pPr>
              <a:t>10.2.2025</a:t>
            </a:fld>
            <a:endParaRPr lang="LID4096" altLang="fi-FI">
              <a:solidFill>
                <a:srgbClr val="000000"/>
              </a:solidFill>
              <a:ea typeface="+mn-ea"/>
            </a:endParaRPr>
          </a:p>
        </p:txBody>
      </p:sp>
      <p:sp>
        <p:nvSpPr>
          <p:cNvPr id="18437" name="Slide Number Placeholder 5">
            <a:extLst>
              <a:ext uri="{FF2B5EF4-FFF2-40B4-BE49-F238E27FC236}">
                <a16:creationId xmlns:a16="http://schemas.microsoft.com/office/drawing/2014/main" id="{BD626B71-C904-E077-8C59-4CB30722E377}"/>
              </a:ext>
            </a:extLst>
          </p:cNvPr>
          <p:cNvSpPr>
            <a:spLocks noGrp="1" noChangeArrowheads="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Corbel" panose="020B0503020204020204" pitchFamily="34" charset="0"/>
              </a:defRPr>
            </a:lvl1pPr>
            <a:lvl2pPr marL="990575" indent="-380990">
              <a:defRPr>
                <a:solidFill>
                  <a:schemeClr val="tx1"/>
                </a:solidFill>
                <a:latin typeface="Corbel" panose="020B0503020204020204" pitchFamily="34" charset="0"/>
              </a:defRPr>
            </a:lvl2pPr>
            <a:lvl3pPr marL="1523962" indent="-304792">
              <a:defRPr>
                <a:solidFill>
                  <a:schemeClr val="tx1"/>
                </a:solidFill>
                <a:latin typeface="Corbel" panose="020B0503020204020204" pitchFamily="34" charset="0"/>
              </a:defRPr>
            </a:lvl3pPr>
            <a:lvl4pPr marL="2133547" indent="-304792">
              <a:defRPr>
                <a:solidFill>
                  <a:schemeClr val="tx1"/>
                </a:solidFill>
                <a:latin typeface="Corbel" panose="020B0503020204020204" pitchFamily="34" charset="0"/>
              </a:defRPr>
            </a:lvl4pPr>
            <a:lvl5pPr marL="2743131" indent="-304792">
              <a:defRPr>
                <a:solidFill>
                  <a:schemeClr val="tx1"/>
                </a:solidFill>
                <a:latin typeface="Corbel" panose="020B0503020204020204" pitchFamily="34" charset="0"/>
              </a:defRPr>
            </a:lvl5pPr>
            <a:lvl6pPr marL="3352716" indent="-304792" defTabSz="609585" eaLnBrk="0" fontAlgn="base" hangingPunct="0">
              <a:spcBef>
                <a:spcPct val="0"/>
              </a:spcBef>
              <a:spcAft>
                <a:spcPct val="0"/>
              </a:spcAft>
              <a:defRPr>
                <a:solidFill>
                  <a:schemeClr val="tx1"/>
                </a:solidFill>
                <a:latin typeface="Corbel" panose="020B0503020204020204" pitchFamily="34" charset="0"/>
              </a:defRPr>
            </a:lvl6pPr>
            <a:lvl7pPr marL="3962301" indent="-304792" defTabSz="609585" eaLnBrk="0" fontAlgn="base" hangingPunct="0">
              <a:spcBef>
                <a:spcPct val="0"/>
              </a:spcBef>
              <a:spcAft>
                <a:spcPct val="0"/>
              </a:spcAft>
              <a:defRPr>
                <a:solidFill>
                  <a:schemeClr val="tx1"/>
                </a:solidFill>
                <a:latin typeface="Corbel" panose="020B0503020204020204" pitchFamily="34" charset="0"/>
              </a:defRPr>
            </a:lvl7pPr>
            <a:lvl8pPr marL="4571886" indent="-304792" defTabSz="609585" eaLnBrk="0" fontAlgn="base" hangingPunct="0">
              <a:spcBef>
                <a:spcPct val="0"/>
              </a:spcBef>
              <a:spcAft>
                <a:spcPct val="0"/>
              </a:spcAft>
              <a:defRPr>
                <a:solidFill>
                  <a:schemeClr val="tx1"/>
                </a:solidFill>
                <a:latin typeface="Corbel" panose="020B0503020204020204" pitchFamily="34" charset="0"/>
              </a:defRPr>
            </a:lvl8pPr>
            <a:lvl9pPr marL="5181470" indent="-304792" defTabSz="609585" eaLnBrk="0" fontAlgn="base" hangingPunct="0">
              <a:spcBef>
                <a:spcPct val="0"/>
              </a:spcBef>
              <a:spcAft>
                <a:spcPct val="0"/>
              </a:spcAft>
              <a:defRPr>
                <a:solidFill>
                  <a:schemeClr val="tx1"/>
                </a:solidFill>
                <a:latin typeface="Corbel" panose="020B0503020204020204" pitchFamily="34" charset="0"/>
              </a:defRPr>
            </a:lvl9pPr>
          </a:lstStyle>
          <a:p>
            <a:pPr defTabSz="609585" fontAlgn="base">
              <a:spcBef>
                <a:spcPct val="0"/>
              </a:spcBef>
              <a:spcAft>
                <a:spcPts val="800"/>
              </a:spcAft>
            </a:pPr>
            <a:fld id="{D3D92FB8-C075-43E7-B14A-E0E4B1C683A2}" type="slidenum">
              <a:rPr lang="LID4096" altLang="fi-FI">
                <a:solidFill>
                  <a:srgbClr val="000000"/>
                </a:solidFill>
                <a:ea typeface="+mn-ea"/>
              </a:rPr>
              <a:pPr defTabSz="609585" fontAlgn="base">
                <a:spcBef>
                  <a:spcPct val="0"/>
                </a:spcBef>
                <a:spcAft>
                  <a:spcPts val="800"/>
                </a:spcAft>
              </a:pPr>
              <a:t>2</a:t>
            </a:fld>
            <a:endParaRPr lang="LID4096" altLang="fi-FI">
              <a:solidFill>
                <a:srgbClr val="000000"/>
              </a:solidFill>
              <a:ea typeface="+mn-ea"/>
            </a:endParaRPr>
          </a:p>
        </p:txBody>
      </p:sp>
      <p:sp>
        <p:nvSpPr>
          <p:cNvPr id="2" name="Sisällön paikkamerkki 2">
            <a:extLst>
              <a:ext uri="{FF2B5EF4-FFF2-40B4-BE49-F238E27FC236}">
                <a16:creationId xmlns:a16="http://schemas.microsoft.com/office/drawing/2014/main" id="{DA268A1F-AA18-2D53-F7DD-676AB00686F5}"/>
              </a:ext>
            </a:extLst>
          </p:cNvPr>
          <p:cNvSpPr txBox="1">
            <a:spLocks/>
          </p:cNvSpPr>
          <p:nvPr/>
        </p:nvSpPr>
        <p:spPr bwMode="auto">
          <a:xfrm>
            <a:off x="701964" y="1648766"/>
            <a:ext cx="11272501" cy="465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a:lstStyle>
          <a:p>
            <a:pPr marL="457200" indent="-457200" defTabSz="457200" eaLnBrk="1" hangingPunct="1">
              <a:lnSpc>
                <a:spcPct val="90000"/>
              </a:lnSpc>
              <a:spcBef>
                <a:spcPts val="624"/>
              </a:spcBef>
              <a:buClr>
                <a:schemeClr val="accent1"/>
              </a:buClr>
              <a:buFont typeface="Arial" charset="0"/>
              <a:buChar char="l"/>
              <a:defRPr/>
            </a:pPr>
            <a:r>
              <a:rPr lang="fi-FI" sz="1600" dirty="0">
                <a:solidFill>
                  <a:srgbClr val="0F0F0F"/>
                </a:solidFill>
                <a:latin typeface="Corbel" panose="020B0503020204020204" pitchFamily="34" charset="0"/>
                <a:ea typeface="ＭＳ Ｐゴシック" charset="-128"/>
                <a:cs typeface="Arial" pitchFamily="34" charset="0"/>
              </a:rPr>
              <a:t>Faktoja Kuopiosta – Kuopio kartalla, Kuopio strategia 2030</a:t>
            </a:r>
            <a:br>
              <a:rPr lang="fi-FI" sz="1600" dirty="0">
                <a:solidFill>
                  <a:srgbClr val="0F0F0F"/>
                </a:solidFill>
                <a:latin typeface="Corbel" panose="020B0503020204020204" pitchFamily="34" charset="0"/>
                <a:ea typeface="ＭＳ Ｐゴシック" charset="-128"/>
                <a:cs typeface="Arial" pitchFamily="34" charset="0"/>
              </a:rPr>
            </a:br>
            <a:r>
              <a:rPr lang="fi-FI" sz="1600" i="1" dirty="0" err="1">
                <a:solidFill>
                  <a:srgbClr val="0F0F0F"/>
                </a:solidFill>
                <a:latin typeface="Corbel" panose="020B0503020204020204" pitchFamily="34" charset="0"/>
                <a:ea typeface="ＭＳ Ｐゴシック" charset="-128"/>
                <a:cs typeface="Arial" pitchFamily="34" charset="0"/>
              </a:rPr>
              <a:t>Facts</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about</a:t>
            </a:r>
            <a:r>
              <a:rPr lang="fi-FI" sz="1600" i="1" dirty="0">
                <a:solidFill>
                  <a:srgbClr val="0F0F0F"/>
                </a:solidFill>
                <a:latin typeface="Corbel" panose="020B0503020204020204" pitchFamily="34" charset="0"/>
                <a:ea typeface="ＭＳ Ｐゴシック" charset="-128"/>
                <a:cs typeface="Arial" pitchFamily="34" charset="0"/>
              </a:rPr>
              <a:t> Kuopio, Kuopio on </a:t>
            </a:r>
            <a:r>
              <a:rPr lang="fi-FI" sz="1600" i="1" dirty="0" err="1">
                <a:solidFill>
                  <a:srgbClr val="0F0F0F"/>
                </a:solidFill>
                <a:latin typeface="Corbel" panose="020B0503020204020204" pitchFamily="34" charset="0"/>
                <a:ea typeface="ＭＳ Ｐゴシック" charset="-128"/>
                <a:cs typeface="Arial" pitchFamily="34" charset="0"/>
              </a:rPr>
              <a:t>the</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map</a:t>
            </a:r>
            <a:r>
              <a:rPr lang="fi-FI" sz="1600" i="1" dirty="0">
                <a:solidFill>
                  <a:srgbClr val="0F0F0F"/>
                </a:solidFill>
                <a:latin typeface="Corbel" panose="020B0503020204020204" pitchFamily="34" charset="0"/>
                <a:ea typeface="ＭＳ Ｐゴシック" charset="-128"/>
                <a:cs typeface="Arial" pitchFamily="34" charset="0"/>
              </a:rPr>
              <a:t>, Kuopio </a:t>
            </a:r>
            <a:r>
              <a:rPr lang="fi-FI" sz="1600" i="1" dirty="0" err="1">
                <a:solidFill>
                  <a:srgbClr val="0F0F0F"/>
                </a:solidFill>
                <a:latin typeface="Corbel" panose="020B0503020204020204" pitchFamily="34" charset="0"/>
                <a:ea typeface="ＭＳ Ｐゴシック" charset="-128"/>
                <a:cs typeface="Arial" pitchFamily="34" charset="0"/>
              </a:rPr>
              <a:t>strategy</a:t>
            </a:r>
            <a:r>
              <a:rPr lang="fi-FI" sz="1600" i="1" dirty="0">
                <a:solidFill>
                  <a:srgbClr val="0F0F0F"/>
                </a:solidFill>
                <a:latin typeface="Corbel" panose="020B0503020204020204" pitchFamily="34" charset="0"/>
                <a:ea typeface="ＭＳ Ｐゴシック" charset="-128"/>
                <a:cs typeface="Arial" pitchFamily="34" charset="0"/>
              </a:rPr>
              <a:t> 2030</a:t>
            </a:r>
            <a:br>
              <a:rPr lang="fi-FI" sz="1600" i="1" dirty="0">
                <a:solidFill>
                  <a:srgbClr val="0F0F0F"/>
                </a:solidFill>
                <a:latin typeface="Corbel" panose="020B0503020204020204" pitchFamily="34" charset="0"/>
                <a:ea typeface="ＭＳ Ｐゴシック" charset="-128"/>
                <a:cs typeface="Arial" pitchFamily="34" charset="0"/>
              </a:rPr>
            </a:br>
            <a:endParaRPr lang="fi-FI" sz="1600" i="1" dirty="0">
              <a:solidFill>
                <a:srgbClr val="0F0F0F"/>
              </a:solidFill>
              <a:latin typeface="Corbel" panose="020B0503020204020204" pitchFamily="34" charset="0"/>
              <a:ea typeface="ＭＳ Ｐゴシック" charset="-128"/>
              <a:cs typeface="Arial" pitchFamily="34" charset="0"/>
            </a:endParaRPr>
          </a:p>
          <a:p>
            <a:pPr marL="457200" indent="-457200" defTabSz="457200" eaLnBrk="1" hangingPunct="1">
              <a:lnSpc>
                <a:spcPct val="90000"/>
              </a:lnSpc>
              <a:spcBef>
                <a:spcPts val="624"/>
              </a:spcBef>
              <a:buClr>
                <a:schemeClr val="accent1"/>
              </a:buClr>
              <a:buFont typeface="Arial" charset="0"/>
              <a:buChar char="l"/>
              <a:defRPr/>
            </a:pPr>
            <a:r>
              <a:rPr lang="fi-FI" sz="1600" dirty="0">
                <a:solidFill>
                  <a:srgbClr val="0F0F0F"/>
                </a:solidFill>
                <a:latin typeface="Corbel" panose="020B0503020204020204" pitchFamily="34" charset="0"/>
                <a:ea typeface="ＭＳ Ｐゴシック" charset="-128"/>
                <a:cs typeface="Arial" pitchFamily="34" charset="0"/>
              </a:rPr>
              <a:t>Yleistietoa Kuopiosta - Väestö, koulutus, tulotaso, työttömyys</a:t>
            </a:r>
            <a:br>
              <a:rPr lang="fi-FI" sz="1600" dirty="0">
                <a:solidFill>
                  <a:srgbClr val="0F0F0F"/>
                </a:solidFill>
                <a:latin typeface="Corbel" panose="020B0503020204020204" pitchFamily="34" charset="0"/>
                <a:ea typeface="ＭＳ Ｐゴシック" charset="-128"/>
                <a:cs typeface="Arial" pitchFamily="34" charset="0"/>
              </a:rPr>
            </a:br>
            <a:r>
              <a:rPr lang="fi-FI" sz="1600" i="1" dirty="0">
                <a:solidFill>
                  <a:srgbClr val="0F0F0F"/>
                </a:solidFill>
                <a:latin typeface="Corbel" panose="020B0503020204020204" pitchFamily="34" charset="0"/>
                <a:ea typeface="ＭＳ Ｐゴシック" charset="-128"/>
                <a:cs typeface="Arial" pitchFamily="34" charset="0"/>
              </a:rPr>
              <a:t>General </a:t>
            </a:r>
            <a:r>
              <a:rPr lang="fi-FI" sz="1600" i="1" dirty="0" err="1">
                <a:solidFill>
                  <a:srgbClr val="0F0F0F"/>
                </a:solidFill>
                <a:latin typeface="Corbel" panose="020B0503020204020204" pitchFamily="34" charset="0"/>
                <a:ea typeface="ＭＳ Ｐゴシック" charset="-128"/>
                <a:cs typeface="Arial" pitchFamily="34" charset="0"/>
              </a:rPr>
              <a:t>information</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about</a:t>
            </a:r>
            <a:r>
              <a:rPr lang="fi-FI" sz="1600" i="1" dirty="0">
                <a:solidFill>
                  <a:srgbClr val="0F0F0F"/>
                </a:solidFill>
                <a:latin typeface="Corbel" panose="020B0503020204020204" pitchFamily="34" charset="0"/>
                <a:ea typeface="ＭＳ Ｐゴシック" charset="-128"/>
                <a:cs typeface="Arial" pitchFamily="34" charset="0"/>
              </a:rPr>
              <a:t> Kuopio - </a:t>
            </a:r>
            <a:r>
              <a:rPr lang="fi-FI" sz="1600" i="1" dirty="0" err="1">
                <a:solidFill>
                  <a:srgbClr val="0F0F0F"/>
                </a:solidFill>
                <a:latin typeface="Corbel" panose="020B0503020204020204" pitchFamily="34" charset="0"/>
                <a:ea typeface="ＭＳ Ｐゴシック" charset="-128"/>
                <a:cs typeface="Arial" pitchFamily="34" charset="0"/>
              </a:rPr>
              <a:t>population</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education</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income</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unemployment</a:t>
            </a:r>
            <a:br>
              <a:rPr lang="fi-FI" sz="1600" i="1" dirty="0">
                <a:solidFill>
                  <a:srgbClr val="0F0F0F"/>
                </a:solidFill>
                <a:latin typeface="Corbel" panose="020B0503020204020204" pitchFamily="34" charset="0"/>
                <a:ea typeface="ＭＳ Ｐゴシック" charset="-128"/>
                <a:cs typeface="Arial" pitchFamily="34" charset="0"/>
              </a:rPr>
            </a:br>
            <a:endParaRPr lang="fi-FI" sz="1600" i="1" dirty="0">
              <a:solidFill>
                <a:srgbClr val="0F0F0F"/>
              </a:solidFill>
              <a:latin typeface="Corbel" panose="020B0503020204020204" pitchFamily="34" charset="0"/>
              <a:ea typeface="ＭＳ Ｐゴシック" charset="-128"/>
              <a:cs typeface="Arial" pitchFamily="34" charset="0"/>
            </a:endParaRPr>
          </a:p>
          <a:p>
            <a:pPr marL="457200" indent="-457200" defTabSz="457200" eaLnBrk="1" hangingPunct="1">
              <a:lnSpc>
                <a:spcPct val="90000"/>
              </a:lnSpc>
              <a:spcBef>
                <a:spcPts val="624"/>
              </a:spcBef>
              <a:buClr>
                <a:schemeClr val="accent1"/>
              </a:buClr>
              <a:buFont typeface="Arial" charset="0"/>
              <a:buChar char="l"/>
              <a:defRPr/>
            </a:pPr>
            <a:r>
              <a:rPr lang="fi-FI" sz="1600" dirty="0">
                <a:solidFill>
                  <a:srgbClr val="0F0F0F"/>
                </a:solidFill>
                <a:latin typeface="Corbel" panose="020B0503020204020204" pitchFamily="34" charset="0"/>
                <a:ea typeface="ＭＳ Ｐゴシック" charset="-128"/>
                <a:cs typeface="Arial" pitchFamily="34" charset="0"/>
              </a:rPr>
              <a:t>Elinkeinoelämä - Kuopion kehitys, työpaikat, työssäkäynti</a:t>
            </a:r>
            <a:br>
              <a:rPr lang="fi-FI" sz="1600" dirty="0">
                <a:solidFill>
                  <a:srgbClr val="0F0F0F"/>
                </a:solidFill>
                <a:latin typeface="Corbel" panose="020B0503020204020204" pitchFamily="34" charset="0"/>
                <a:ea typeface="ＭＳ Ｐゴシック" charset="-128"/>
                <a:cs typeface="Arial" pitchFamily="34" charset="0"/>
              </a:rPr>
            </a:br>
            <a:r>
              <a:rPr lang="fi-FI" sz="1600" i="1" dirty="0">
                <a:solidFill>
                  <a:srgbClr val="0F0F0F"/>
                </a:solidFill>
                <a:latin typeface="Corbel" panose="020B0503020204020204" pitchFamily="34" charset="0"/>
                <a:ea typeface="ＭＳ Ｐゴシック" charset="-128"/>
                <a:cs typeface="Arial" pitchFamily="34" charset="0"/>
              </a:rPr>
              <a:t>Services </a:t>
            </a:r>
            <a:r>
              <a:rPr lang="fi-FI" sz="1600" i="1" dirty="0" err="1">
                <a:solidFill>
                  <a:srgbClr val="0F0F0F"/>
                </a:solidFill>
                <a:latin typeface="Corbel" panose="020B0503020204020204" pitchFamily="34" charset="0"/>
                <a:ea typeface="ＭＳ Ｐゴシック" charset="-128"/>
                <a:cs typeface="Arial" pitchFamily="34" charset="0"/>
              </a:rPr>
              <a:t>furnished</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by</a:t>
            </a:r>
            <a:r>
              <a:rPr lang="fi-FI" sz="1600" i="1" dirty="0">
                <a:solidFill>
                  <a:srgbClr val="0F0F0F"/>
                </a:solidFill>
                <a:latin typeface="Corbel" panose="020B0503020204020204" pitchFamily="34" charset="0"/>
                <a:ea typeface="ＭＳ Ｐゴシック" charset="-128"/>
                <a:cs typeface="Arial" pitchFamily="34" charset="0"/>
              </a:rPr>
              <a:t> business, </a:t>
            </a:r>
            <a:r>
              <a:rPr lang="fi-FI" sz="1600" i="1" dirty="0" err="1">
                <a:solidFill>
                  <a:srgbClr val="0F0F0F"/>
                </a:solidFill>
                <a:latin typeface="Corbel" panose="020B0503020204020204" pitchFamily="34" charset="0"/>
                <a:ea typeface="ＭＳ Ｐゴシック" charset="-128"/>
                <a:cs typeface="Arial" pitchFamily="34" charset="0"/>
              </a:rPr>
              <a:t>development</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jobs</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employment</a:t>
            </a:r>
            <a:br>
              <a:rPr lang="fi-FI" sz="1600" i="1" dirty="0">
                <a:solidFill>
                  <a:srgbClr val="0F0F0F"/>
                </a:solidFill>
                <a:latin typeface="Corbel" panose="020B0503020204020204" pitchFamily="34" charset="0"/>
                <a:ea typeface="ＭＳ Ｐゴシック" charset="-128"/>
                <a:cs typeface="Arial" pitchFamily="34" charset="0"/>
              </a:rPr>
            </a:br>
            <a:endParaRPr lang="fi-FI" sz="1600" i="1" dirty="0">
              <a:solidFill>
                <a:srgbClr val="0F0F0F"/>
              </a:solidFill>
              <a:latin typeface="Corbel" panose="020B0503020204020204" pitchFamily="34" charset="0"/>
              <a:ea typeface="ＭＳ Ｐゴシック" charset="-128"/>
              <a:cs typeface="Arial" pitchFamily="34" charset="0"/>
            </a:endParaRPr>
          </a:p>
          <a:p>
            <a:pPr marL="457200" indent="-457200" defTabSz="457200" eaLnBrk="1" hangingPunct="1">
              <a:lnSpc>
                <a:spcPct val="90000"/>
              </a:lnSpc>
              <a:spcBef>
                <a:spcPts val="624"/>
              </a:spcBef>
              <a:buClr>
                <a:schemeClr val="accent1"/>
              </a:buClr>
              <a:buFont typeface="Arial" charset="0"/>
              <a:buChar char="l"/>
              <a:defRPr/>
            </a:pPr>
            <a:r>
              <a:rPr lang="fi-FI" sz="1600" dirty="0">
                <a:solidFill>
                  <a:srgbClr val="0F0F0F"/>
                </a:solidFill>
                <a:latin typeface="Corbel" panose="020B0503020204020204" pitchFamily="34" charset="0"/>
                <a:ea typeface="ＭＳ Ｐゴシック" charset="-128"/>
                <a:cs typeface="Arial" pitchFamily="34" charset="0"/>
              </a:rPr>
              <a:t>Kansainvälisyys – majoitus ja matkailu, ystävyyskaupungit </a:t>
            </a:r>
            <a:br>
              <a:rPr lang="fi-FI" sz="1600" dirty="0">
                <a:solidFill>
                  <a:srgbClr val="0F0F0F"/>
                </a:solidFill>
                <a:latin typeface="Corbel" panose="020B0503020204020204" pitchFamily="34" charset="0"/>
                <a:ea typeface="ＭＳ Ｐゴシック" charset="-128"/>
                <a:cs typeface="Arial" pitchFamily="34" charset="0"/>
              </a:rPr>
            </a:br>
            <a:r>
              <a:rPr lang="fi-FI" sz="1600" i="1" dirty="0" err="1">
                <a:solidFill>
                  <a:srgbClr val="0F0F0F"/>
                </a:solidFill>
                <a:latin typeface="Corbel" panose="020B0503020204020204" pitchFamily="34" charset="0"/>
                <a:ea typeface="ＭＳ Ｐゴシック" charset="-128"/>
                <a:cs typeface="Arial" pitchFamily="34" charset="0"/>
              </a:rPr>
              <a:t>Internationality</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accommodation</a:t>
            </a:r>
            <a:r>
              <a:rPr lang="fi-FI" sz="1600" i="1" dirty="0">
                <a:solidFill>
                  <a:srgbClr val="0F0F0F"/>
                </a:solidFill>
                <a:latin typeface="Corbel" panose="020B0503020204020204" pitchFamily="34" charset="0"/>
                <a:ea typeface="ＭＳ Ｐゴシック" charset="-128"/>
                <a:cs typeface="Arial" pitchFamily="34" charset="0"/>
              </a:rPr>
              <a:t> and </a:t>
            </a:r>
            <a:r>
              <a:rPr lang="fi-FI" sz="1600" i="1" dirty="0" err="1">
                <a:solidFill>
                  <a:srgbClr val="0F0F0F"/>
                </a:solidFill>
                <a:latin typeface="Corbel" panose="020B0503020204020204" pitchFamily="34" charset="0"/>
                <a:ea typeface="ＭＳ Ｐゴシック" charset="-128"/>
                <a:cs typeface="Arial" pitchFamily="34" charset="0"/>
              </a:rPr>
              <a:t>travel</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sister</a:t>
            </a:r>
            <a:r>
              <a:rPr lang="fi-FI" sz="1600" i="1" dirty="0">
                <a:solidFill>
                  <a:srgbClr val="0F0F0F"/>
                </a:solidFill>
                <a:latin typeface="Corbel" panose="020B0503020204020204" pitchFamily="34" charset="0"/>
                <a:ea typeface="ＭＳ Ｐゴシック" charset="-128"/>
                <a:cs typeface="Arial" pitchFamily="34" charset="0"/>
              </a:rPr>
              <a:t> </a:t>
            </a:r>
            <a:r>
              <a:rPr lang="fi-FI" sz="1600" i="1" dirty="0" err="1">
                <a:solidFill>
                  <a:srgbClr val="0F0F0F"/>
                </a:solidFill>
                <a:latin typeface="Corbel" panose="020B0503020204020204" pitchFamily="34" charset="0"/>
                <a:ea typeface="ＭＳ Ｐゴシック" charset="-128"/>
                <a:cs typeface="Arial" pitchFamily="34" charset="0"/>
              </a:rPr>
              <a:t>cities</a:t>
            </a:r>
            <a:br>
              <a:rPr lang="fi-FI" sz="1600" i="1" dirty="0">
                <a:solidFill>
                  <a:srgbClr val="0F0F0F"/>
                </a:solidFill>
                <a:latin typeface="Corbel" panose="020B0503020204020204" pitchFamily="34" charset="0"/>
                <a:ea typeface="ＭＳ Ｐゴシック" charset="-128"/>
                <a:cs typeface="Arial" pitchFamily="34" charset="0"/>
              </a:rPr>
            </a:br>
            <a:endParaRPr lang="fi-FI" sz="1600" i="1" dirty="0">
              <a:solidFill>
                <a:srgbClr val="0F0F0F"/>
              </a:solidFill>
              <a:latin typeface="Corbel" panose="020B0503020204020204" pitchFamily="34" charset="0"/>
              <a:ea typeface="ＭＳ Ｐゴシック" charset="-128"/>
              <a:cs typeface="Arial" pitchFamily="34" charset="0"/>
            </a:endParaRPr>
          </a:p>
          <a:p>
            <a:pPr marL="0" indent="0" defTabSz="457200" eaLnBrk="1" hangingPunct="1">
              <a:lnSpc>
                <a:spcPct val="90000"/>
              </a:lnSpc>
              <a:spcBef>
                <a:spcPts val="624"/>
              </a:spcBef>
              <a:buClr>
                <a:schemeClr val="accent1"/>
              </a:buClr>
              <a:defRPr/>
            </a:pPr>
            <a:br>
              <a:rPr lang="fi-FI" sz="1700" dirty="0">
                <a:solidFill>
                  <a:srgbClr val="0F0F0F"/>
                </a:solidFill>
                <a:latin typeface="Verdana"/>
                <a:ea typeface="ＭＳ Ｐゴシック" charset="-128"/>
                <a:cs typeface="Arial" pitchFamily="34" charset="0"/>
              </a:rPr>
            </a:br>
            <a:endParaRPr lang="fi-FI" sz="1700" dirty="0">
              <a:solidFill>
                <a:srgbClr val="0F0F0F"/>
              </a:solidFill>
              <a:latin typeface="Verdana"/>
              <a:ea typeface="ＭＳ Ｐゴシック" charset="-128"/>
              <a:cs typeface="Arial" pitchFamily="34" charset="0"/>
            </a:endParaRPr>
          </a:p>
        </p:txBody>
      </p:sp>
      <p:sp>
        <p:nvSpPr>
          <p:cNvPr id="3" name="Otsikko 3">
            <a:extLst>
              <a:ext uri="{FF2B5EF4-FFF2-40B4-BE49-F238E27FC236}">
                <a16:creationId xmlns:a16="http://schemas.microsoft.com/office/drawing/2014/main" id="{A8B90A88-7579-439D-0C59-23EBAAD48271}"/>
              </a:ext>
            </a:extLst>
          </p:cNvPr>
          <p:cNvSpPr txBox="1">
            <a:spLocks/>
          </p:cNvSpPr>
          <p:nvPr/>
        </p:nvSpPr>
        <p:spPr bwMode="auto">
          <a:xfrm>
            <a:off x="1049548" y="558801"/>
            <a:ext cx="3617877" cy="9461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000" b="0" kern="1200" cap="none" baseline="0">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3000" b="1" i="0" u="none" strike="noStrike" kern="1200" cap="none" spc="0" normalizeH="0" baseline="0" noProof="0" dirty="0">
                <a:ln>
                  <a:noFill/>
                </a:ln>
                <a:solidFill>
                  <a:schemeClr val="accent1"/>
                </a:solidFill>
                <a:effectLst/>
                <a:uLnTx/>
                <a:uFillTx/>
                <a:latin typeface="+mn-lt"/>
                <a:ea typeface="ＭＳ Ｐゴシック" charset="-128"/>
              </a:rPr>
              <a:t>SISÄLLYS</a:t>
            </a:r>
            <a:br>
              <a:rPr kumimoji="0" lang="fi-FI" sz="3000" b="0" i="0" u="none" strike="noStrike" kern="1200" cap="none" spc="0" normalizeH="0" baseline="0" noProof="0" dirty="0">
                <a:ln>
                  <a:noFill/>
                </a:ln>
                <a:solidFill>
                  <a:srgbClr val="F01E00"/>
                </a:solidFill>
                <a:effectLst/>
                <a:uLnTx/>
                <a:uFillTx/>
                <a:latin typeface="+mn-lt"/>
                <a:ea typeface="ＭＳ Ｐゴシック" charset="-128"/>
              </a:rPr>
            </a:br>
            <a:r>
              <a:rPr kumimoji="0" lang="fi-FI" sz="1800" i="1" u="none" strike="noStrike" kern="1200" cap="none" spc="0" normalizeH="0" baseline="0" noProof="0" dirty="0" err="1">
                <a:ln>
                  <a:noFill/>
                </a:ln>
                <a:solidFill>
                  <a:srgbClr val="0F0F0F"/>
                </a:solidFill>
                <a:effectLst/>
                <a:uLnTx/>
                <a:uFillTx/>
                <a:latin typeface="+mn-lt"/>
                <a:ea typeface="ＭＳ Ｐゴシック"/>
                <a:cs typeface="+mn-cs"/>
              </a:rPr>
              <a:t>Contents</a:t>
            </a:r>
            <a:br>
              <a:rPr kumimoji="0" lang="fi-FI" sz="1800" b="1" i="1" u="none" strike="noStrike" kern="1200" cap="none" spc="0" normalizeH="0" baseline="0" noProof="0" dirty="0">
                <a:ln>
                  <a:noFill/>
                </a:ln>
                <a:solidFill>
                  <a:srgbClr val="0F0F0F"/>
                </a:solidFill>
                <a:effectLst/>
                <a:uLnTx/>
                <a:uFillTx/>
                <a:latin typeface="+mn-lt"/>
                <a:ea typeface="ＭＳ Ｐゴシック"/>
                <a:cs typeface="+mn-cs"/>
              </a:rPr>
            </a:br>
            <a:endParaRPr kumimoji="0" lang="fi-FI" sz="1800" b="1" i="1" u="none" strike="noStrike" kern="1200" cap="none" spc="0" normalizeH="0" baseline="0" noProof="0" dirty="0">
              <a:ln>
                <a:noFill/>
              </a:ln>
              <a:solidFill>
                <a:srgbClr val="0F0F0F"/>
              </a:solidFill>
              <a:effectLst/>
              <a:uLnTx/>
              <a:uFillTx/>
              <a:latin typeface="+mn-lt"/>
              <a:ea typeface="ＭＳ Ｐゴシック"/>
              <a:cs typeface="+mn-cs"/>
            </a:endParaRPr>
          </a:p>
        </p:txBody>
      </p:sp>
    </p:spTree>
    <p:extLst>
      <p:ext uri="{BB962C8B-B14F-4D97-AF65-F5344CB8AC3E}">
        <p14:creationId xmlns:p14="http://schemas.microsoft.com/office/powerpoint/2010/main" val="913398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 name="Otsikko 1"/>
          <p:cNvSpPr txBox="1">
            <a:spLocks/>
          </p:cNvSpPr>
          <p:nvPr/>
        </p:nvSpPr>
        <p:spPr>
          <a:xfrm>
            <a:off x="3578" y="277772"/>
            <a:ext cx="12192000" cy="1034951"/>
          </a:xfrm>
          <a:prstGeom prst="rect">
            <a:avLst/>
          </a:prstGeom>
        </p:spPr>
        <p:txBody>
          <a:bodyPr vert="horz" lIns="121885" tIns="60942" rIns="121885" bIns="60942" rtlCol="0" anchor="ctr">
            <a:normAutofit/>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1219050" rtl="0" eaLnBrk="1" fontAlgn="base" latinLnBrk="0" hangingPunct="1">
              <a:lnSpc>
                <a:spcPct val="100000"/>
              </a:lnSpc>
              <a:spcBef>
                <a:spcPct val="0"/>
              </a:spcBef>
              <a:spcAft>
                <a:spcPct val="0"/>
              </a:spcAft>
              <a:buClrTx/>
              <a:buSzTx/>
              <a:buFontTx/>
              <a:buNone/>
              <a:tabLst/>
              <a:defRPr/>
            </a:pPr>
            <a:r>
              <a:rPr kumimoji="0" lang="fi-FI" sz="4400" i="0" u="none" strike="noStrike" kern="1200" cap="none" spc="-150" normalizeH="0" baseline="0" noProof="0" dirty="0">
                <a:ln>
                  <a:noFill/>
                </a:ln>
                <a:solidFill>
                  <a:schemeClr val="accent1"/>
                </a:solidFill>
                <a:effectLst/>
                <a:uLnTx/>
                <a:uFillTx/>
                <a:latin typeface="Corbel" panose="020B0503020204020204" pitchFamily="34" charset="0"/>
              </a:rPr>
              <a:t>Työttömyys 31.12.2023</a:t>
            </a:r>
          </a:p>
        </p:txBody>
      </p:sp>
      <p:grpSp>
        <p:nvGrpSpPr>
          <p:cNvPr id="15" name="Ryhmä 14">
            <a:extLst>
              <a:ext uri="{FF2B5EF4-FFF2-40B4-BE49-F238E27FC236}">
                <a16:creationId xmlns:a16="http://schemas.microsoft.com/office/drawing/2014/main" id="{F0201104-6718-32BA-6223-E5287BECE418}"/>
              </a:ext>
            </a:extLst>
          </p:cNvPr>
          <p:cNvGrpSpPr/>
          <p:nvPr/>
        </p:nvGrpSpPr>
        <p:grpSpPr>
          <a:xfrm>
            <a:off x="1364792" y="3922002"/>
            <a:ext cx="9295540" cy="2438941"/>
            <a:chOff x="1314775" y="3543653"/>
            <a:chExt cx="9295540" cy="2438941"/>
          </a:xfrm>
        </p:grpSpPr>
        <p:sp>
          <p:nvSpPr>
            <p:cNvPr id="2" name="Suorakulmio 1"/>
            <p:cNvSpPr/>
            <p:nvPr/>
          </p:nvSpPr>
          <p:spPr>
            <a:xfrm>
              <a:off x="1484360" y="3543653"/>
              <a:ext cx="2254817" cy="2301097"/>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32" name="Suorakulmio 31"/>
            <p:cNvSpPr/>
            <p:nvPr/>
          </p:nvSpPr>
          <p:spPr>
            <a:xfrm>
              <a:off x="3903615" y="3554634"/>
              <a:ext cx="2254817" cy="2301098"/>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33" name="Suorakulmio 32"/>
            <p:cNvSpPr/>
            <p:nvPr/>
          </p:nvSpPr>
          <p:spPr>
            <a:xfrm>
              <a:off x="6281320" y="3554635"/>
              <a:ext cx="2156898" cy="2301096"/>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29" name="Tekstiruutu 28"/>
            <p:cNvSpPr txBox="1"/>
            <p:nvPr/>
          </p:nvSpPr>
          <p:spPr>
            <a:xfrm>
              <a:off x="1314775" y="3828019"/>
              <a:ext cx="2677140" cy="184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t>Työttömyysaste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t>11,8 %</a:t>
              </a:r>
              <a:endParaRPr kumimoji="0" lang="fi-FI" sz="3200" b="1" i="0" u="none" strike="noStrike" kern="0" cap="none" spc="0" normalizeH="0" baseline="0" noProof="0" dirty="0">
                <a:ln>
                  <a:noFill/>
                </a:ln>
                <a:solidFill>
                  <a:srgbClr val="192D9B"/>
                </a:solidFill>
                <a:effectLst/>
                <a:uLnTx/>
                <a:uFillTx/>
                <a:latin typeface="Verdana"/>
                <a:ea typeface="ＭＳ Ｐゴシック"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t>+1,3 </a:t>
              </a:r>
              <a:br>
                <a:rPr kumimoji="0" lang="fi-FI" sz="24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br>
              <a:r>
                <a:rPr kumimoji="0" lang="fi-FI" sz="24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t>%-</a:t>
              </a:r>
              <a:r>
                <a:rPr kumimoji="0" lang="fi-FI" sz="1800" b="1" i="0" u="none" strike="noStrike" kern="0" cap="none" spc="0" normalizeH="0" baseline="0" noProof="0" dirty="0">
                  <a:ln>
                    <a:noFill/>
                  </a:ln>
                  <a:solidFill>
                    <a:srgbClr val="192D9B"/>
                  </a:solidFill>
                  <a:effectLst/>
                  <a:uLnTx/>
                  <a:uFillTx/>
                  <a:latin typeface="Verdana"/>
                  <a:ea typeface="ＭＳ Ｐゴシック" charset="-128"/>
                  <a:cs typeface="Arial" panose="020B0604020202020204" pitchFamily="34" charset="0"/>
                </a:rPr>
                <a:t>yksikköä</a:t>
              </a:r>
              <a:br>
                <a:rPr kumimoji="0" lang="fi-FI" sz="1800" b="1" i="0" u="none" strike="noStrike" kern="0" cap="none" spc="0" normalizeH="0" baseline="0" noProof="0" dirty="0">
                  <a:ln>
                    <a:noFill/>
                  </a:ln>
                  <a:solidFill>
                    <a:srgbClr val="192D9B"/>
                  </a:solidFill>
                  <a:effectLst/>
                  <a:uLnTx/>
                  <a:uFillTx/>
                  <a:latin typeface="Verdana"/>
                  <a:ea typeface="ＭＳ Ｐゴシック" charset="-128"/>
                  <a:cs typeface="Arial" panose="020B0604020202020204" pitchFamily="34" charset="0"/>
                </a:rPr>
              </a:br>
              <a:r>
                <a:rPr kumimoji="0" lang="fi-FI" sz="1600" b="0" i="1" u="none" strike="noStrike" kern="0" cap="none" spc="0" normalizeH="0" baseline="0" noProof="0" dirty="0">
                  <a:ln>
                    <a:noFill/>
                  </a:ln>
                  <a:solidFill>
                    <a:srgbClr val="0F0F0F"/>
                  </a:solidFill>
                  <a:effectLst/>
                  <a:uLnTx/>
                  <a:uFillTx/>
                  <a:latin typeface="Verdana"/>
                  <a:ea typeface="ＭＳ Ｐゴシック" charset="-128"/>
                  <a:cs typeface="Arial" panose="020B0604020202020204" pitchFamily="34" charset="0"/>
                </a:rPr>
                <a:t>joulukuun lopussa</a:t>
              </a:r>
            </a:p>
          </p:txBody>
        </p:sp>
        <p:sp>
          <p:nvSpPr>
            <p:cNvPr id="30" name="Tekstiruutu 29"/>
            <p:cNvSpPr txBox="1"/>
            <p:nvPr/>
          </p:nvSpPr>
          <p:spPr>
            <a:xfrm>
              <a:off x="3868481" y="3781852"/>
              <a:ext cx="2254817" cy="184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t>Työttömiä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t>n. 6900</a:t>
              </a:r>
              <a:br>
                <a:rPr kumimoji="0" lang="fi-FI" sz="2000" b="0" i="0"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br>
              <a:r>
                <a:rPr kumimoji="0" lang="fi-FI" sz="32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t>+900</a:t>
              </a:r>
              <a:br>
                <a:rPr kumimoji="0" lang="fi-FI" sz="3200" b="1" i="0" u="none" strike="noStrike" kern="0" cap="none" spc="0" normalizeH="0" baseline="0" noProof="0" dirty="0">
                  <a:ln>
                    <a:noFill/>
                  </a:ln>
                  <a:solidFill>
                    <a:srgbClr val="192D9B"/>
                  </a:solidFill>
                  <a:effectLst/>
                  <a:uLnTx/>
                  <a:uFillTx/>
                  <a:latin typeface="Verdana"/>
                  <a:ea typeface="ＭＳ Ｐゴシック" charset="-128"/>
                  <a:cs typeface="Arial" panose="020B0604020202020204" pitchFamily="34" charset="0"/>
                </a:rPr>
              </a:br>
              <a:r>
                <a:rPr kumimoji="0" lang="fi-FI" sz="1600" b="0" i="1"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t>enemmän kuin vuosi sitten</a:t>
              </a:r>
              <a:r>
                <a:rPr kumimoji="0" lang="fi-FI" sz="1600" b="1" i="1" u="none" strike="noStrike" kern="0" cap="none" spc="0" normalizeH="0" baseline="0" noProof="0" dirty="0">
                  <a:ln>
                    <a:noFill/>
                  </a:ln>
                  <a:solidFill>
                    <a:srgbClr val="192D9B"/>
                  </a:solidFill>
                  <a:effectLst/>
                  <a:uLnTx/>
                  <a:uFillTx/>
                  <a:latin typeface="Verdana"/>
                  <a:ea typeface="ＭＳ Ｐゴシック" charset="-128"/>
                  <a:cs typeface="Arial" panose="020B0604020202020204" pitchFamily="34" charset="0"/>
                </a:rPr>
                <a:t> </a:t>
              </a:r>
            </a:p>
          </p:txBody>
        </p:sp>
        <p:sp>
          <p:nvSpPr>
            <p:cNvPr id="31" name="Tekstiruutu 30"/>
            <p:cNvSpPr txBox="1"/>
            <p:nvPr/>
          </p:nvSpPr>
          <p:spPr>
            <a:xfrm>
              <a:off x="6286430" y="3858366"/>
              <a:ext cx="2128683" cy="184665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t>Pitkäaikais-työttömiä</a:t>
              </a:r>
              <a:br>
                <a:rPr kumimoji="0" lang="fi-FI" sz="1800" b="0" i="0"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br>
              <a:r>
                <a:rPr lang="fi-FI" sz="3200" b="1" kern="0" spc="-150" dirty="0">
                  <a:solidFill>
                    <a:srgbClr val="192D9B"/>
                  </a:solidFill>
                  <a:latin typeface="Verdana"/>
                  <a:cs typeface="Arial" panose="020B0604020202020204" pitchFamily="34" charset="0"/>
                </a:rPr>
                <a:t>-</a:t>
              </a:r>
              <a:r>
                <a:rPr kumimoji="0" lang="fi-FI" sz="32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t>51</a:t>
              </a:r>
              <a:br>
                <a:rPr kumimoji="0" lang="fi-FI" sz="3200" b="1" i="0" u="none" strike="noStrike" kern="0" cap="none" spc="0" normalizeH="0" baseline="0" noProof="0" dirty="0">
                  <a:ln>
                    <a:noFill/>
                  </a:ln>
                  <a:solidFill>
                    <a:srgbClr val="192D9B"/>
                  </a:solidFill>
                  <a:effectLst/>
                  <a:uLnTx/>
                  <a:uFillTx/>
                  <a:latin typeface="Verdana"/>
                  <a:ea typeface="ＭＳ Ｐゴシック" charset="-128"/>
                  <a:cs typeface="Arial" panose="020B0604020202020204" pitchFamily="34" charset="0"/>
                </a:rPr>
              </a:br>
              <a:r>
                <a:rPr kumimoji="0" lang="fi-FI" sz="1600" b="0" i="1"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t>vähemmän kuin vuosi sitten</a:t>
              </a:r>
              <a:endParaRPr kumimoji="0" lang="fi-FI" sz="1600" b="1" i="1"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srgbClr val="192D9B"/>
                  </a:solidFill>
                  <a:effectLst/>
                  <a:uLnTx/>
                  <a:uFillTx/>
                  <a:latin typeface="Verdana"/>
                  <a:ea typeface="ＭＳ Ｐゴシック" charset="-128"/>
                  <a:cs typeface="Arial" panose="020B0604020202020204" pitchFamily="34" charset="0"/>
                </a:rPr>
                <a:t> </a:t>
              </a:r>
            </a:p>
          </p:txBody>
        </p:sp>
        <p:sp>
          <p:nvSpPr>
            <p:cNvPr id="11" name="Suorakulmio 10"/>
            <p:cNvSpPr/>
            <p:nvPr/>
          </p:nvSpPr>
          <p:spPr>
            <a:xfrm>
              <a:off x="8563007" y="3554634"/>
              <a:ext cx="2047308" cy="2301096"/>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Tekstiruutu 11"/>
            <p:cNvSpPr txBox="1"/>
            <p:nvPr/>
          </p:nvSpPr>
          <p:spPr>
            <a:xfrm>
              <a:off x="8567522" y="3643492"/>
              <a:ext cx="2042793" cy="233910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t>Avoimia työpaikkoja</a:t>
              </a:r>
              <a:br>
                <a:rPr kumimoji="0" lang="fi-FI" sz="1800" b="0" i="0"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br>
              <a:r>
                <a:rPr kumimoji="0" lang="fi-FI" sz="32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t>+1300</a:t>
              </a:r>
              <a:br>
                <a:rPr kumimoji="0" lang="fi-FI" sz="32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br>
              <a:r>
                <a:rPr kumimoji="0" lang="fi-FI" sz="3200" b="1" i="0" u="none" strike="noStrike" kern="0" cap="none" spc="-150" normalizeH="0" baseline="0" noProof="0" dirty="0">
                  <a:ln>
                    <a:noFill/>
                  </a:ln>
                  <a:solidFill>
                    <a:srgbClr val="192D9B"/>
                  </a:solidFill>
                  <a:effectLst/>
                  <a:uLnTx/>
                  <a:uFillTx/>
                  <a:latin typeface="Verdana"/>
                  <a:ea typeface="ＭＳ Ｐゴシック" charset="-128"/>
                  <a:cs typeface="Arial" panose="020B0604020202020204" pitchFamily="34" charset="0"/>
                </a:rPr>
                <a:t> -145</a:t>
              </a:r>
              <a:br>
                <a:rPr kumimoji="0" lang="fi-FI" sz="3200" b="1" i="0" u="none" strike="noStrike" kern="0" cap="none" spc="0" normalizeH="0" baseline="0" noProof="0" dirty="0">
                  <a:ln>
                    <a:noFill/>
                  </a:ln>
                  <a:solidFill>
                    <a:srgbClr val="192D9B"/>
                  </a:solidFill>
                  <a:effectLst/>
                  <a:uLnTx/>
                  <a:uFillTx/>
                  <a:latin typeface="Verdana"/>
                  <a:ea typeface="ＭＳ Ｐゴシック" charset="-128"/>
                  <a:cs typeface="Arial" panose="020B0604020202020204" pitchFamily="34" charset="0"/>
                </a:rPr>
              </a:br>
              <a:r>
                <a:rPr lang="fi-FI" sz="1600" i="1" kern="0" dirty="0">
                  <a:solidFill>
                    <a:prstClr val="black"/>
                  </a:solidFill>
                  <a:latin typeface="Verdana"/>
                  <a:cs typeface="Arial" panose="020B0604020202020204" pitchFamily="34" charset="0"/>
                </a:rPr>
                <a:t>vähemmän</a:t>
              </a:r>
              <a:r>
                <a:rPr kumimoji="0" lang="fi-FI" sz="1600" b="0" i="1"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rPr>
                <a:t> kuin vuosi sitten</a:t>
              </a:r>
              <a:endParaRPr kumimoji="0" lang="fi-FI" sz="1600" b="1" i="1" u="none" strike="noStrike" kern="0" cap="none" spc="0" normalizeH="0" baseline="0" noProof="0" dirty="0">
                <a:ln>
                  <a:noFill/>
                </a:ln>
                <a:solidFill>
                  <a:prstClr val="black"/>
                </a:solidFill>
                <a:effectLst/>
                <a:uLnTx/>
                <a:uFillTx/>
                <a:latin typeface="Verdana"/>
                <a:ea typeface="ＭＳ Ｐゴシック"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srgbClr val="192D9B"/>
                  </a:solidFill>
                  <a:effectLst/>
                  <a:uLnTx/>
                  <a:uFillTx/>
                  <a:latin typeface="Verdana"/>
                  <a:ea typeface="ＭＳ Ｐゴシック" charset="-128"/>
                  <a:cs typeface="Arial" panose="020B0604020202020204" pitchFamily="34" charset="0"/>
                </a:rPr>
                <a:t> </a:t>
              </a:r>
            </a:p>
          </p:txBody>
        </p:sp>
      </p:grpSp>
      <p:sp>
        <p:nvSpPr>
          <p:cNvPr id="7" name="Tekstiruutu 6"/>
          <p:cNvSpPr txBox="1"/>
          <p:nvPr/>
        </p:nvSpPr>
        <p:spPr>
          <a:xfrm>
            <a:off x="3213068" y="1969145"/>
            <a:ext cx="73618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Arial" charset="0"/>
                <a:ea typeface="ＭＳ Ｐゴシック" charset="-128"/>
                <a:cs typeface="+mn-cs"/>
              </a:rPr>
              <a:t>12/2021</a:t>
            </a:r>
          </a:p>
        </p:txBody>
      </p:sp>
      <p:sp>
        <p:nvSpPr>
          <p:cNvPr id="16" name="Tekstiruutu 15"/>
          <p:cNvSpPr txBox="1"/>
          <p:nvPr/>
        </p:nvSpPr>
        <p:spPr>
          <a:xfrm>
            <a:off x="7116423" y="2411963"/>
            <a:ext cx="73618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Arial" charset="0"/>
                <a:ea typeface="ＭＳ Ｐゴシック" charset="-128"/>
                <a:cs typeface="+mn-cs"/>
              </a:rPr>
              <a:t>12/2021</a:t>
            </a:r>
          </a:p>
        </p:txBody>
      </p:sp>
      <p:sp>
        <p:nvSpPr>
          <p:cNvPr id="17" name="Tekstiruutu 16"/>
          <p:cNvSpPr txBox="1"/>
          <p:nvPr/>
        </p:nvSpPr>
        <p:spPr>
          <a:xfrm>
            <a:off x="10951114" y="2547510"/>
            <a:ext cx="73618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Arial" charset="0"/>
                <a:ea typeface="ＭＳ Ｐゴシック" charset="-128"/>
                <a:cs typeface="+mn-cs"/>
              </a:rPr>
              <a:t>12/2021</a:t>
            </a:r>
          </a:p>
        </p:txBody>
      </p:sp>
      <p:sp>
        <p:nvSpPr>
          <p:cNvPr id="18" name="Tekstiruutu 17"/>
          <p:cNvSpPr txBox="1"/>
          <p:nvPr/>
        </p:nvSpPr>
        <p:spPr>
          <a:xfrm>
            <a:off x="603760" y="2543076"/>
            <a:ext cx="73618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Arial" charset="0"/>
                <a:ea typeface="ＭＳ Ｐゴシック" charset="-128"/>
                <a:cs typeface="+mn-cs"/>
              </a:rPr>
              <a:t>12/2018</a:t>
            </a:r>
          </a:p>
        </p:txBody>
      </p:sp>
      <p:sp>
        <p:nvSpPr>
          <p:cNvPr id="19" name="Tekstiruutu 18"/>
          <p:cNvSpPr txBox="1"/>
          <p:nvPr/>
        </p:nvSpPr>
        <p:spPr>
          <a:xfrm>
            <a:off x="4429004" y="2549911"/>
            <a:ext cx="73618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Arial" charset="0"/>
                <a:ea typeface="ＭＳ Ｐゴシック" charset="-128"/>
                <a:cs typeface="+mn-cs"/>
              </a:rPr>
              <a:t>12/2018</a:t>
            </a:r>
          </a:p>
        </p:txBody>
      </p:sp>
      <p:sp>
        <p:nvSpPr>
          <p:cNvPr id="20" name="Tekstiruutu 19"/>
          <p:cNvSpPr txBox="1"/>
          <p:nvPr/>
        </p:nvSpPr>
        <p:spPr>
          <a:xfrm>
            <a:off x="8195855" y="2055865"/>
            <a:ext cx="736186"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Arial" charset="0"/>
                <a:ea typeface="ＭＳ Ｐゴシック" charset="-128"/>
                <a:cs typeface="+mn-cs"/>
              </a:rPr>
              <a:t>12/2018</a:t>
            </a:r>
          </a:p>
        </p:txBody>
      </p:sp>
      <p:sp>
        <p:nvSpPr>
          <p:cNvPr id="38" name="Tekstiruutu 37">
            <a:extLst>
              <a:ext uri="{FF2B5EF4-FFF2-40B4-BE49-F238E27FC236}">
                <a16:creationId xmlns:a16="http://schemas.microsoft.com/office/drawing/2014/main" id="{0AFA6376-B4F4-4F3B-B260-9EC1485212AC}"/>
              </a:ext>
            </a:extLst>
          </p:cNvPr>
          <p:cNvSpPr txBox="1"/>
          <p:nvPr/>
        </p:nvSpPr>
        <p:spPr>
          <a:xfrm>
            <a:off x="458857" y="1370355"/>
            <a:ext cx="366865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rgbClr val="FFFFFF"/>
                </a:solidFill>
                <a:effectLst/>
                <a:uLnTx/>
                <a:uFillTx/>
                <a:latin typeface="Verdana"/>
                <a:ea typeface="ＭＳ Ｐゴシック" charset="-128"/>
                <a:cs typeface="Arial" panose="020B0604020202020204" pitchFamily="34" charset="0"/>
              </a:rPr>
              <a:t>Pitkäaikaistyöttömät</a:t>
            </a:r>
          </a:p>
        </p:txBody>
      </p:sp>
      <p:sp>
        <p:nvSpPr>
          <p:cNvPr id="39" name="Tekstiruutu 38">
            <a:extLst>
              <a:ext uri="{FF2B5EF4-FFF2-40B4-BE49-F238E27FC236}">
                <a16:creationId xmlns:a16="http://schemas.microsoft.com/office/drawing/2014/main" id="{0CB57919-A85B-43FE-A9FB-A17002485831}"/>
              </a:ext>
            </a:extLst>
          </p:cNvPr>
          <p:cNvSpPr txBox="1"/>
          <p:nvPr/>
        </p:nvSpPr>
        <p:spPr>
          <a:xfrm>
            <a:off x="452133" y="1647503"/>
            <a:ext cx="366865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0" cap="none" spc="-150" normalizeH="0" baseline="0" noProof="0" dirty="0">
                <a:ln>
                  <a:noFill/>
                </a:ln>
                <a:solidFill>
                  <a:srgbClr val="FFFFFF"/>
                </a:solidFill>
                <a:effectLst/>
                <a:uLnTx/>
                <a:uFillTx/>
                <a:latin typeface="Verdana"/>
                <a:ea typeface="ＭＳ Ｐゴシック" charset="-128"/>
                <a:cs typeface="Arial" panose="020B0604020202020204" pitchFamily="34" charset="0"/>
              </a:rPr>
              <a:t>2693</a:t>
            </a:r>
          </a:p>
        </p:txBody>
      </p:sp>
      <p:sp>
        <p:nvSpPr>
          <p:cNvPr id="47" name="Ellipsi 46">
            <a:extLst>
              <a:ext uri="{FF2B5EF4-FFF2-40B4-BE49-F238E27FC236}">
                <a16:creationId xmlns:a16="http://schemas.microsoft.com/office/drawing/2014/main" id="{08A8763B-27C6-4323-9617-9A9A12F19EB6}"/>
              </a:ext>
            </a:extLst>
          </p:cNvPr>
          <p:cNvSpPr/>
          <p:nvPr/>
        </p:nvSpPr>
        <p:spPr>
          <a:xfrm>
            <a:off x="987775" y="2849836"/>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48" name="Ellipsi 47">
            <a:extLst>
              <a:ext uri="{FF2B5EF4-FFF2-40B4-BE49-F238E27FC236}">
                <a16:creationId xmlns:a16="http://schemas.microsoft.com/office/drawing/2014/main" id="{97173E09-0CEA-4B58-AC79-CB63D35E508A}"/>
              </a:ext>
            </a:extLst>
          </p:cNvPr>
          <p:cNvSpPr/>
          <p:nvPr/>
        </p:nvSpPr>
        <p:spPr>
          <a:xfrm>
            <a:off x="1798765" y="2804532"/>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49" name="Ellipsi 48">
            <a:extLst>
              <a:ext uri="{FF2B5EF4-FFF2-40B4-BE49-F238E27FC236}">
                <a16:creationId xmlns:a16="http://schemas.microsoft.com/office/drawing/2014/main" id="{675C726D-E208-42A5-A9F0-2600210CE305}"/>
              </a:ext>
            </a:extLst>
          </p:cNvPr>
          <p:cNvSpPr/>
          <p:nvPr/>
        </p:nvSpPr>
        <p:spPr>
          <a:xfrm>
            <a:off x="2644038" y="2483201"/>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50" name="Ellipsi 49">
            <a:extLst>
              <a:ext uri="{FF2B5EF4-FFF2-40B4-BE49-F238E27FC236}">
                <a16:creationId xmlns:a16="http://schemas.microsoft.com/office/drawing/2014/main" id="{D5E9F438-B68C-4176-9B6B-60DC14901929}"/>
              </a:ext>
            </a:extLst>
          </p:cNvPr>
          <p:cNvSpPr/>
          <p:nvPr/>
        </p:nvSpPr>
        <p:spPr>
          <a:xfrm>
            <a:off x="3463915" y="2283237"/>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54" name="Suora yhdysviiva 53">
            <a:extLst>
              <a:ext uri="{FF2B5EF4-FFF2-40B4-BE49-F238E27FC236}">
                <a16:creationId xmlns:a16="http://schemas.microsoft.com/office/drawing/2014/main" id="{CFE66218-813F-4165-9D7E-75890EF4A22C}"/>
              </a:ext>
            </a:extLst>
          </p:cNvPr>
          <p:cNvCxnSpPr>
            <a:cxnSpLocks/>
          </p:cNvCxnSpPr>
          <p:nvPr/>
        </p:nvCxnSpPr>
        <p:spPr>
          <a:xfrm flipV="1">
            <a:off x="1827337" y="2530410"/>
            <a:ext cx="888258" cy="3180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4" name="Suora yhdysviiva 63">
            <a:extLst>
              <a:ext uri="{FF2B5EF4-FFF2-40B4-BE49-F238E27FC236}">
                <a16:creationId xmlns:a16="http://schemas.microsoft.com/office/drawing/2014/main" id="{88E450B5-9C98-410E-BAE8-968C6461BAA7}"/>
              </a:ext>
            </a:extLst>
          </p:cNvPr>
          <p:cNvCxnSpPr>
            <a:cxnSpLocks/>
          </p:cNvCxnSpPr>
          <p:nvPr/>
        </p:nvCxnSpPr>
        <p:spPr>
          <a:xfrm flipV="1">
            <a:off x="2691306" y="2324731"/>
            <a:ext cx="849881" cy="20809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3" name="Tekstiruutu 82">
            <a:extLst>
              <a:ext uri="{FF2B5EF4-FFF2-40B4-BE49-F238E27FC236}">
                <a16:creationId xmlns:a16="http://schemas.microsoft.com/office/drawing/2014/main" id="{E1ED7E03-8EEA-4629-A1A5-4CE2C0F77B4B}"/>
              </a:ext>
            </a:extLst>
          </p:cNvPr>
          <p:cNvSpPr txBox="1"/>
          <p:nvPr/>
        </p:nvSpPr>
        <p:spPr>
          <a:xfrm>
            <a:off x="4265251" y="1375049"/>
            <a:ext cx="366865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rgbClr val="FFFFFF"/>
                </a:solidFill>
                <a:effectLst/>
                <a:uLnTx/>
                <a:uFillTx/>
                <a:latin typeface="Verdana"/>
                <a:ea typeface="ＭＳ Ｐゴシック" charset="-128"/>
                <a:cs typeface="Arial" panose="020B0604020202020204" pitchFamily="34" charset="0"/>
              </a:rPr>
              <a:t>Yli 50-v. työttömät</a:t>
            </a:r>
          </a:p>
        </p:txBody>
      </p:sp>
      <p:sp>
        <p:nvSpPr>
          <p:cNvPr id="84" name="Tekstiruutu 83">
            <a:extLst>
              <a:ext uri="{FF2B5EF4-FFF2-40B4-BE49-F238E27FC236}">
                <a16:creationId xmlns:a16="http://schemas.microsoft.com/office/drawing/2014/main" id="{E0EEB34A-F4C1-46B9-A7E9-CDF49E63A4BD}"/>
              </a:ext>
            </a:extLst>
          </p:cNvPr>
          <p:cNvSpPr txBox="1"/>
          <p:nvPr/>
        </p:nvSpPr>
        <p:spPr>
          <a:xfrm>
            <a:off x="4258527" y="1652197"/>
            <a:ext cx="366865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0" cap="none" spc="-150" normalizeH="0" baseline="0" noProof="0" dirty="0">
                <a:ln>
                  <a:noFill/>
                </a:ln>
                <a:solidFill>
                  <a:srgbClr val="FFFFFF"/>
                </a:solidFill>
                <a:effectLst/>
                <a:uLnTx/>
                <a:uFillTx/>
                <a:latin typeface="Verdana"/>
                <a:ea typeface="ＭＳ Ｐゴシック" charset="-128"/>
                <a:cs typeface="Arial" panose="020B0604020202020204" pitchFamily="34" charset="0"/>
              </a:rPr>
              <a:t>2190</a:t>
            </a:r>
          </a:p>
        </p:txBody>
      </p:sp>
      <p:sp>
        <p:nvSpPr>
          <p:cNvPr id="85" name="Ellipsi 84">
            <a:extLst>
              <a:ext uri="{FF2B5EF4-FFF2-40B4-BE49-F238E27FC236}">
                <a16:creationId xmlns:a16="http://schemas.microsoft.com/office/drawing/2014/main" id="{1B674CA2-7426-47F0-9EEB-96A050C4306C}"/>
              </a:ext>
            </a:extLst>
          </p:cNvPr>
          <p:cNvSpPr/>
          <p:nvPr/>
        </p:nvSpPr>
        <p:spPr>
          <a:xfrm>
            <a:off x="4808004" y="2849355"/>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86" name="Ellipsi 85">
            <a:extLst>
              <a:ext uri="{FF2B5EF4-FFF2-40B4-BE49-F238E27FC236}">
                <a16:creationId xmlns:a16="http://schemas.microsoft.com/office/drawing/2014/main" id="{E1A6B7DF-2CFD-4B36-8227-5DA7872388D6}"/>
              </a:ext>
            </a:extLst>
          </p:cNvPr>
          <p:cNvSpPr/>
          <p:nvPr/>
        </p:nvSpPr>
        <p:spPr>
          <a:xfrm>
            <a:off x="5615002" y="2725423"/>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87" name="Ellipsi 86">
            <a:extLst>
              <a:ext uri="{FF2B5EF4-FFF2-40B4-BE49-F238E27FC236}">
                <a16:creationId xmlns:a16="http://schemas.microsoft.com/office/drawing/2014/main" id="{B9C27EC3-710D-40DD-B9CC-5E1DE81F4C0F}"/>
              </a:ext>
            </a:extLst>
          </p:cNvPr>
          <p:cNvSpPr/>
          <p:nvPr/>
        </p:nvSpPr>
        <p:spPr>
          <a:xfrm>
            <a:off x="6451952" y="2281793"/>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88" name="Ellipsi 87">
            <a:extLst>
              <a:ext uri="{FF2B5EF4-FFF2-40B4-BE49-F238E27FC236}">
                <a16:creationId xmlns:a16="http://schemas.microsoft.com/office/drawing/2014/main" id="{85537654-B530-48F0-8668-A2DAB7E3A3A3}"/>
              </a:ext>
            </a:extLst>
          </p:cNvPr>
          <p:cNvSpPr/>
          <p:nvPr/>
        </p:nvSpPr>
        <p:spPr>
          <a:xfrm>
            <a:off x="7263249" y="2736303"/>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89" name="Suora yhdysviiva 88">
            <a:extLst>
              <a:ext uri="{FF2B5EF4-FFF2-40B4-BE49-F238E27FC236}">
                <a16:creationId xmlns:a16="http://schemas.microsoft.com/office/drawing/2014/main" id="{F907EE13-ADE5-449D-8221-E96DF2228CB7}"/>
              </a:ext>
            </a:extLst>
          </p:cNvPr>
          <p:cNvCxnSpPr>
            <a:cxnSpLocks/>
          </p:cNvCxnSpPr>
          <p:nvPr/>
        </p:nvCxnSpPr>
        <p:spPr>
          <a:xfrm flipV="1">
            <a:off x="4822827" y="2776442"/>
            <a:ext cx="852302" cy="13177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Suora yhdysviiva 89">
            <a:extLst>
              <a:ext uri="{FF2B5EF4-FFF2-40B4-BE49-F238E27FC236}">
                <a16:creationId xmlns:a16="http://schemas.microsoft.com/office/drawing/2014/main" id="{D92B9747-74A1-4F96-8851-DC01B0400BED}"/>
              </a:ext>
            </a:extLst>
          </p:cNvPr>
          <p:cNvCxnSpPr>
            <a:cxnSpLocks/>
          </p:cNvCxnSpPr>
          <p:nvPr/>
        </p:nvCxnSpPr>
        <p:spPr>
          <a:xfrm flipV="1">
            <a:off x="5671042" y="2316083"/>
            <a:ext cx="830024" cy="45844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Suora yhdysviiva 90">
            <a:extLst>
              <a:ext uri="{FF2B5EF4-FFF2-40B4-BE49-F238E27FC236}">
                <a16:creationId xmlns:a16="http://schemas.microsoft.com/office/drawing/2014/main" id="{B47A33E9-B38F-4EE0-A328-CC1991FE6F11}"/>
              </a:ext>
            </a:extLst>
          </p:cNvPr>
          <p:cNvCxnSpPr>
            <a:cxnSpLocks/>
          </p:cNvCxnSpPr>
          <p:nvPr/>
        </p:nvCxnSpPr>
        <p:spPr>
          <a:xfrm>
            <a:off x="6484337" y="2323287"/>
            <a:ext cx="811297" cy="45451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7" name="Tekstiruutu 96">
            <a:extLst>
              <a:ext uri="{FF2B5EF4-FFF2-40B4-BE49-F238E27FC236}">
                <a16:creationId xmlns:a16="http://schemas.microsoft.com/office/drawing/2014/main" id="{F4418E5C-17D2-40C7-B538-6DE9A31639FB}"/>
              </a:ext>
            </a:extLst>
          </p:cNvPr>
          <p:cNvSpPr txBox="1"/>
          <p:nvPr/>
        </p:nvSpPr>
        <p:spPr>
          <a:xfrm>
            <a:off x="8045542" y="1375638"/>
            <a:ext cx="366865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rgbClr val="FFFFFF"/>
                </a:solidFill>
                <a:effectLst/>
                <a:uLnTx/>
                <a:uFillTx/>
                <a:latin typeface="Verdana"/>
                <a:ea typeface="ＭＳ Ｐゴシック" charset="-128"/>
                <a:cs typeface="Arial" panose="020B0604020202020204" pitchFamily="34" charset="0"/>
              </a:rPr>
              <a:t>Alle 25-v.työttömät</a:t>
            </a:r>
          </a:p>
        </p:txBody>
      </p:sp>
      <p:sp>
        <p:nvSpPr>
          <p:cNvPr id="98" name="Tekstiruutu 97">
            <a:extLst>
              <a:ext uri="{FF2B5EF4-FFF2-40B4-BE49-F238E27FC236}">
                <a16:creationId xmlns:a16="http://schemas.microsoft.com/office/drawing/2014/main" id="{42C40B88-F8CC-4296-B51B-CCA7508B5908}"/>
              </a:ext>
            </a:extLst>
          </p:cNvPr>
          <p:cNvSpPr txBox="1"/>
          <p:nvPr/>
        </p:nvSpPr>
        <p:spPr>
          <a:xfrm>
            <a:off x="8038818" y="1652786"/>
            <a:ext cx="366865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0" cap="none" spc="-150" normalizeH="0" baseline="0" noProof="0" dirty="0">
                <a:ln>
                  <a:noFill/>
                </a:ln>
                <a:solidFill>
                  <a:srgbClr val="FFFFFF"/>
                </a:solidFill>
                <a:effectLst/>
                <a:uLnTx/>
                <a:uFillTx/>
                <a:latin typeface="Verdana"/>
                <a:ea typeface="ＭＳ Ｐゴシック" charset="-128"/>
                <a:cs typeface="Arial" panose="020B0604020202020204" pitchFamily="34" charset="0"/>
              </a:rPr>
              <a:t>862</a:t>
            </a:r>
          </a:p>
        </p:txBody>
      </p:sp>
      <p:sp>
        <p:nvSpPr>
          <p:cNvPr id="103" name="Ellipsi 102">
            <a:extLst>
              <a:ext uri="{FF2B5EF4-FFF2-40B4-BE49-F238E27FC236}">
                <a16:creationId xmlns:a16="http://schemas.microsoft.com/office/drawing/2014/main" id="{D1B72979-DF97-459E-A3A7-C609C04A62B7}"/>
              </a:ext>
            </a:extLst>
          </p:cNvPr>
          <p:cNvSpPr/>
          <p:nvPr/>
        </p:nvSpPr>
        <p:spPr>
          <a:xfrm>
            <a:off x="8580138" y="2343108"/>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104" name="Ellipsi 103">
            <a:extLst>
              <a:ext uri="{FF2B5EF4-FFF2-40B4-BE49-F238E27FC236}">
                <a16:creationId xmlns:a16="http://schemas.microsoft.com/office/drawing/2014/main" id="{88698848-BE97-4793-9B66-E8AF9B4FF3F1}"/>
              </a:ext>
            </a:extLst>
          </p:cNvPr>
          <p:cNvSpPr/>
          <p:nvPr/>
        </p:nvSpPr>
        <p:spPr>
          <a:xfrm>
            <a:off x="9409287" y="2634816"/>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105" name="Ellipsi 104">
            <a:extLst>
              <a:ext uri="{FF2B5EF4-FFF2-40B4-BE49-F238E27FC236}">
                <a16:creationId xmlns:a16="http://schemas.microsoft.com/office/drawing/2014/main" id="{1CA9528E-D7B9-4045-8CC9-90C052807476}"/>
              </a:ext>
            </a:extLst>
          </p:cNvPr>
          <p:cNvSpPr/>
          <p:nvPr/>
        </p:nvSpPr>
        <p:spPr>
          <a:xfrm>
            <a:off x="10230157" y="2286085"/>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sp>
        <p:nvSpPr>
          <p:cNvPr id="106" name="Ellipsi 105">
            <a:extLst>
              <a:ext uri="{FF2B5EF4-FFF2-40B4-BE49-F238E27FC236}">
                <a16:creationId xmlns:a16="http://schemas.microsoft.com/office/drawing/2014/main" id="{AE7AD43D-3925-4A5C-A28B-406BD424D1FE}"/>
              </a:ext>
            </a:extLst>
          </p:cNvPr>
          <p:cNvSpPr/>
          <p:nvPr/>
        </p:nvSpPr>
        <p:spPr>
          <a:xfrm>
            <a:off x="11048729" y="2858556"/>
            <a:ext cx="90607" cy="9060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Verdana"/>
              <a:ea typeface="+mn-ea"/>
              <a:cs typeface="+mn-cs"/>
            </a:endParaRPr>
          </a:p>
        </p:txBody>
      </p:sp>
      <p:cxnSp>
        <p:nvCxnSpPr>
          <p:cNvPr id="107" name="Suora yhdysviiva 106">
            <a:extLst>
              <a:ext uri="{FF2B5EF4-FFF2-40B4-BE49-F238E27FC236}">
                <a16:creationId xmlns:a16="http://schemas.microsoft.com/office/drawing/2014/main" id="{DB8ED872-50C7-4CD0-B905-4E2DE488D4E7}"/>
              </a:ext>
            </a:extLst>
          </p:cNvPr>
          <p:cNvCxnSpPr>
            <a:cxnSpLocks/>
          </p:cNvCxnSpPr>
          <p:nvPr/>
        </p:nvCxnSpPr>
        <p:spPr>
          <a:xfrm>
            <a:off x="8611246" y="2373932"/>
            <a:ext cx="860139" cy="32298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Suora yhdysviiva 107">
            <a:extLst>
              <a:ext uri="{FF2B5EF4-FFF2-40B4-BE49-F238E27FC236}">
                <a16:creationId xmlns:a16="http://schemas.microsoft.com/office/drawing/2014/main" id="{705D7CEB-3552-43E6-83C8-DCDC2C66EBE3}"/>
              </a:ext>
            </a:extLst>
          </p:cNvPr>
          <p:cNvCxnSpPr>
            <a:cxnSpLocks/>
          </p:cNvCxnSpPr>
          <p:nvPr/>
        </p:nvCxnSpPr>
        <p:spPr>
          <a:xfrm flipV="1">
            <a:off x="9435848" y="2308879"/>
            <a:ext cx="852597" cy="38905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Suora yhdysviiva 108">
            <a:extLst>
              <a:ext uri="{FF2B5EF4-FFF2-40B4-BE49-F238E27FC236}">
                <a16:creationId xmlns:a16="http://schemas.microsoft.com/office/drawing/2014/main" id="{7AED958D-C2F6-4994-B03B-6C6FEFD26353}"/>
              </a:ext>
            </a:extLst>
          </p:cNvPr>
          <p:cNvCxnSpPr>
            <a:cxnSpLocks/>
            <a:endCxn id="106" idx="1"/>
          </p:cNvCxnSpPr>
          <p:nvPr/>
        </p:nvCxnSpPr>
        <p:spPr>
          <a:xfrm>
            <a:off x="10258666" y="2319435"/>
            <a:ext cx="803332" cy="5523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kstiruutu 23">
            <a:extLst>
              <a:ext uri="{FF2B5EF4-FFF2-40B4-BE49-F238E27FC236}">
                <a16:creationId xmlns:a16="http://schemas.microsoft.com/office/drawing/2014/main" id="{B1E20B03-59EC-2978-4D17-2B60810FAF78}"/>
              </a:ext>
            </a:extLst>
          </p:cNvPr>
          <p:cNvSpPr txBox="1"/>
          <p:nvPr/>
        </p:nvSpPr>
        <p:spPr>
          <a:xfrm>
            <a:off x="11290758" y="6501182"/>
            <a:ext cx="833428"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0F0F0F"/>
                </a:solidFill>
                <a:effectLst/>
                <a:uLnTx/>
                <a:uFillTx/>
              </a:rPr>
              <a:t>02/2023</a:t>
            </a:r>
          </a:p>
        </p:txBody>
      </p:sp>
      <p:pic>
        <p:nvPicPr>
          <p:cNvPr id="4" name="Kuva 3">
            <a:extLst>
              <a:ext uri="{FF2B5EF4-FFF2-40B4-BE49-F238E27FC236}">
                <a16:creationId xmlns:a16="http://schemas.microsoft.com/office/drawing/2014/main" id="{F85D8979-852B-8229-27B6-5E939473BDEA}"/>
              </a:ext>
            </a:extLst>
          </p:cNvPr>
          <p:cNvPicPr>
            <a:picLocks noChangeAspect="1"/>
          </p:cNvPicPr>
          <p:nvPr/>
        </p:nvPicPr>
        <p:blipFill>
          <a:blip r:embed="rId3"/>
          <a:stretch>
            <a:fillRect/>
          </a:stretch>
        </p:blipFill>
        <p:spPr>
          <a:xfrm>
            <a:off x="484528" y="1539941"/>
            <a:ext cx="11594865" cy="2012580"/>
          </a:xfrm>
          <a:prstGeom prst="rect">
            <a:avLst/>
          </a:prstGeom>
        </p:spPr>
      </p:pic>
    </p:spTree>
    <p:extLst>
      <p:ext uri="{BB962C8B-B14F-4D97-AF65-F5344CB8AC3E}">
        <p14:creationId xmlns:p14="http://schemas.microsoft.com/office/powerpoint/2010/main" val="1582854645"/>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txBox="1">
            <a:spLocks noGrp="1"/>
          </p:cNvSpPr>
          <p:nvPr>
            <p:ph type="title"/>
          </p:nvPr>
        </p:nvSpPr>
        <p:spPr>
          <a:xfrm>
            <a:off x="378823" y="342046"/>
            <a:ext cx="8255725" cy="1143000"/>
          </a:xfrm>
          <a:prstGeom prst="rect">
            <a:avLst/>
          </a:prstGeom>
        </p:spPr>
        <p:txBody>
          <a:bodyPr vert="horz" lIns="121885" tIns="60942" rIns="121885" bIns="60942" rtlCol="0" anchor="ctr">
            <a:noAutofit/>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algn="ctr" fontAlgn="base">
              <a:lnSpc>
                <a:spcPct val="100000"/>
              </a:lnSpc>
              <a:spcAft>
                <a:spcPct val="0"/>
              </a:spcAft>
              <a:defRPr/>
            </a:pPr>
            <a:r>
              <a:rPr lang="fi-FI" sz="4400" b="0" spc="-150" dirty="0">
                <a:solidFill>
                  <a:schemeClr val="accent1"/>
                </a:solidFill>
                <a:latin typeface="Corbel" panose="020B0503020204020204" pitchFamily="34" charset="0"/>
              </a:rPr>
              <a:t>Kuopion asuntotuotanto</a:t>
            </a:r>
          </a:p>
          <a:p>
            <a:pPr lvl="0" algn="ctr">
              <a:defRPr/>
            </a:pPr>
            <a:r>
              <a:rPr lang="en-US" sz="1800" b="0" i="1" kern="0" dirty="0">
                <a:solidFill>
                  <a:srgbClr val="0F0F0F"/>
                </a:solidFill>
                <a:latin typeface="Georgia"/>
                <a:ea typeface="ＭＳ Ｐゴシック"/>
              </a:rPr>
              <a:t>Dwelling construction</a:t>
            </a:r>
            <a:endParaRPr kumimoji="0" lang="fi-FI" sz="1800" b="1" i="0" u="none" strike="noStrike" kern="1200" cap="none" spc="-300" normalizeH="0" baseline="0" noProof="0" dirty="0">
              <a:ln>
                <a:noFill/>
              </a:ln>
              <a:solidFill>
                <a:srgbClr val="FF0000"/>
              </a:solidFill>
              <a:effectLst/>
              <a:uLnTx/>
              <a:uFillTx/>
            </a:endParaRPr>
          </a:p>
        </p:txBody>
      </p:sp>
      <p:sp>
        <p:nvSpPr>
          <p:cNvPr id="7" name="Suorakulmio 6"/>
          <p:cNvSpPr/>
          <p:nvPr/>
        </p:nvSpPr>
        <p:spPr>
          <a:xfrm>
            <a:off x="8787732" y="3689173"/>
            <a:ext cx="3265231" cy="1487330"/>
          </a:xfrm>
          <a:prstGeom prst="rect">
            <a:avLst/>
          </a:prstGeom>
          <a:solidFill>
            <a:srgbClr val="FFFFFF">
              <a:lumMod val="95000"/>
            </a:srgbClr>
          </a:solidFill>
        </p:spPr>
        <p:txBody>
          <a:bodyPr wrap="square">
            <a:spAutoFit/>
          </a:bodyPr>
          <a:lstStyle/>
          <a:p>
            <a:pPr lvl="0">
              <a:lnSpc>
                <a:spcPct val="115000"/>
              </a:lnSpc>
              <a:spcAft>
                <a:spcPts val="1000"/>
              </a:spcAft>
              <a:defRPr/>
            </a:pPr>
            <a:r>
              <a:rPr lang="fi-FI" sz="2000" b="1" kern="0" dirty="0">
                <a:solidFill>
                  <a:srgbClr val="0F0F0F"/>
                </a:solidFill>
                <a:latin typeface="Corbel" panose="020B0503020204020204" pitchFamily="34" charset="0"/>
                <a:ea typeface="Verdana" panose="020B0604030504040204" pitchFamily="34" charset="0"/>
                <a:cs typeface="Verdana" panose="020B0604030504040204" pitchFamily="34" charset="0"/>
              </a:rPr>
              <a:t>Vuonna 2024 </a:t>
            </a:r>
            <a:br>
              <a:rPr lang="fi-FI" sz="2000" kern="0" dirty="0">
                <a:solidFill>
                  <a:srgbClr val="0F0F0F"/>
                </a:solidFill>
                <a:latin typeface="Corbel" panose="020B0503020204020204" pitchFamily="34" charset="0"/>
                <a:ea typeface="Verdana" panose="020B0604030504040204" pitchFamily="34" charset="0"/>
                <a:cs typeface="Verdana" panose="020B0604030504040204" pitchFamily="34" charset="0"/>
              </a:rPr>
            </a:br>
            <a:r>
              <a:rPr lang="fi-FI" sz="2000" kern="0" dirty="0">
                <a:solidFill>
                  <a:srgbClr val="0F0F0F"/>
                </a:solidFill>
                <a:latin typeface="Corbel" panose="020B0503020204020204" pitchFamily="34" charset="0"/>
                <a:ea typeface="Verdana" panose="020B0604030504040204" pitchFamily="34" charset="0"/>
                <a:cs typeface="Verdana" panose="020B0604030504040204" pitchFamily="34" charset="0"/>
              </a:rPr>
              <a:t>-</a:t>
            </a:r>
            <a:r>
              <a:rPr kumimoji="0" lang="fi-FI" sz="2000" i="0" u="none" strike="noStrike" kern="0" cap="none" spc="0" normalizeH="0" baseline="0" noProof="0" dirty="0">
                <a:ln>
                  <a:noFill/>
                </a:ln>
                <a:solidFill>
                  <a:srgbClr val="0F0F0F"/>
                </a:solidFill>
                <a:effectLst/>
                <a:uLnTx/>
                <a:uFillTx/>
                <a:latin typeface="Corbel" panose="020B0503020204020204" pitchFamily="34" charset="0"/>
                <a:ea typeface="Verdana" panose="020B0604030504040204" pitchFamily="34" charset="0"/>
                <a:cs typeface="Verdana" panose="020B0604030504040204" pitchFamily="34" charset="0"/>
              </a:rPr>
              <a:t>Asuntoja</a:t>
            </a:r>
            <a:r>
              <a:rPr kumimoji="0" lang="fi-FI" sz="2000" i="0" u="none" strike="noStrike" kern="0" cap="none" spc="0" normalizeH="0" noProof="0" dirty="0">
                <a:ln>
                  <a:noFill/>
                </a:ln>
                <a:solidFill>
                  <a:srgbClr val="0F0F0F"/>
                </a:solidFill>
                <a:effectLst/>
                <a:uLnTx/>
                <a:uFillTx/>
                <a:latin typeface="Corbel" panose="020B0503020204020204" pitchFamily="34" charset="0"/>
                <a:ea typeface="Verdana" panose="020B0604030504040204" pitchFamily="34" charset="0"/>
                <a:cs typeface="Verdana" panose="020B0604030504040204" pitchFamily="34" charset="0"/>
              </a:rPr>
              <a:t> valmistui </a:t>
            </a:r>
            <a:r>
              <a:rPr lang="fi-FI" sz="2000" kern="0" dirty="0">
                <a:solidFill>
                  <a:srgbClr val="0F0F0F"/>
                </a:solidFill>
                <a:latin typeface="Corbel" panose="020B0503020204020204" pitchFamily="34" charset="0"/>
                <a:ea typeface="Verdana" panose="020B0604030504040204" pitchFamily="34" charset="0"/>
                <a:cs typeface="Verdana" panose="020B0604030504040204" pitchFamily="34" charset="0"/>
              </a:rPr>
              <a:t>538</a:t>
            </a:r>
            <a:r>
              <a:rPr kumimoji="0" lang="fi-FI" sz="2000" i="0" u="none" strike="noStrike" kern="0" cap="none" spc="0" normalizeH="0" noProof="0" dirty="0">
                <a:ln>
                  <a:noFill/>
                </a:ln>
                <a:solidFill>
                  <a:srgbClr val="0F0F0F"/>
                </a:solidFill>
                <a:effectLst/>
                <a:uLnTx/>
                <a:uFillTx/>
                <a:latin typeface="Corbel" panose="020B0503020204020204" pitchFamily="34" charset="0"/>
                <a:ea typeface="Verdana" panose="020B0604030504040204" pitchFamily="34" charset="0"/>
                <a:cs typeface="Verdana" panose="020B0604030504040204" pitchFamily="34" charset="0"/>
              </a:rPr>
              <a:t> kpl </a:t>
            </a:r>
            <a:br>
              <a:rPr kumimoji="0" lang="fi-FI" sz="2000" i="0" u="none" strike="noStrike" kern="0" cap="none" spc="0" normalizeH="0" noProof="0" dirty="0">
                <a:ln>
                  <a:noFill/>
                </a:ln>
                <a:solidFill>
                  <a:srgbClr val="0F0F0F"/>
                </a:solidFill>
                <a:effectLst/>
                <a:uLnTx/>
                <a:uFillTx/>
                <a:latin typeface="Corbel" panose="020B0503020204020204" pitchFamily="34" charset="0"/>
                <a:ea typeface="Verdana" panose="020B0604030504040204" pitchFamily="34" charset="0"/>
                <a:cs typeface="Verdana" panose="020B0604030504040204" pitchFamily="34" charset="0"/>
              </a:rPr>
            </a:br>
            <a:r>
              <a:rPr kumimoji="0" lang="fi-FI" sz="2000" i="0" u="none" strike="noStrike" kern="0" cap="none" spc="0" normalizeH="0" noProof="0" dirty="0">
                <a:ln>
                  <a:noFill/>
                </a:ln>
                <a:solidFill>
                  <a:srgbClr val="0F0F0F"/>
                </a:solidFill>
                <a:effectLst/>
                <a:uLnTx/>
                <a:uFillTx/>
                <a:latin typeface="Corbel" panose="020B0503020204020204" pitchFamily="34" charset="0"/>
                <a:ea typeface="Verdana" panose="020B0604030504040204" pitchFamily="34" charset="0"/>
                <a:cs typeface="Verdana" panose="020B0604030504040204" pitchFamily="34" charset="0"/>
              </a:rPr>
              <a:t>-Asuntoja m</a:t>
            </a:r>
            <a:r>
              <a:rPr lang="fi-FI" sz="2000" kern="0" baseline="0" dirty="0" err="1">
                <a:solidFill>
                  <a:srgbClr val="0F0F0F"/>
                </a:solidFill>
                <a:latin typeface="Corbel" panose="020B0503020204020204" pitchFamily="34" charset="0"/>
                <a:ea typeface="Verdana" panose="020B0604030504040204" pitchFamily="34" charset="0"/>
                <a:cs typeface="Verdana" panose="020B0604030504040204" pitchFamily="34" charset="0"/>
              </a:rPr>
              <a:t>yönnetyissä</a:t>
            </a:r>
            <a:r>
              <a:rPr lang="fi-FI" sz="2000" kern="0" baseline="0" dirty="0">
                <a:solidFill>
                  <a:srgbClr val="0F0F0F"/>
                </a:solidFill>
                <a:latin typeface="Corbel" panose="020B0503020204020204" pitchFamily="34" charset="0"/>
                <a:ea typeface="Verdana" panose="020B0604030504040204" pitchFamily="34" charset="0"/>
                <a:cs typeface="Verdana" panose="020B0604030504040204" pitchFamily="34" charset="0"/>
              </a:rPr>
              <a:t> rakennusluvissa </a:t>
            </a:r>
            <a:r>
              <a:rPr lang="fi-FI" sz="2000" kern="0" dirty="0">
                <a:solidFill>
                  <a:srgbClr val="0F0F0F"/>
                </a:solidFill>
                <a:latin typeface="Corbel" panose="020B0503020204020204" pitchFamily="34" charset="0"/>
                <a:ea typeface="Verdana" panose="020B0604030504040204" pitchFamily="34" charset="0"/>
                <a:cs typeface="Verdana" panose="020B0604030504040204" pitchFamily="34" charset="0"/>
              </a:rPr>
              <a:t>165 kpl</a:t>
            </a:r>
            <a:endParaRPr kumimoji="0" lang="fi-FI" sz="2000" i="0" u="none" strike="noStrike" kern="0" cap="none" spc="0" normalizeH="0" baseline="0" noProof="0" dirty="0">
              <a:ln>
                <a:noFill/>
              </a:ln>
              <a:solidFill>
                <a:srgbClr val="0F0F0F"/>
              </a:solidFill>
              <a:effectLst/>
              <a:uLnTx/>
              <a:uFillTx/>
              <a:latin typeface="Corbel" panose="020B0503020204020204" pitchFamily="34" charset="0"/>
              <a:ea typeface="Verdana" panose="020B0604030504040204" pitchFamily="34" charset="0"/>
              <a:cs typeface="Verdana" panose="020B0604030504040204" pitchFamily="34" charset="0"/>
            </a:endParaRPr>
          </a:p>
        </p:txBody>
      </p:sp>
      <p:sp>
        <p:nvSpPr>
          <p:cNvPr id="8" name="Tekstiruutu 7"/>
          <p:cNvSpPr txBox="1"/>
          <p:nvPr/>
        </p:nvSpPr>
        <p:spPr>
          <a:xfrm>
            <a:off x="11219535" y="6515953"/>
            <a:ext cx="833428" cy="246221"/>
          </a:xfrm>
          <a:prstGeom prst="rect">
            <a:avLst/>
          </a:prstGeom>
          <a:noFill/>
        </p:spPr>
        <p:txBody>
          <a:bodyPr wrap="square" rtlCol="0">
            <a:spAutoFit/>
          </a:bodyPr>
          <a:lstStyle/>
          <a:p>
            <a:r>
              <a:rPr lang="fi-FI" sz="1000" dirty="0"/>
              <a:t>01/.2025</a:t>
            </a:r>
          </a:p>
        </p:txBody>
      </p:sp>
      <p:pic>
        <p:nvPicPr>
          <p:cNvPr id="4" name="Kuva 3">
            <a:extLst>
              <a:ext uri="{FF2B5EF4-FFF2-40B4-BE49-F238E27FC236}">
                <a16:creationId xmlns:a16="http://schemas.microsoft.com/office/drawing/2014/main" id="{3E0ED49A-93F3-2D31-EBEA-21B75A642D34}"/>
              </a:ext>
            </a:extLst>
          </p:cNvPr>
          <p:cNvPicPr>
            <a:picLocks noChangeAspect="1"/>
          </p:cNvPicPr>
          <p:nvPr/>
        </p:nvPicPr>
        <p:blipFill>
          <a:blip r:embed="rId2"/>
          <a:stretch>
            <a:fillRect/>
          </a:stretch>
        </p:blipFill>
        <p:spPr>
          <a:xfrm>
            <a:off x="10631684" y="490439"/>
            <a:ext cx="840254" cy="846214"/>
          </a:xfrm>
          <a:prstGeom prst="rect">
            <a:avLst/>
          </a:prstGeom>
        </p:spPr>
      </p:pic>
      <p:graphicFrame>
        <p:nvGraphicFramePr>
          <p:cNvPr id="2" name="Kaavio 1">
            <a:extLst>
              <a:ext uri="{FF2B5EF4-FFF2-40B4-BE49-F238E27FC236}">
                <a16:creationId xmlns:a16="http://schemas.microsoft.com/office/drawing/2014/main" id="{FF86D59C-66E2-E093-F551-5E72F01EB1CC}"/>
              </a:ext>
              <a:ext uri="{147F2762-F138-4A5C-976F-8EAC2B608ADB}">
                <a16:predDERef xmlns:a16="http://schemas.microsoft.com/office/drawing/2014/main" pred="{00000000-0008-0000-0000-000006000000}"/>
              </a:ext>
            </a:extLst>
          </p:cNvPr>
          <p:cNvGraphicFramePr>
            <a:graphicFrameLocks/>
          </p:cNvGraphicFramePr>
          <p:nvPr>
            <p:extLst>
              <p:ext uri="{D42A27DB-BD31-4B8C-83A1-F6EECF244321}">
                <p14:modId xmlns:p14="http://schemas.microsoft.com/office/powerpoint/2010/main" val="2528884523"/>
              </p:ext>
            </p:extLst>
          </p:nvPr>
        </p:nvGraphicFramePr>
        <p:xfrm>
          <a:off x="330291" y="2119766"/>
          <a:ext cx="8149775" cy="3988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538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17912947"/>
              </p:ext>
            </p:extLst>
          </p:nvPr>
        </p:nvGraphicFramePr>
        <p:xfrm>
          <a:off x="539869" y="1624965"/>
          <a:ext cx="8419404" cy="4858926"/>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txBox="1">
            <a:spLocks noGrp="1"/>
          </p:cNvSpPr>
          <p:nvPr>
            <p:ph type="title"/>
          </p:nvPr>
        </p:nvSpPr>
        <p:spPr>
          <a:xfrm>
            <a:off x="539869" y="97110"/>
            <a:ext cx="7060301" cy="1383396"/>
          </a:xfrm>
          <a:prstGeom prst="rect">
            <a:avLst/>
          </a:prstGeom>
        </p:spPr>
        <p:txBody>
          <a:bodyPr vert="horz" lIns="121885" tIns="60942" rIns="121885" bIns="60942" rtlCol="0" anchor="ctr">
            <a:normAutofit/>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fontAlgn="base">
              <a:spcAft>
                <a:spcPct val="0"/>
              </a:spcAft>
              <a:buClr>
                <a:srgbClr val="000000"/>
              </a:buClr>
              <a:buSzPct val="100000"/>
            </a:pPr>
            <a:r>
              <a:rPr lang="fi-FI" sz="3500" dirty="0">
                <a:solidFill>
                  <a:schemeClr val="accent1"/>
                </a:solidFill>
                <a:latin typeface="Corbel" panose="020B0503020204020204" pitchFamily="34" charset="0"/>
              </a:rPr>
              <a:t>Asuntorakentaminen 1961 - 2024</a:t>
            </a:r>
            <a:endParaRPr lang="fi-FI" sz="3500" cap="all" dirty="0">
              <a:solidFill>
                <a:schemeClr val="accent1"/>
              </a:solidFill>
              <a:latin typeface="Corbel" panose="020B0503020204020204" pitchFamily="34" charset="0"/>
            </a:endParaRPr>
          </a:p>
          <a:p>
            <a:pPr lvl="0" defTabSz="914400" fontAlgn="base">
              <a:spcBef>
                <a:spcPts val="0"/>
              </a:spcBef>
              <a:spcAft>
                <a:spcPct val="0"/>
              </a:spcAft>
              <a:buClr>
                <a:srgbClr val="000000"/>
              </a:buClr>
              <a:buSzPct val="100000"/>
            </a:pPr>
            <a:r>
              <a:rPr lang="en-US" sz="1800" b="0" i="1" kern="0" dirty="0">
                <a:solidFill>
                  <a:srgbClr val="0F0F0F"/>
                </a:solidFill>
                <a:latin typeface="Corbel" panose="020B0503020204020204" pitchFamily="34" charset="0"/>
                <a:ea typeface="ＭＳ Ｐゴシック"/>
                <a:cs typeface="+mn-cs"/>
              </a:rPr>
              <a:t>Dwelling Construction (31.12.)</a:t>
            </a:r>
            <a:endParaRPr lang="fi-FI" sz="3200" dirty="0">
              <a:latin typeface="Corbel" panose="020B0503020204020204" pitchFamily="34" charset="0"/>
            </a:endParaRPr>
          </a:p>
        </p:txBody>
      </p:sp>
      <p:sp>
        <p:nvSpPr>
          <p:cNvPr id="8" name="Tekstiruutu 7"/>
          <p:cNvSpPr txBox="1"/>
          <p:nvPr/>
        </p:nvSpPr>
        <p:spPr>
          <a:xfrm>
            <a:off x="9270999" y="2298130"/>
            <a:ext cx="2743079" cy="4185761"/>
          </a:xfrm>
          <a:prstGeom prst="rect">
            <a:avLst/>
          </a:prstGeom>
          <a:solidFill>
            <a:sysClr val="window" lastClr="FFFFFF">
              <a:lumMod val="95000"/>
            </a:sysClr>
          </a:solidFill>
          <a:ln w="25400" cap="flat" cmpd="sng" algn="ctr">
            <a:noFill/>
            <a:prstDash val="solid"/>
          </a:ln>
          <a:effectLst/>
        </p:spPr>
        <p:txBody>
          <a:bodyPr wrap="square" rtlCol="0">
            <a:spAutoFit/>
          </a:bodyPr>
          <a:lstStyle/>
          <a:p>
            <a:pPr marL="85725" marR="0" lvl="0" indent="-85725" defTabSz="914400" eaLnBrk="1" fontAlgn="auto" latinLnBrk="0" hangingPunct="1">
              <a:lnSpc>
                <a:spcPct val="100000"/>
              </a:lnSpc>
              <a:spcBef>
                <a:spcPts val="0"/>
              </a:spcBef>
              <a:spcAft>
                <a:spcPts val="0"/>
              </a:spcAft>
              <a:buClrTx/>
              <a:buSzTx/>
              <a:buFont typeface="Arial" charset="0"/>
              <a:buChar char="•"/>
              <a:tabLst/>
              <a:defRPr/>
            </a:pPr>
            <a:r>
              <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rPr>
              <a:t>Lähiörakentaminen alkoi 1960-luvulla Puijonlaaksossa.</a:t>
            </a:r>
          </a:p>
          <a:p>
            <a:pPr marL="85725" marR="0" lvl="0" indent="-85725" defTabSz="914400" eaLnBrk="1" fontAlgn="auto" latinLnBrk="0" hangingPunct="1">
              <a:lnSpc>
                <a:spcPct val="100000"/>
              </a:lnSpc>
              <a:spcBef>
                <a:spcPts val="0"/>
              </a:spcBef>
              <a:spcAft>
                <a:spcPts val="0"/>
              </a:spcAft>
              <a:buClrTx/>
              <a:buSzTx/>
              <a:buFont typeface="Times New Roman" pitchFamily="18" charset="0"/>
              <a:buNone/>
              <a:tabLst/>
              <a:defRPr/>
            </a:pPr>
            <a:endPar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endParaRPr>
          </a:p>
          <a:p>
            <a:pPr marL="85725" marR="0" lvl="0" indent="-85725" defTabSz="914400" eaLnBrk="1" fontAlgn="auto" latinLnBrk="0" hangingPunct="1">
              <a:lnSpc>
                <a:spcPct val="100000"/>
              </a:lnSpc>
              <a:spcBef>
                <a:spcPts val="0"/>
              </a:spcBef>
              <a:spcAft>
                <a:spcPts val="0"/>
              </a:spcAft>
              <a:buClrTx/>
              <a:buSzTx/>
              <a:buFont typeface="Arial" charset="0"/>
              <a:buChar char="•"/>
              <a:tabLst/>
              <a:defRPr/>
            </a:pPr>
            <a:r>
              <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rPr>
              <a:t>1980-luvulta alkaen rakennettiin Neulamäki, </a:t>
            </a:r>
            <a:r>
              <a:rPr kumimoji="0" lang="fi-FI" sz="1400" b="0" i="0" u="none" strike="noStrike" kern="0" cap="none" spc="0" normalizeH="0" baseline="0" noProof="0" dirty="0" err="1">
                <a:ln>
                  <a:noFill/>
                </a:ln>
                <a:solidFill>
                  <a:srgbClr val="0F0F0F"/>
                </a:solidFill>
                <a:effectLst/>
                <a:uLnTx/>
                <a:uFillTx/>
                <a:latin typeface="Corbel" panose="020B0503020204020204" pitchFamily="34" charset="0"/>
                <a:ea typeface="+mn-ea"/>
              </a:rPr>
              <a:t>Jynkkä</a:t>
            </a:r>
            <a:r>
              <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rPr>
              <a:t> ja </a:t>
            </a:r>
            <a:r>
              <a:rPr kumimoji="0" lang="fi-FI" sz="1400" b="0" i="0" u="none" strike="noStrike" kern="0" cap="none" spc="0" normalizeH="0" baseline="0" noProof="0" dirty="0" err="1">
                <a:ln>
                  <a:noFill/>
                </a:ln>
                <a:solidFill>
                  <a:srgbClr val="0F0F0F"/>
                </a:solidFill>
                <a:effectLst/>
                <a:uLnTx/>
                <a:uFillTx/>
                <a:latin typeface="Corbel" panose="020B0503020204020204" pitchFamily="34" charset="0"/>
                <a:ea typeface="+mn-ea"/>
              </a:rPr>
              <a:t>Petosen</a:t>
            </a:r>
            <a:r>
              <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rPr>
              <a:t> tytärkaupunki.</a:t>
            </a:r>
          </a:p>
          <a:p>
            <a:pPr marL="85725" marR="0" lvl="0" indent="-85725" defTabSz="914400" eaLnBrk="1" fontAlgn="auto" latinLnBrk="0" hangingPunct="1">
              <a:lnSpc>
                <a:spcPct val="100000"/>
              </a:lnSpc>
              <a:spcBef>
                <a:spcPts val="0"/>
              </a:spcBef>
              <a:spcAft>
                <a:spcPts val="0"/>
              </a:spcAft>
              <a:buClrTx/>
              <a:buSzTx/>
              <a:buFont typeface="Times New Roman" pitchFamily="18" charset="0"/>
              <a:buNone/>
              <a:tabLst/>
              <a:defRPr/>
            </a:pPr>
            <a:endPar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endParaRPr>
          </a:p>
          <a:p>
            <a:pPr marL="85725" marR="0" lvl="0" indent="-85725" defTabSz="914400" eaLnBrk="1" fontAlgn="auto" latinLnBrk="0" hangingPunct="1">
              <a:lnSpc>
                <a:spcPct val="100000"/>
              </a:lnSpc>
              <a:spcBef>
                <a:spcPts val="0"/>
              </a:spcBef>
              <a:spcAft>
                <a:spcPts val="0"/>
              </a:spcAft>
              <a:buClrTx/>
              <a:buSzTx/>
              <a:buFont typeface="Arial" charset="0"/>
              <a:buChar char="•"/>
              <a:tabLst/>
              <a:defRPr/>
            </a:pPr>
            <a:r>
              <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rPr>
              <a:t>1990-luvun alun lamavuodet vähensivät  asuntorakentamista.</a:t>
            </a:r>
          </a:p>
          <a:p>
            <a:pPr marL="85725" marR="0" lvl="0" indent="-85725" defTabSz="914400" eaLnBrk="1" fontAlgn="auto" latinLnBrk="0" hangingPunct="1">
              <a:lnSpc>
                <a:spcPct val="100000"/>
              </a:lnSpc>
              <a:spcBef>
                <a:spcPts val="0"/>
              </a:spcBef>
              <a:spcAft>
                <a:spcPts val="0"/>
              </a:spcAft>
              <a:buClrTx/>
              <a:buSzTx/>
              <a:buFont typeface="Arial" charset="0"/>
              <a:buChar char="•"/>
              <a:tabLst/>
              <a:defRPr/>
            </a:pPr>
            <a:endPar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endParaRPr>
          </a:p>
          <a:p>
            <a:pPr marL="85725" marR="0" lvl="0" indent="-85725" defTabSz="914400" eaLnBrk="1" fontAlgn="auto" latinLnBrk="0" hangingPunct="1">
              <a:lnSpc>
                <a:spcPct val="100000"/>
              </a:lnSpc>
              <a:spcBef>
                <a:spcPts val="0"/>
              </a:spcBef>
              <a:spcAft>
                <a:spcPts val="0"/>
              </a:spcAft>
              <a:buClrTx/>
              <a:buSzTx/>
              <a:buFont typeface="Arial" charset="0"/>
              <a:buChar char="•"/>
              <a:tabLst/>
              <a:defRPr/>
            </a:pPr>
            <a:r>
              <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rPr>
              <a:t>Vuodesta 2011 alkaen valmistui 800 – 1300 asuntoa vuodessa.  Vuosi 2018 oli ennätysvuosi, jolloin valmistui noin 1800 asuntoa. </a:t>
            </a:r>
            <a:br>
              <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rPr>
            </a:br>
            <a:endPar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endParaRPr>
          </a:p>
          <a:p>
            <a:pPr marL="85725" marR="0" lvl="0" indent="-85725" defTabSz="914400" eaLnBrk="1" fontAlgn="auto" latinLnBrk="0" hangingPunct="1">
              <a:lnSpc>
                <a:spcPct val="100000"/>
              </a:lnSpc>
              <a:spcBef>
                <a:spcPts val="0"/>
              </a:spcBef>
              <a:spcAft>
                <a:spcPts val="0"/>
              </a:spcAft>
              <a:buClrTx/>
              <a:buSzTx/>
              <a:buFont typeface="Arial" charset="0"/>
              <a:buChar char="•"/>
              <a:tabLst/>
              <a:defRPr/>
            </a:pPr>
            <a:r>
              <a:rPr lang="fi-FI" sz="1400" kern="0" dirty="0">
                <a:solidFill>
                  <a:srgbClr val="0F0F0F"/>
                </a:solidFill>
                <a:latin typeface="Corbel" panose="020B0503020204020204" pitchFamily="34" charset="0"/>
                <a:ea typeface="+mn-ea"/>
              </a:rPr>
              <a:t>Vuonna 2024 asuntorakentaminen hiljeni </a:t>
            </a:r>
            <a:r>
              <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ＭＳ Ｐゴシック" charset="-128"/>
                <a:cs typeface="+mn-cs"/>
              </a:rPr>
              <a:t>ja asuntoja valmistui noin 500. </a:t>
            </a:r>
            <a:endParaRPr kumimoji="0" lang="fi-FI" sz="1400" b="0" i="0" u="none" strike="noStrike" kern="0" cap="none" spc="0" normalizeH="0" baseline="0" noProof="0" dirty="0">
              <a:ln>
                <a:noFill/>
              </a:ln>
              <a:solidFill>
                <a:srgbClr val="0F0F0F"/>
              </a:solidFill>
              <a:effectLst/>
              <a:uLnTx/>
              <a:uFillTx/>
              <a:latin typeface="Corbel" panose="020B0503020204020204" pitchFamily="34" charset="0"/>
              <a:ea typeface="+mn-ea"/>
            </a:endParaRPr>
          </a:p>
        </p:txBody>
      </p:sp>
      <p:sp>
        <p:nvSpPr>
          <p:cNvPr id="9" name="Suorakulmio 8"/>
          <p:cNvSpPr/>
          <p:nvPr/>
        </p:nvSpPr>
        <p:spPr>
          <a:xfrm>
            <a:off x="11061808" y="6483891"/>
            <a:ext cx="672685" cy="276999"/>
          </a:xfrm>
          <a:prstGeom prst="rect">
            <a:avLst/>
          </a:prstGeom>
        </p:spPr>
        <p:txBody>
          <a:bodyPr wrap="none">
            <a:spAutoFit/>
          </a:bodyPr>
          <a:lstStyle/>
          <a:p>
            <a:pPr lvl="0" defTabSz="449263" fontAlgn="base">
              <a:spcBef>
                <a:spcPct val="0"/>
              </a:spcBef>
              <a:spcAft>
                <a:spcPct val="0"/>
              </a:spcAft>
              <a:buClr>
                <a:srgbClr val="000000"/>
              </a:buClr>
              <a:buSzPct val="100000"/>
            </a:pPr>
            <a:r>
              <a:rPr lang="fi-FI" sz="1200" dirty="0">
                <a:latin typeface="Corbel" panose="020B0503020204020204" pitchFamily="34" charset="0"/>
                <a:ea typeface="ＭＳ Ｐゴシック" pitchFamily="34" charset="-128"/>
              </a:rPr>
              <a:t>01/2025</a:t>
            </a:r>
          </a:p>
        </p:txBody>
      </p:sp>
      <p:pic>
        <p:nvPicPr>
          <p:cNvPr id="2" name="Kuva 1">
            <a:extLst>
              <a:ext uri="{FF2B5EF4-FFF2-40B4-BE49-F238E27FC236}">
                <a16:creationId xmlns:a16="http://schemas.microsoft.com/office/drawing/2014/main" id="{5A970380-4263-D21D-8B95-1BCF4988C1E3}"/>
              </a:ext>
            </a:extLst>
          </p:cNvPr>
          <p:cNvPicPr>
            <a:picLocks noChangeAspect="1"/>
          </p:cNvPicPr>
          <p:nvPr/>
        </p:nvPicPr>
        <p:blipFill>
          <a:blip r:embed="rId3"/>
          <a:stretch>
            <a:fillRect/>
          </a:stretch>
        </p:blipFill>
        <p:spPr>
          <a:xfrm>
            <a:off x="11061808" y="490439"/>
            <a:ext cx="840254" cy="846214"/>
          </a:xfrm>
          <a:prstGeom prst="rect">
            <a:avLst/>
          </a:prstGeom>
        </p:spPr>
      </p:pic>
      <p:sp>
        <p:nvSpPr>
          <p:cNvPr id="10" name="Kuvatekstiellipsi 9"/>
          <p:cNvSpPr/>
          <p:nvPr/>
        </p:nvSpPr>
        <p:spPr>
          <a:xfrm>
            <a:off x="8125751" y="1336653"/>
            <a:ext cx="2290497" cy="647169"/>
          </a:xfrm>
          <a:prstGeom prst="wedgeEllipseCallout">
            <a:avLst>
              <a:gd name="adj1" fmla="val -23030"/>
              <a:gd name="adj2" fmla="val 525589"/>
            </a:avLst>
          </a:prstGeom>
          <a:solidFill>
            <a:schemeClr val="bg1">
              <a:alpha val="6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i-FI" sz="1800" b="1" dirty="0">
                <a:solidFill>
                  <a:schemeClr val="tx1"/>
                </a:solidFill>
                <a:latin typeface="Corbel" panose="020B0503020204020204" pitchFamily="34" charset="0"/>
                <a:ea typeface="Verdana" panose="020B0604030504040204" pitchFamily="34" charset="0"/>
                <a:cs typeface="Verdana" panose="020B0604030504040204" pitchFamily="34" charset="0"/>
              </a:rPr>
              <a:t>538 </a:t>
            </a:r>
            <a:r>
              <a:rPr lang="fi-FI" sz="1800" dirty="0">
                <a:solidFill>
                  <a:schemeClr val="tx1"/>
                </a:solidFill>
                <a:latin typeface="Corbel" panose="020B0503020204020204" pitchFamily="34" charset="0"/>
                <a:ea typeface="Verdana" panose="020B0604030504040204" pitchFamily="34" charset="0"/>
                <a:cs typeface="Verdana" panose="020B0604030504040204" pitchFamily="34" charset="0"/>
              </a:rPr>
              <a:t>asuntoa valmistui </a:t>
            </a:r>
            <a:r>
              <a:rPr lang="fi-FI" sz="1800" b="1" dirty="0">
                <a:solidFill>
                  <a:schemeClr val="tx1"/>
                </a:solidFill>
                <a:latin typeface="Corbel" panose="020B0503020204020204" pitchFamily="34" charset="0"/>
                <a:ea typeface="Verdana" panose="020B0604030504040204" pitchFamily="34" charset="0"/>
                <a:cs typeface="Verdana" panose="020B0604030504040204" pitchFamily="34" charset="0"/>
              </a:rPr>
              <a:t>2024</a:t>
            </a:r>
          </a:p>
        </p:txBody>
      </p:sp>
    </p:spTree>
    <p:extLst>
      <p:ext uri="{BB962C8B-B14F-4D97-AF65-F5344CB8AC3E}">
        <p14:creationId xmlns:p14="http://schemas.microsoft.com/office/powerpoint/2010/main" val="72941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iruutu 17">
            <a:extLst>
              <a:ext uri="{FF2B5EF4-FFF2-40B4-BE49-F238E27FC236}">
                <a16:creationId xmlns:a16="http://schemas.microsoft.com/office/drawing/2014/main" id="{7C7FD266-EC75-D212-0D8D-4301DD96553D}"/>
              </a:ext>
            </a:extLst>
          </p:cNvPr>
          <p:cNvSpPr txBox="1"/>
          <p:nvPr/>
        </p:nvSpPr>
        <p:spPr>
          <a:xfrm>
            <a:off x="10460697" y="373806"/>
            <a:ext cx="1336779" cy="1477328"/>
          </a:xfrm>
          <a:prstGeom prst="rect">
            <a:avLst/>
          </a:prstGeom>
          <a:solidFill>
            <a:schemeClr val="bg1"/>
          </a:solidFill>
          <a:ln>
            <a:solidFill>
              <a:schemeClr val="accent6"/>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 name="Otsikko 1">
            <a:extLst>
              <a:ext uri="{FF2B5EF4-FFF2-40B4-BE49-F238E27FC236}">
                <a16:creationId xmlns:a16="http://schemas.microsoft.com/office/drawing/2014/main" id="{48FFC0D8-8E6F-EC6A-F2F0-948D26AC8AE2}"/>
              </a:ext>
            </a:extLst>
          </p:cNvPr>
          <p:cNvSpPr>
            <a:spLocks noGrp="1"/>
          </p:cNvSpPr>
          <p:nvPr>
            <p:ph type="title"/>
          </p:nvPr>
        </p:nvSpPr>
        <p:spPr>
          <a:xfrm>
            <a:off x="209549" y="640653"/>
            <a:ext cx="11084169" cy="735423"/>
          </a:xfrm>
        </p:spPr>
        <p:txBody>
          <a:bodyPr/>
          <a:lstStyle/>
          <a:p>
            <a:r>
              <a:rPr lang="fi-FI" sz="3600" dirty="0"/>
              <a:t>Valmistuneet asunnot suunnittelualueittain 2024</a:t>
            </a:r>
            <a:br>
              <a:rPr lang="fi-FI" sz="3600" dirty="0"/>
            </a:br>
            <a:endParaRPr lang="fi-FI" sz="3600" dirty="0"/>
          </a:p>
        </p:txBody>
      </p:sp>
      <p:sp>
        <p:nvSpPr>
          <p:cNvPr id="4" name="Dian numeron paikkamerkki 3">
            <a:extLst>
              <a:ext uri="{FF2B5EF4-FFF2-40B4-BE49-F238E27FC236}">
                <a16:creationId xmlns:a16="http://schemas.microsoft.com/office/drawing/2014/main" id="{10D44F3E-1FDE-A215-6730-332F139582E8}"/>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B9E508A-0C97-414B-8605-029C56254428}" type="slidenum">
              <a:rPr kumimoji="0" lang="en-FI" sz="1067" b="1"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FI" sz="1067" b="1"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8" name="Tekstiruutu 7">
            <a:extLst>
              <a:ext uri="{FF2B5EF4-FFF2-40B4-BE49-F238E27FC236}">
                <a16:creationId xmlns:a16="http://schemas.microsoft.com/office/drawing/2014/main" id="{A079E8A2-C5E1-DC07-131B-963A43B802A8}"/>
              </a:ext>
            </a:extLst>
          </p:cNvPr>
          <p:cNvSpPr txBox="1"/>
          <p:nvPr/>
        </p:nvSpPr>
        <p:spPr>
          <a:xfrm>
            <a:off x="346318" y="6503552"/>
            <a:ext cx="5629275" cy="24622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Corbel" panose="020B0503020204020204"/>
                <a:ea typeface="+mn-ea"/>
                <a:cs typeface="+mn-cs"/>
              </a:rPr>
              <a:t>Tietolähde: Taavi karttapalvelu, </a:t>
            </a:r>
            <a:r>
              <a:rPr kumimoji="0" lang="fi-FI" sz="1000" b="0" i="0" u="none" strike="noStrike" kern="1200" cap="none" spc="0" normalizeH="0" baseline="0" noProof="0" err="1">
                <a:ln>
                  <a:noFill/>
                </a:ln>
                <a:solidFill>
                  <a:srgbClr val="000000"/>
                </a:solidFill>
                <a:effectLst/>
                <a:uLnTx/>
                <a:uFillTx/>
                <a:latin typeface="Corbel" panose="020B0503020204020204"/>
                <a:ea typeface="+mn-ea"/>
                <a:cs typeface="+mn-cs"/>
              </a:rPr>
              <a:t>Facta</a:t>
            </a:r>
            <a:r>
              <a:rPr kumimoji="0" lang="fi-FI" sz="1000" b="0" i="0" u="none" strike="noStrike" kern="1200" cap="none" spc="0" normalizeH="0" baseline="0" noProof="0">
                <a:ln>
                  <a:noFill/>
                </a:ln>
                <a:solidFill>
                  <a:srgbClr val="000000"/>
                </a:solidFill>
                <a:effectLst/>
                <a:uLnTx/>
                <a:uFillTx/>
                <a:latin typeface="Corbel" panose="020B0503020204020204"/>
                <a:ea typeface="+mn-ea"/>
                <a:cs typeface="+mn-cs"/>
              </a:rPr>
              <a:t>, kuntarekisterit</a:t>
            </a:r>
          </a:p>
        </p:txBody>
      </p:sp>
      <p:sp>
        <p:nvSpPr>
          <p:cNvPr id="13" name="Tekstiruutu 12">
            <a:extLst>
              <a:ext uri="{FF2B5EF4-FFF2-40B4-BE49-F238E27FC236}">
                <a16:creationId xmlns:a16="http://schemas.microsoft.com/office/drawing/2014/main" id="{2D05451D-6C36-FD3A-E424-CCF04FBA3EDF}"/>
              </a:ext>
            </a:extLst>
          </p:cNvPr>
          <p:cNvSpPr txBox="1"/>
          <p:nvPr/>
        </p:nvSpPr>
        <p:spPr>
          <a:xfrm>
            <a:off x="8844683" y="2366298"/>
            <a:ext cx="5238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Corbel" panose="020B0503020204020204"/>
                <a:ea typeface="+mn-ea"/>
                <a:cs typeface="+mn-cs"/>
              </a:rPr>
              <a:t>173</a:t>
            </a:r>
          </a:p>
        </p:txBody>
      </p:sp>
      <p:sp>
        <p:nvSpPr>
          <p:cNvPr id="14" name="Tekstiruutu 13">
            <a:extLst>
              <a:ext uri="{FF2B5EF4-FFF2-40B4-BE49-F238E27FC236}">
                <a16:creationId xmlns:a16="http://schemas.microsoft.com/office/drawing/2014/main" id="{169299BA-76E7-8E1A-CC01-8CA589394074}"/>
              </a:ext>
            </a:extLst>
          </p:cNvPr>
          <p:cNvSpPr txBox="1"/>
          <p:nvPr/>
        </p:nvSpPr>
        <p:spPr>
          <a:xfrm>
            <a:off x="9368558" y="3001757"/>
            <a:ext cx="5238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Corbel" panose="020B0503020204020204"/>
                <a:ea typeface="+mn-ea"/>
                <a:cs typeface="+mn-cs"/>
              </a:rPr>
              <a:t>153</a:t>
            </a:r>
          </a:p>
        </p:txBody>
      </p:sp>
      <p:sp>
        <p:nvSpPr>
          <p:cNvPr id="17" name="Tekstiruutu 16">
            <a:extLst>
              <a:ext uri="{FF2B5EF4-FFF2-40B4-BE49-F238E27FC236}">
                <a16:creationId xmlns:a16="http://schemas.microsoft.com/office/drawing/2014/main" id="{BAEDC913-5C83-B765-06A7-F455A0287425}"/>
              </a:ext>
            </a:extLst>
          </p:cNvPr>
          <p:cNvSpPr txBox="1"/>
          <p:nvPr/>
        </p:nvSpPr>
        <p:spPr>
          <a:xfrm>
            <a:off x="10562565" y="1056947"/>
            <a:ext cx="1234911"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orbel" panose="020B0503020204020204"/>
                <a:ea typeface="+mn-ea"/>
                <a:cs typeface="+mn-cs"/>
              </a:rPr>
              <a:t>538 asuntoa valmistui 2024</a:t>
            </a:r>
          </a:p>
        </p:txBody>
      </p:sp>
      <p:pic>
        <p:nvPicPr>
          <p:cNvPr id="19" name="chart">
            <a:extLst>
              <a:ext uri="{FF2B5EF4-FFF2-40B4-BE49-F238E27FC236}">
                <a16:creationId xmlns:a16="http://schemas.microsoft.com/office/drawing/2014/main" id="{267DD91B-770E-3B6A-23A1-577D88C798D2}"/>
              </a:ext>
            </a:extLst>
          </p:cNvPr>
          <p:cNvPicPr>
            <a:picLocks noChangeAspect="1"/>
          </p:cNvPicPr>
          <p:nvPr/>
        </p:nvPicPr>
        <p:blipFill>
          <a:blip r:embed="rId3"/>
          <a:stretch>
            <a:fillRect/>
          </a:stretch>
        </p:blipFill>
        <p:spPr>
          <a:xfrm>
            <a:off x="10960766" y="531036"/>
            <a:ext cx="438508" cy="523220"/>
          </a:xfrm>
          <a:prstGeom prst="rect">
            <a:avLst/>
          </a:prstGeom>
        </p:spPr>
      </p:pic>
      <p:graphicFrame>
        <p:nvGraphicFramePr>
          <p:cNvPr id="5" name="Kaavio 4">
            <a:extLst>
              <a:ext uri="{FF2B5EF4-FFF2-40B4-BE49-F238E27FC236}">
                <a16:creationId xmlns:a16="http://schemas.microsoft.com/office/drawing/2014/main" id="{E37B89DF-AF8A-7D61-DD51-09E5A5EA7DCD}"/>
              </a:ext>
            </a:extLst>
          </p:cNvPr>
          <p:cNvGraphicFramePr>
            <a:graphicFrameLocks/>
          </p:cNvGraphicFramePr>
          <p:nvPr/>
        </p:nvGraphicFramePr>
        <p:xfrm>
          <a:off x="342360" y="1795612"/>
          <a:ext cx="7569605" cy="4334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ulukko 2">
            <a:extLst>
              <a:ext uri="{FF2B5EF4-FFF2-40B4-BE49-F238E27FC236}">
                <a16:creationId xmlns:a16="http://schemas.microsoft.com/office/drawing/2014/main" id="{F791817B-638A-2F62-8534-7972365010FA}"/>
              </a:ext>
            </a:extLst>
          </p:cNvPr>
          <p:cNvGraphicFramePr>
            <a:graphicFrameLocks noGrp="1"/>
          </p:cNvGraphicFramePr>
          <p:nvPr/>
        </p:nvGraphicFramePr>
        <p:xfrm>
          <a:off x="8119837" y="2735630"/>
          <a:ext cx="3545192" cy="3232785"/>
        </p:xfrm>
        <a:graphic>
          <a:graphicData uri="http://schemas.openxmlformats.org/drawingml/2006/table">
            <a:tbl>
              <a:tblPr/>
              <a:tblGrid>
                <a:gridCol w="2362814">
                  <a:extLst>
                    <a:ext uri="{9D8B030D-6E8A-4147-A177-3AD203B41FA5}">
                      <a16:colId xmlns:a16="http://schemas.microsoft.com/office/drawing/2014/main" val="1364600472"/>
                    </a:ext>
                  </a:extLst>
                </a:gridCol>
                <a:gridCol w="1182378">
                  <a:extLst>
                    <a:ext uri="{9D8B030D-6E8A-4147-A177-3AD203B41FA5}">
                      <a16:colId xmlns:a16="http://schemas.microsoft.com/office/drawing/2014/main" val="3311227466"/>
                    </a:ext>
                  </a:extLst>
                </a:gridCol>
              </a:tblGrid>
              <a:tr h="190500">
                <a:tc gridSpan="2">
                  <a:txBody>
                    <a:bodyPr/>
                    <a:lstStyle/>
                    <a:p>
                      <a:pPr algn="l" fontAlgn="b"/>
                      <a:r>
                        <a:rPr lang="fi-FI" sz="1800" b="1" i="0" u="none" strike="noStrike" dirty="0">
                          <a:solidFill>
                            <a:srgbClr val="000000"/>
                          </a:solidFill>
                          <a:effectLst/>
                          <a:latin typeface="+mn-lt"/>
                        </a:rPr>
                        <a:t>Valmistuneet asunnot vuonna 2024</a:t>
                      </a:r>
                      <a:br>
                        <a:rPr lang="fi-FI" sz="1800" b="1" i="0" u="none" strike="noStrike" dirty="0">
                          <a:solidFill>
                            <a:srgbClr val="000000"/>
                          </a:solidFill>
                          <a:effectLst/>
                          <a:latin typeface="+mn-lt"/>
                        </a:rPr>
                      </a:br>
                      <a:r>
                        <a:rPr lang="fi-FI" sz="1800" b="0" i="0" u="none" strike="noStrike" dirty="0">
                          <a:solidFill>
                            <a:srgbClr val="000000"/>
                          </a:solidFill>
                          <a:effectLst/>
                          <a:latin typeface="+mn-lt"/>
                        </a:rPr>
                        <a:t>alueet, joille valmistui yli 5 asuntoa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b"/>
                      <a:endParaRPr lang="fi-FI" sz="1400" b="1" i="0" u="none" strike="noStrike">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260813"/>
                  </a:ext>
                </a:extLst>
              </a:tr>
              <a:tr h="190500">
                <a:tc>
                  <a:txBody>
                    <a:bodyPr/>
                    <a:lstStyle/>
                    <a:p>
                      <a:pPr algn="l" fontAlgn="b"/>
                      <a:r>
                        <a:rPr lang="fi-FI" sz="1400" b="1" i="0" u="none" strike="noStrike" dirty="0">
                          <a:solidFill>
                            <a:srgbClr val="000000"/>
                          </a:solidFill>
                          <a:effectLst/>
                          <a:latin typeface="+mn-lt"/>
                        </a:rPr>
                        <a:t>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400" b="1" i="0" u="none" strike="noStrike">
                          <a:solidFill>
                            <a:srgbClr val="000000"/>
                          </a:solidFill>
                          <a:effectLst/>
                          <a:latin typeface="+mn-lt"/>
                        </a:rPr>
                        <a:t>Yhteensä</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7546436"/>
                  </a:ext>
                </a:extLst>
              </a:tr>
              <a:tr h="190500">
                <a:tc>
                  <a:txBody>
                    <a:bodyPr/>
                    <a:lstStyle/>
                    <a:p>
                      <a:pPr algn="l" fontAlgn="b"/>
                      <a:r>
                        <a:rPr lang="fi-FI" sz="1400" b="0" i="0" u="none" strike="noStrike">
                          <a:solidFill>
                            <a:srgbClr val="000000"/>
                          </a:solidFill>
                          <a:effectLst/>
                          <a:latin typeface="+mn-lt"/>
                        </a:rPr>
                        <a:t>Keskusta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fi-FI" sz="1400" b="1" i="0" u="none" strike="noStrike">
                          <a:solidFill>
                            <a:srgbClr val="000000"/>
                          </a:solidFill>
                          <a:effectLst/>
                          <a:latin typeface="+mn-lt"/>
                        </a:rPr>
                        <a:t>91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914709648"/>
                  </a:ext>
                </a:extLst>
              </a:tr>
              <a:tr h="190500">
                <a:tc>
                  <a:txBody>
                    <a:bodyPr/>
                    <a:lstStyle/>
                    <a:p>
                      <a:pPr algn="l" fontAlgn="b"/>
                      <a:r>
                        <a:rPr lang="fi-FI" sz="1400" b="0" i="0" u="none" strike="noStrike">
                          <a:solidFill>
                            <a:srgbClr val="000000"/>
                          </a:solidFill>
                          <a:effectLst/>
                          <a:latin typeface="+mn-lt"/>
                        </a:rPr>
                        <a:t>Pirtti</a:t>
                      </a:r>
                    </a:p>
                  </a:txBody>
                  <a:tcPr marL="9525" marR="9525" marT="9525" marB="0" anchor="b">
                    <a:lnL>
                      <a:noFill/>
                    </a:lnL>
                    <a:lnR>
                      <a:noFill/>
                    </a:lnR>
                    <a:lnT>
                      <a:noFill/>
                    </a:lnT>
                    <a:lnB>
                      <a:noFill/>
                    </a:lnB>
                    <a:noFill/>
                  </a:tcPr>
                </a:tc>
                <a:tc>
                  <a:txBody>
                    <a:bodyPr/>
                    <a:lstStyle/>
                    <a:p>
                      <a:pPr algn="ctr" fontAlgn="b"/>
                      <a:r>
                        <a:rPr lang="fi-FI" sz="1400" b="1" i="0" u="none" strike="noStrike">
                          <a:solidFill>
                            <a:srgbClr val="000000"/>
                          </a:solidFill>
                          <a:effectLst/>
                          <a:latin typeface="+mn-lt"/>
                        </a:rPr>
                        <a:t>84</a:t>
                      </a:r>
                    </a:p>
                  </a:txBody>
                  <a:tcPr marL="9525" marR="9525" marT="9525" marB="0" anchor="b">
                    <a:lnL>
                      <a:noFill/>
                    </a:lnL>
                    <a:lnR>
                      <a:noFill/>
                    </a:lnR>
                    <a:lnT>
                      <a:noFill/>
                    </a:lnT>
                    <a:lnB>
                      <a:noFill/>
                    </a:lnB>
                    <a:noFill/>
                  </a:tcPr>
                </a:tc>
                <a:extLst>
                  <a:ext uri="{0D108BD9-81ED-4DB2-BD59-A6C34878D82A}">
                    <a16:rowId xmlns:a16="http://schemas.microsoft.com/office/drawing/2014/main" val="1420561563"/>
                  </a:ext>
                </a:extLst>
              </a:tr>
              <a:tr h="190500">
                <a:tc>
                  <a:txBody>
                    <a:bodyPr/>
                    <a:lstStyle/>
                    <a:p>
                      <a:pPr algn="l" fontAlgn="b"/>
                      <a:r>
                        <a:rPr lang="fi-FI" sz="1400" b="0" i="0" u="none" strike="noStrike">
                          <a:solidFill>
                            <a:srgbClr val="000000"/>
                          </a:solidFill>
                          <a:effectLst/>
                          <a:latin typeface="+mn-lt"/>
                        </a:rPr>
                        <a:t>Lehtoniemi-Keilankanta</a:t>
                      </a:r>
                    </a:p>
                  </a:txBody>
                  <a:tcPr marL="9525" marR="9525" marT="9525" marB="0" anchor="b">
                    <a:lnL>
                      <a:noFill/>
                    </a:lnL>
                    <a:lnR>
                      <a:noFill/>
                    </a:lnR>
                    <a:lnT>
                      <a:noFill/>
                    </a:lnT>
                    <a:lnB>
                      <a:noFill/>
                    </a:lnB>
                    <a:solidFill>
                      <a:srgbClr val="D9D9D9"/>
                    </a:solidFill>
                  </a:tcPr>
                </a:tc>
                <a:tc>
                  <a:txBody>
                    <a:bodyPr/>
                    <a:lstStyle/>
                    <a:p>
                      <a:pPr algn="ctr" fontAlgn="b"/>
                      <a:r>
                        <a:rPr lang="fi-FI" sz="1400" b="1" i="0" u="none" strike="noStrike">
                          <a:solidFill>
                            <a:srgbClr val="000000"/>
                          </a:solidFill>
                          <a:effectLst/>
                          <a:latin typeface="+mn-lt"/>
                        </a:rPr>
                        <a:t>73</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2997112030"/>
                  </a:ext>
                </a:extLst>
              </a:tr>
              <a:tr h="190500">
                <a:tc>
                  <a:txBody>
                    <a:bodyPr/>
                    <a:lstStyle/>
                    <a:p>
                      <a:pPr algn="l" fontAlgn="b"/>
                      <a:r>
                        <a:rPr lang="fi-FI" sz="1400" b="0" i="0" u="none" strike="noStrike">
                          <a:solidFill>
                            <a:srgbClr val="000000"/>
                          </a:solidFill>
                          <a:effectLst/>
                          <a:latin typeface="+mn-lt"/>
                        </a:rPr>
                        <a:t>Litmanen</a:t>
                      </a:r>
                    </a:p>
                  </a:txBody>
                  <a:tcPr marL="9525" marR="9525" marT="9525" marB="0" anchor="b">
                    <a:lnL>
                      <a:noFill/>
                    </a:lnL>
                    <a:lnR>
                      <a:noFill/>
                    </a:lnR>
                    <a:lnT>
                      <a:noFill/>
                    </a:lnT>
                    <a:lnB>
                      <a:noFill/>
                    </a:lnB>
                    <a:noFill/>
                  </a:tcPr>
                </a:tc>
                <a:tc>
                  <a:txBody>
                    <a:bodyPr/>
                    <a:lstStyle/>
                    <a:p>
                      <a:pPr algn="ctr" fontAlgn="b"/>
                      <a:r>
                        <a:rPr lang="fi-FI" sz="1400" b="1" i="0" u="none" strike="noStrike">
                          <a:solidFill>
                            <a:srgbClr val="000000"/>
                          </a:solidFill>
                          <a:effectLst/>
                          <a:latin typeface="+mn-lt"/>
                        </a:rPr>
                        <a:t>54</a:t>
                      </a:r>
                    </a:p>
                  </a:txBody>
                  <a:tcPr marL="9525" marR="9525" marT="9525" marB="0" anchor="b">
                    <a:lnL>
                      <a:noFill/>
                    </a:lnL>
                    <a:lnR>
                      <a:noFill/>
                    </a:lnR>
                    <a:lnT>
                      <a:noFill/>
                    </a:lnT>
                    <a:lnB>
                      <a:noFill/>
                    </a:lnB>
                    <a:noFill/>
                  </a:tcPr>
                </a:tc>
                <a:extLst>
                  <a:ext uri="{0D108BD9-81ED-4DB2-BD59-A6C34878D82A}">
                    <a16:rowId xmlns:a16="http://schemas.microsoft.com/office/drawing/2014/main" val="2210282396"/>
                  </a:ext>
                </a:extLst>
              </a:tr>
              <a:tr h="190500">
                <a:tc>
                  <a:txBody>
                    <a:bodyPr/>
                    <a:lstStyle/>
                    <a:p>
                      <a:pPr algn="l" fontAlgn="b"/>
                      <a:r>
                        <a:rPr lang="fi-FI" sz="1400" b="0" i="0" u="none" strike="noStrike">
                          <a:solidFill>
                            <a:srgbClr val="000000"/>
                          </a:solidFill>
                          <a:effectLst/>
                          <a:latin typeface="+mn-lt"/>
                        </a:rPr>
                        <a:t>Savilahti</a:t>
                      </a:r>
                    </a:p>
                  </a:txBody>
                  <a:tcPr marL="9525" marR="9525" marT="9525" marB="0" anchor="b">
                    <a:lnL>
                      <a:noFill/>
                    </a:lnL>
                    <a:lnR>
                      <a:noFill/>
                    </a:lnR>
                    <a:lnT>
                      <a:noFill/>
                    </a:lnT>
                    <a:lnB>
                      <a:noFill/>
                    </a:lnB>
                    <a:solidFill>
                      <a:srgbClr val="D9D9D9"/>
                    </a:solidFill>
                  </a:tcPr>
                </a:tc>
                <a:tc>
                  <a:txBody>
                    <a:bodyPr/>
                    <a:lstStyle/>
                    <a:p>
                      <a:pPr algn="ctr" fontAlgn="b"/>
                      <a:r>
                        <a:rPr lang="fi-FI" sz="1400" b="1" i="0" u="none" strike="noStrike">
                          <a:solidFill>
                            <a:srgbClr val="000000"/>
                          </a:solidFill>
                          <a:effectLst/>
                          <a:latin typeface="+mn-lt"/>
                        </a:rPr>
                        <a:t>46</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486773383"/>
                  </a:ext>
                </a:extLst>
              </a:tr>
              <a:tr h="190500">
                <a:tc>
                  <a:txBody>
                    <a:bodyPr/>
                    <a:lstStyle/>
                    <a:p>
                      <a:pPr algn="l" fontAlgn="b"/>
                      <a:r>
                        <a:rPr lang="fi-FI" sz="1400" b="0" i="0" u="none" strike="noStrike">
                          <a:solidFill>
                            <a:srgbClr val="000000"/>
                          </a:solidFill>
                          <a:effectLst/>
                          <a:latin typeface="+mn-lt"/>
                        </a:rPr>
                        <a:t>Haapaniemi</a:t>
                      </a:r>
                    </a:p>
                  </a:txBody>
                  <a:tcPr marL="9525" marR="9525" marT="9525" marB="0" anchor="b">
                    <a:lnL>
                      <a:noFill/>
                    </a:lnL>
                    <a:lnR>
                      <a:noFill/>
                    </a:lnR>
                    <a:lnT>
                      <a:noFill/>
                    </a:lnT>
                    <a:lnB>
                      <a:noFill/>
                    </a:lnB>
                    <a:noFill/>
                  </a:tcPr>
                </a:tc>
                <a:tc>
                  <a:txBody>
                    <a:bodyPr/>
                    <a:lstStyle/>
                    <a:p>
                      <a:pPr algn="ctr" fontAlgn="b"/>
                      <a:r>
                        <a:rPr lang="fi-FI" sz="1400" b="1" i="0" u="none" strike="noStrike">
                          <a:solidFill>
                            <a:srgbClr val="000000"/>
                          </a:solidFill>
                          <a:effectLst/>
                          <a:latin typeface="+mn-lt"/>
                        </a:rPr>
                        <a:t>45</a:t>
                      </a:r>
                    </a:p>
                  </a:txBody>
                  <a:tcPr marL="9525" marR="9525" marT="9525" marB="0" anchor="b">
                    <a:lnL>
                      <a:noFill/>
                    </a:lnL>
                    <a:lnR>
                      <a:noFill/>
                    </a:lnR>
                    <a:lnT>
                      <a:noFill/>
                    </a:lnT>
                    <a:lnB>
                      <a:noFill/>
                    </a:lnB>
                    <a:noFill/>
                  </a:tcPr>
                </a:tc>
                <a:extLst>
                  <a:ext uri="{0D108BD9-81ED-4DB2-BD59-A6C34878D82A}">
                    <a16:rowId xmlns:a16="http://schemas.microsoft.com/office/drawing/2014/main" val="1525554737"/>
                  </a:ext>
                </a:extLst>
              </a:tr>
              <a:tr h="190500">
                <a:tc>
                  <a:txBody>
                    <a:bodyPr/>
                    <a:lstStyle/>
                    <a:p>
                      <a:pPr algn="l" fontAlgn="b"/>
                      <a:r>
                        <a:rPr lang="fi-FI" sz="1400" b="0" i="0" u="none" strike="noStrike" dirty="0">
                          <a:solidFill>
                            <a:srgbClr val="000000"/>
                          </a:solidFill>
                          <a:effectLst/>
                          <a:latin typeface="+mn-lt"/>
                        </a:rPr>
                        <a:t>Linnanpelto</a:t>
                      </a:r>
                    </a:p>
                  </a:txBody>
                  <a:tcPr marL="9525" marR="9525" marT="9525" marB="0" anchor="b">
                    <a:lnL>
                      <a:noFill/>
                    </a:lnL>
                    <a:lnR>
                      <a:noFill/>
                    </a:lnR>
                    <a:lnT>
                      <a:noFill/>
                    </a:lnT>
                    <a:lnB>
                      <a:noFill/>
                    </a:lnB>
                    <a:solidFill>
                      <a:srgbClr val="D9D9D9"/>
                    </a:solidFill>
                  </a:tcPr>
                </a:tc>
                <a:tc>
                  <a:txBody>
                    <a:bodyPr/>
                    <a:lstStyle/>
                    <a:p>
                      <a:pPr algn="ctr" fontAlgn="b"/>
                      <a:r>
                        <a:rPr lang="fi-FI" sz="1400" b="1" i="0" u="none" strike="noStrike">
                          <a:solidFill>
                            <a:srgbClr val="000000"/>
                          </a:solidFill>
                          <a:effectLst/>
                          <a:latin typeface="+mn-lt"/>
                        </a:rPr>
                        <a:t>42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950024113"/>
                  </a:ext>
                </a:extLst>
              </a:tr>
              <a:tr h="190500">
                <a:tc>
                  <a:txBody>
                    <a:bodyPr/>
                    <a:lstStyle/>
                    <a:p>
                      <a:pPr algn="l" fontAlgn="b"/>
                      <a:r>
                        <a:rPr lang="fi-FI" sz="1400" b="0" i="0" u="none" strike="noStrike">
                          <a:solidFill>
                            <a:srgbClr val="000000"/>
                          </a:solidFill>
                          <a:effectLst/>
                          <a:latin typeface="+mn-lt"/>
                        </a:rPr>
                        <a:t>Hiltulanlahti</a:t>
                      </a:r>
                    </a:p>
                  </a:txBody>
                  <a:tcPr marL="9525" marR="9525" marT="9525" marB="0" anchor="b">
                    <a:lnL>
                      <a:noFill/>
                    </a:lnL>
                    <a:lnR>
                      <a:noFill/>
                    </a:lnR>
                    <a:lnT>
                      <a:noFill/>
                    </a:lnT>
                    <a:lnB>
                      <a:noFill/>
                    </a:lnB>
                    <a:noFill/>
                  </a:tcPr>
                </a:tc>
                <a:tc>
                  <a:txBody>
                    <a:bodyPr/>
                    <a:lstStyle/>
                    <a:p>
                      <a:pPr algn="ctr" fontAlgn="b"/>
                      <a:r>
                        <a:rPr lang="fi-FI" sz="1400" b="1" i="0" u="none" strike="noStrike">
                          <a:solidFill>
                            <a:srgbClr val="000000"/>
                          </a:solidFill>
                          <a:effectLst/>
                          <a:latin typeface="+mn-lt"/>
                        </a:rPr>
                        <a:t>34</a:t>
                      </a:r>
                    </a:p>
                  </a:txBody>
                  <a:tcPr marL="9525" marR="9525" marT="9525" marB="0" anchor="b">
                    <a:lnL>
                      <a:noFill/>
                    </a:lnL>
                    <a:lnR>
                      <a:noFill/>
                    </a:lnR>
                    <a:lnT>
                      <a:noFill/>
                    </a:lnT>
                    <a:lnB>
                      <a:noFill/>
                    </a:lnB>
                    <a:noFill/>
                  </a:tcPr>
                </a:tc>
                <a:extLst>
                  <a:ext uri="{0D108BD9-81ED-4DB2-BD59-A6C34878D82A}">
                    <a16:rowId xmlns:a16="http://schemas.microsoft.com/office/drawing/2014/main" val="2073293630"/>
                  </a:ext>
                </a:extLst>
              </a:tr>
              <a:tr h="190500">
                <a:tc>
                  <a:txBody>
                    <a:bodyPr/>
                    <a:lstStyle/>
                    <a:p>
                      <a:pPr algn="l" fontAlgn="b"/>
                      <a:r>
                        <a:rPr lang="fi-FI" sz="1400" b="0" i="0" u="none" strike="noStrike" dirty="0">
                          <a:solidFill>
                            <a:srgbClr val="000000"/>
                          </a:solidFill>
                          <a:effectLst/>
                          <a:latin typeface="+mn-lt"/>
                        </a:rPr>
                        <a:t>Neulamäki</a:t>
                      </a:r>
                    </a:p>
                  </a:txBody>
                  <a:tcPr marL="9525" marR="9525" marT="9525" marB="0" anchor="b">
                    <a:lnL>
                      <a:noFill/>
                    </a:lnL>
                    <a:lnR>
                      <a:noFill/>
                    </a:lnR>
                    <a:lnT>
                      <a:noFill/>
                    </a:lnT>
                    <a:lnB>
                      <a:noFill/>
                    </a:lnB>
                    <a:solidFill>
                      <a:srgbClr val="D9D9D9"/>
                    </a:solidFill>
                  </a:tcPr>
                </a:tc>
                <a:tc>
                  <a:txBody>
                    <a:bodyPr/>
                    <a:lstStyle/>
                    <a:p>
                      <a:pPr algn="ctr" fontAlgn="b"/>
                      <a:r>
                        <a:rPr lang="fi-FI" sz="1400" b="1" i="0" u="none" strike="noStrike">
                          <a:solidFill>
                            <a:srgbClr val="000000"/>
                          </a:solidFill>
                          <a:effectLst/>
                          <a:latin typeface="+mn-lt"/>
                        </a:rPr>
                        <a:t>19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84480997"/>
                  </a:ext>
                </a:extLst>
              </a:tr>
              <a:tr h="190500">
                <a:tc>
                  <a:txBody>
                    <a:bodyPr/>
                    <a:lstStyle/>
                    <a:p>
                      <a:pPr algn="l" fontAlgn="b"/>
                      <a:r>
                        <a:rPr lang="fi-FI" sz="1400" b="0" i="0" u="none" strike="noStrike">
                          <a:solidFill>
                            <a:srgbClr val="000000"/>
                          </a:solidFill>
                          <a:effectLst/>
                          <a:latin typeface="+mn-lt"/>
                        </a:rPr>
                        <a:t>Maaseutualueet</a:t>
                      </a:r>
                    </a:p>
                  </a:txBody>
                  <a:tcPr marL="9525" marR="9525" marT="9525" marB="0" anchor="b">
                    <a:lnL>
                      <a:noFill/>
                    </a:lnL>
                    <a:lnR>
                      <a:noFill/>
                    </a:lnR>
                    <a:lnT>
                      <a:noFill/>
                    </a:lnT>
                    <a:lnB>
                      <a:noFill/>
                    </a:lnB>
                    <a:noFill/>
                  </a:tcPr>
                </a:tc>
                <a:tc>
                  <a:txBody>
                    <a:bodyPr/>
                    <a:lstStyle/>
                    <a:p>
                      <a:pPr algn="ctr" fontAlgn="b"/>
                      <a:r>
                        <a:rPr lang="fi-FI" sz="1400" b="1" i="0" u="none" strike="noStrike" dirty="0">
                          <a:solidFill>
                            <a:srgbClr val="000000"/>
                          </a:solidFill>
                          <a:effectLst/>
                          <a:latin typeface="+mn-lt"/>
                        </a:rPr>
                        <a:t>24</a:t>
                      </a:r>
                    </a:p>
                  </a:txBody>
                  <a:tcPr marL="9525" marR="9525" marT="9525" marB="0" anchor="b">
                    <a:lnL>
                      <a:noFill/>
                    </a:lnL>
                    <a:lnR>
                      <a:noFill/>
                    </a:lnR>
                    <a:lnT>
                      <a:noFill/>
                    </a:lnT>
                    <a:lnB>
                      <a:noFill/>
                    </a:lnB>
                    <a:noFill/>
                  </a:tcPr>
                </a:tc>
                <a:extLst>
                  <a:ext uri="{0D108BD9-81ED-4DB2-BD59-A6C34878D82A}">
                    <a16:rowId xmlns:a16="http://schemas.microsoft.com/office/drawing/2014/main" val="1642026215"/>
                  </a:ext>
                </a:extLst>
              </a:tr>
              <a:tr h="190500">
                <a:tc>
                  <a:txBody>
                    <a:bodyPr/>
                    <a:lstStyle/>
                    <a:p>
                      <a:pPr algn="l" fontAlgn="b"/>
                      <a:r>
                        <a:rPr lang="fi-FI" sz="1400" b="0" i="0" u="none" strike="noStrike" dirty="0" err="1">
                          <a:solidFill>
                            <a:srgbClr val="000000"/>
                          </a:solidFill>
                          <a:effectLst/>
                          <a:latin typeface="+mn-lt"/>
                        </a:rPr>
                        <a:t>Rönö</a:t>
                      </a:r>
                      <a:r>
                        <a:rPr lang="fi-FI" sz="1400" b="0" i="0" u="none" strike="noStrike" dirty="0">
                          <a:solidFill>
                            <a:srgbClr val="000000"/>
                          </a:solidFill>
                          <a:effectLst/>
                          <a:latin typeface="+mn-lt"/>
                        </a:rPr>
                        <a:t> </a:t>
                      </a:r>
                    </a:p>
                  </a:txBody>
                  <a:tcPr marL="9525" marR="9525" marT="9525" marB="0" anchor="b">
                    <a:lnL>
                      <a:noFill/>
                    </a:lnL>
                    <a:lnR>
                      <a:noFill/>
                    </a:lnR>
                    <a:lnT>
                      <a:noFill/>
                    </a:lnT>
                    <a:lnB>
                      <a:noFill/>
                    </a:lnB>
                    <a:solidFill>
                      <a:schemeClr val="bg1">
                        <a:lumMod val="85000"/>
                      </a:schemeClr>
                    </a:solidFill>
                  </a:tcPr>
                </a:tc>
                <a:tc>
                  <a:txBody>
                    <a:bodyPr/>
                    <a:lstStyle/>
                    <a:p>
                      <a:pPr algn="ctr" fontAlgn="b"/>
                      <a:r>
                        <a:rPr lang="fi-FI" sz="1400" b="1" i="0" u="none" strike="noStrike" dirty="0">
                          <a:solidFill>
                            <a:srgbClr val="000000"/>
                          </a:solidFill>
                          <a:effectLst/>
                          <a:latin typeface="+mn-lt"/>
                        </a:rPr>
                        <a:t> 9</a:t>
                      </a:r>
                    </a:p>
                  </a:txBody>
                  <a:tcPr marL="9525" marR="9525" marT="9525" marB="0" anchor="b">
                    <a:lnL>
                      <a:noFill/>
                    </a:lnL>
                    <a:lnR>
                      <a:noFill/>
                    </a:lnR>
                    <a:lnT>
                      <a:noFill/>
                    </a:lnT>
                    <a:lnB>
                      <a:noFill/>
                    </a:lnB>
                    <a:solidFill>
                      <a:schemeClr val="bg1">
                        <a:lumMod val="85000"/>
                      </a:schemeClr>
                    </a:solidFill>
                  </a:tcPr>
                </a:tc>
                <a:extLst>
                  <a:ext uri="{0D108BD9-81ED-4DB2-BD59-A6C34878D82A}">
                    <a16:rowId xmlns:a16="http://schemas.microsoft.com/office/drawing/2014/main" val="1145075087"/>
                  </a:ext>
                </a:extLst>
              </a:tr>
            </a:tbl>
          </a:graphicData>
        </a:graphic>
      </p:graphicFrame>
      <p:sp>
        <p:nvSpPr>
          <p:cNvPr id="6" name="Tekstiruutu 5">
            <a:extLst>
              <a:ext uri="{FF2B5EF4-FFF2-40B4-BE49-F238E27FC236}">
                <a16:creationId xmlns:a16="http://schemas.microsoft.com/office/drawing/2014/main" id="{FF2EBE31-0EFF-D0E0-FAB6-515F1786DFE7}"/>
              </a:ext>
            </a:extLst>
          </p:cNvPr>
          <p:cNvSpPr txBox="1"/>
          <p:nvPr/>
        </p:nvSpPr>
        <p:spPr>
          <a:xfrm>
            <a:off x="856648" y="1871187"/>
            <a:ext cx="62371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Corbel" panose="020B0503020204020204"/>
                <a:ea typeface="+mn-ea"/>
                <a:cs typeface="+mn-cs"/>
              </a:rPr>
              <a:t>Suunnittelualueet, joille rakennettu yli 5 asuntoa vuonna 2024</a:t>
            </a:r>
          </a:p>
        </p:txBody>
      </p:sp>
    </p:spTree>
    <p:extLst>
      <p:ext uri="{BB962C8B-B14F-4D97-AF65-F5344CB8AC3E}">
        <p14:creationId xmlns:p14="http://schemas.microsoft.com/office/powerpoint/2010/main" val="2971507837"/>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txBox="1">
            <a:spLocks/>
          </p:cNvSpPr>
          <p:nvPr/>
        </p:nvSpPr>
        <p:spPr>
          <a:xfrm>
            <a:off x="0" y="422060"/>
            <a:ext cx="12194856" cy="914593"/>
          </a:xfrm>
          <a:prstGeom prst="rect">
            <a:avLst/>
          </a:prstGeom>
        </p:spPr>
        <p:txBody>
          <a:bodyPr vert="horz" lIns="121885" tIns="60942" rIns="121885" bIns="60942" rtlCol="0" anchor="ctr">
            <a:noAutofit/>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1219050" rtl="0" eaLnBrk="1" fontAlgn="auto" latinLnBrk="0" hangingPunct="1">
              <a:lnSpc>
                <a:spcPct val="100000"/>
              </a:lnSpc>
              <a:spcBef>
                <a:spcPct val="0"/>
              </a:spcBef>
              <a:spcAft>
                <a:spcPts val="0"/>
              </a:spcAft>
              <a:buClrTx/>
              <a:buSzTx/>
              <a:buFontTx/>
              <a:buNone/>
              <a:tabLst/>
              <a:defRPr/>
            </a:pPr>
            <a:r>
              <a:rPr kumimoji="0" lang="fi-FI" sz="3200" b="1" i="0" u="none" strike="noStrike" kern="1200" cap="none" spc="-150" normalizeH="0" baseline="0" noProof="0" dirty="0">
                <a:ln>
                  <a:noFill/>
                </a:ln>
                <a:solidFill>
                  <a:schemeClr val="accent1"/>
                </a:solidFill>
                <a:effectLst/>
                <a:uLnTx/>
                <a:uFillTx/>
                <a:latin typeface="Corbel" panose="020B0503020204020204" pitchFamily="34" charset="0"/>
              </a:rPr>
              <a:t>Valmistuneiden asuntojen hallintamuodot 2024</a:t>
            </a:r>
          </a:p>
        </p:txBody>
      </p:sp>
      <p:sp>
        <p:nvSpPr>
          <p:cNvPr id="14" name="Tekstiruutu 13"/>
          <p:cNvSpPr txBox="1"/>
          <p:nvPr/>
        </p:nvSpPr>
        <p:spPr>
          <a:xfrm>
            <a:off x="11481935" y="6435940"/>
            <a:ext cx="58600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a:ln>
                  <a:noFill/>
                </a:ln>
                <a:solidFill>
                  <a:srgbClr val="0F0F0F"/>
                </a:solidFill>
                <a:effectLst/>
                <a:uLnTx/>
                <a:uFillTx/>
              </a:rPr>
              <a:t>1/2025</a:t>
            </a:r>
          </a:p>
        </p:txBody>
      </p:sp>
      <p:pic>
        <p:nvPicPr>
          <p:cNvPr id="3" name="Kuva 2">
            <a:extLst>
              <a:ext uri="{FF2B5EF4-FFF2-40B4-BE49-F238E27FC236}">
                <a16:creationId xmlns:a16="http://schemas.microsoft.com/office/drawing/2014/main" id="{D2E6A871-FCC3-1796-0B48-9D1133ACF082}"/>
              </a:ext>
            </a:extLst>
          </p:cNvPr>
          <p:cNvPicPr>
            <a:picLocks noChangeAspect="1"/>
          </p:cNvPicPr>
          <p:nvPr/>
        </p:nvPicPr>
        <p:blipFill>
          <a:blip r:embed="rId3"/>
          <a:stretch>
            <a:fillRect/>
          </a:stretch>
        </p:blipFill>
        <p:spPr>
          <a:xfrm>
            <a:off x="11061808" y="490439"/>
            <a:ext cx="840254" cy="846214"/>
          </a:xfrm>
          <a:prstGeom prst="rect">
            <a:avLst/>
          </a:prstGeom>
        </p:spPr>
      </p:pic>
      <p:graphicFrame>
        <p:nvGraphicFramePr>
          <p:cNvPr id="4" name="Kaavio 3">
            <a:extLst>
              <a:ext uri="{FF2B5EF4-FFF2-40B4-BE49-F238E27FC236}">
                <a16:creationId xmlns:a16="http://schemas.microsoft.com/office/drawing/2014/main" id="{F7CCEC1C-9D54-4CF3-81CC-E91D863414A1}"/>
              </a:ext>
              <a:ext uri="{147F2762-F138-4A5C-976F-8EAC2B608ADB}">
                <a16:predDERef xmlns:a16="http://schemas.microsoft.com/office/drawing/2014/main" pred="{7E06BC0A-E874-4FB3-9273-0A7395783963}"/>
              </a:ext>
            </a:extLst>
          </p:cNvPr>
          <p:cNvGraphicFramePr>
            <a:graphicFrameLocks/>
          </p:cNvGraphicFramePr>
          <p:nvPr>
            <p:extLst>
              <p:ext uri="{D42A27DB-BD31-4B8C-83A1-F6EECF244321}">
                <p14:modId xmlns:p14="http://schemas.microsoft.com/office/powerpoint/2010/main" val="3958473080"/>
              </p:ext>
            </p:extLst>
          </p:nvPr>
        </p:nvGraphicFramePr>
        <p:xfrm>
          <a:off x="2132124" y="952713"/>
          <a:ext cx="7927751" cy="49525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5702671"/>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p:nvPicPr>
        <p:blipFill>
          <a:blip r:embed="rId2">
            <a:duotone>
              <a:schemeClr val="accent1">
                <a:shade val="45000"/>
                <a:satMod val="135000"/>
              </a:schemeClr>
              <a:prstClr val="white"/>
            </a:duotone>
          </a:blip>
          <a:stretch>
            <a:fillRect/>
          </a:stretch>
        </p:blipFill>
        <p:spPr>
          <a:xfrm>
            <a:off x="8114445" y="1933733"/>
            <a:ext cx="1264836" cy="1126014"/>
          </a:xfrm>
          <a:prstGeom prst="rect">
            <a:avLst/>
          </a:prstGeom>
        </p:spPr>
      </p:pic>
      <p:sp>
        <p:nvSpPr>
          <p:cNvPr id="16" name="Otsikko 15">
            <a:extLst>
              <a:ext uri="{FF2B5EF4-FFF2-40B4-BE49-F238E27FC236}">
                <a16:creationId xmlns:a16="http://schemas.microsoft.com/office/drawing/2014/main" id="{19E347BC-18F2-4CC1-95DC-2F047BA6C05B}"/>
              </a:ext>
            </a:extLst>
          </p:cNvPr>
          <p:cNvSpPr>
            <a:spLocks noGrp="1"/>
          </p:cNvSpPr>
          <p:nvPr>
            <p:ph type="title"/>
          </p:nvPr>
        </p:nvSpPr>
        <p:spPr>
          <a:xfrm>
            <a:off x="377032" y="416199"/>
            <a:ext cx="11084169" cy="593817"/>
          </a:xfrm>
        </p:spPr>
        <p:txBody>
          <a:bodyPr>
            <a:normAutofit fontScale="90000"/>
          </a:bodyPr>
          <a:lstStyle/>
          <a:p>
            <a:r>
              <a:rPr lang="fi-FI" kern="0" dirty="0">
                <a:solidFill>
                  <a:schemeClr val="accent1"/>
                </a:solidFill>
                <a:latin typeface="Corbel" panose="020B0503020204020204" pitchFamily="34" charset="0"/>
                <a:ea typeface="ＭＳ Ｐゴシック"/>
                <a:cs typeface="Times New Roman"/>
              </a:rPr>
              <a:t>Kuopion maaseutualue</a:t>
            </a:r>
            <a:endParaRPr lang="fi-FI" dirty="0"/>
          </a:p>
        </p:txBody>
      </p:sp>
      <p:sp>
        <p:nvSpPr>
          <p:cNvPr id="5" name="Sisällön paikkamerkki 4"/>
          <p:cNvSpPr>
            <a:spLocks noGrp="1"/>
          </p:cNvSpPr>
          <p:nvPr>
            <p:ph idx="1"/>
          </p:nvPr>
        </p:nvSpPr>
        <p:spPr>
          <a:xfrm>
            <a:off x="377032" y="1224644"/>
            <a:ext cx="7049004" cy="2760492"/>
          </a:xfrm>
        </p:spPr>
        <p:txBody>
          <a:bodyPr>
            <a:normAutofit/>
          </a:bodyPr>
          <a:lstStyle/>
          <a:p>
            <a:pPr marL="0" indent="0" defTabSz="715963">
              <a:buNone/>
            </a:pPr>
            <a:r>
              <a:rPr lang="fi-FI" dirty="0"/>
              <a:t>   </a:t>
            </a:r>
            <a:r>
              <a:rPr lang="fi-FI" dirty="0">
                <a:latin typeface="Corbel" panose="020B0503020204020204" pitchFamily="34" charset="0"/>
              </a:rPr>
              <a:t>1350 	maaseudulla toimivaa yritystä</a:t>
            </a:r>
            <a:br>
              <a:rPr lang="fi-FI" dirty="0">
                <a:latin typeface="Corbel" panose="020B0503020204020204" pitchFamily="34" charset="0"/>
              </a:rPr>
            </a:br>
            <a:r>
              <a:rPr lang="fi-FI" dirty="0">
                <a:latin typeface="Corbel" panose="020B0503020204020204" pitchFamily="34" charset="0"/>
              </a:rPr>
              <a:t>     629 	maatalous- ja puutarhayritystä 2023</a:t>
            </a:r>
            <a:br>
              <a:rPr lang="fi-FI" dirty="0">
                <a:latin typeface="Corbel" panose="020B0503020204020204" pitchFamily="34" charset="0"/>
              </a:rPr>
            </a:br>
            <a:r>
              <a:rPr lang="fi-FI" dirty="0">
                <a:latin typeface="Corbel" panose="020B0503020204020204" pitchFamily="34" charset="0"/>
              </a:rPr>
              <a:t>     623	tilaa 2023</a:t>
            </a:r>
            <a:br>
              <a:rPr lang="fi-FI" dirty="0">
                <a:latin typeface="Corbel" panose="020B0503020204020204" pitchFamily="34" charset="0"/>
              </a:rPr>
            </a:br>
            <a:r>
              <a:rPr lang="fi-FI" dirty="0">
                <a:latin typeface="Corbel" panose="020B0503020204020204" pitchFamily="34" charset="0"/>
              </a:rPr>
              <a:t>33000 ha  viljelymaata 2023 </a:t>
            </a:r>
          </a:p>
          <a:p>
            <a:pPr marL="0" indent="0" defTabSz="717550">
              <a:buNone/>
            </a:pPr>
            <a:r>
              <a:rPr lang="fi-FI" dirty="0">
                <a:latin typeface="Corbel" panose="020B0503020204020204" pitchFamily="34" charset="0"/>
              </a:rPr>
              <a:t>   4937 	 työpaikkaa maaseudulla 2022</a:t>
            </a:r>
          </a:p>
          <a:p>
            <a:pPr marL="0" indent="0">
              <a:buNone/>
            </a:pPr>
            <a:endParaRPr lang="fi-FI" dirty="0"/>
          </a:p>
        </p:txBody>
      </p:sp>
      <p:pic>
        <p:nvPicPr>
          <p:cNvPr id="3" name="Kuva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3115" y="3985136"/>
            <a:ext cx="1953885" cy="2454399"/>
          </a:xfrm>
          <a:prstGeom prst="rect">
            <a:avLst/>
          </a:prstGeom>
        </p:spPr>
      </p:pic>
      <p:pic>
        <p:nvPicPr>
          <p:cNvPr id="11" name="Kuva 10">
            <a:extLs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blip>
          <a:stretch>
            <a:fillRect/>
          </a:stretch>
        </p:blipFill>
        <p:spPr>
          <a:xfrm>
            <a:off x="5791290" y="2174365"/>
            <a:ext cx="1038284" cy="733251"/>
          </a:xfrm>
          <a:prstGeom prst="rect">
            <a:avLst/>
          </a:prstGeom>
        </p:spPr>
      </p:pic>
      <p:sp>
        <p:nvSpPr>
          <p:cNvPr id="7" name="Tekstiruutu 6" descr="Kesämökit 10 850 eniten Suomessa 2019.&#10;"/>
          <p:cNvSpPr txBox="1"/>
          <p:nvPr/>
        </p:nvSpPr>
        <p:spPr>
          <a:xfrm>
            <a:off x="7967511" y="1728532"/>
            <a:ext cx="3791191" cy="1815882"/>
          </a:xfrm>
          <a:prstGeom prst="rect">
            <a:avLst/>
          </a:prstGeom>
          <a:noFill/>
          <a:ln>
            <a:noFill/>
          </a:ln>
        </p:spPr>
        <p:txBody>
          <a:bodyPr wrap="square" lIns="91440" tIns="45720" rIns="91440" bIns="45720" rtlCol="0" anchor="t">
            <a:spAutoFit/>
          </a:bodyPr>
          <a:lstStyle/>
          <a:p>
            <a:pPr algn="ctr" defTabSz="914400" fontAlgn="auto">
              <a:spcBef>
                <a:spcPts val="0"/>
              </a:spcBef>
              <a:spcAft>
                <a:spcPts val="0"/>
              </a:spcAft>
              <a:defRPr/>
            </a:pPr>
            <a:r>
              <a:rPr lang="fi-FI" sz="2800" b="1" dirty="0">
                <a:solidFill>
                  <a:srgbClr val="0F0F0F"/>
                </a:solidFill>
                <a:latin typeface="Arial" panose="020B0604020202020204" pitchFamily="34" charset="0"/>
                <a:ea typeface="+mn-ea"/>
                <a:cs typeface="Arial" panose="020B0604020202020204" pitchFamily="34" charset="0"/>
              </a:rPr>
              <a:t>       </a:t>
            </a:r>
            <a:r>
              <a:rPr lang="fi-FI" sz="2800" b="1" dirty="0">
                <a:solidFill>
                  <a:schemeClr val="accent1"/>
                </a:solidFill>
                <a:latin typeface="Corbel" panose="020B0503020204020204" pitchFamily="34" charset="0"/>
                <a:ea typeface="+mn-ea"/>
                <a:cs typeface="Arial" panose="020B0604020202020204" pitchFamily="34" charset="0"/>
              </a:rPr>
              <a:t>Kesämökit</a:t>
            </a:r>
          </a:p>
          <a:p>
            <a:pPr algn="ctr" defTabSz="914400" fontAlgn="auto">
              <a:spcBef>
                <a:spcPts val="0"/>
              </a:spcBef>
              <a:spcAft>
                <a:spcPts val="0"/>
              </a:spcAft>
              <a:defRPr/>
            </a:pPr>
            <a:r>
              <a:rPr lang="fi-FI" sz="2800" dirty="0">
                <a:solidFill>
                  <a:srgbClr val="0F0F0F"/>
                </a:solidFill>
                <a:latin typeface="Corbel" panose="020B0503020204020204" pitchFamily="34" charset="0"/>
                <a:ea typeface="+mn-ea"/>
                <a:cs typeface="Arial" panose="020B0604020202020204" pitchFamily="34" charset="0"/>
              </a:rPr>
              <a:t>       </a:t>
            </a:r>
            <a:r>
              <a:rPr lang="fi-FI" sz="2800" b="1" dirty="0">
                <a:solidFill>
                  <a:srgbClr val="0F0F0F"/>
                </a:solidFill>
                <a:latin typeface="Corbel" panose="020B0503020204020204" pitchFamily="34" charset="0"/>
                <a:ea typeface="+mn-ea"/>
                <a:cs typeface="Arial" panose="020B0604020202020204" pitchFamily="34" charset="0"/>
              </a:rPr>
              <a:t>10 400</a:t>
            </a:r>
          </a:p>
          <a:p>
            <a:pPr algn="ctr" defTabSz="914400" fontAlgn="auto">
              <a:spcBef>
                <a:spcPts val="0"/>
              </a:spcBef>
              <a:spcAft>
                <a:spcPts val="0"/>
              </a:spcAft>
              <a:defRPr/>
            </a:pPr>
            <a:r>
              <a:rPr lang="fi-FI" sz="2800" dirty="0">
                <a:solidFill>
                  <a:srgbClr val="0F0F0F"/>
                </a:solidFill>
                <a:latin typeface="Corbel" panose="020B0503020204020204" pitchFamily="34" charset="0"/>
                <a:ea typeface="+mn-ea"/>
                <a:cs typeface="Arial"/>
              </a:rPr>
              <a:t>        2023</a:t>
            </a:r>
            <a:r>
              <a:rPr lang="fi-FI" sz="2800" b="1" dirty="0">
                <a:solidFill>
                  <a:srgbClr val="0F0F0F"/>
                </a:solidFill>
                <a:latin typeface="Corbel" panose="020B0503020204020204" pitchFamily="34" charset="0"/>
                <a:ea typeface="+mn-ea"/>
                <a:cs typeface="Arial"/>
              </a:rPr>
              <a:t> </a:t>
            </a:r>
            <a:br>
              <a:rPr lang="fi-FI" sz="2800" b="1" dirty="0">
                <a:solidFill>
                  <a:srgbClr val="0F0F0F"/>
                </a:solidFill>
                <a:latin typeface="Corbel" panose="020B0503020204020204" pitchFamily="34" charset="0"/>
                <a:ea typeface="+mn-ea"/>
                <a:cs typeface="Arial" panose="020B0604020202020204" pitchFamily="34" charset="0"/>
              </a:rPr>
            </a:br>
            <a:r>
              <a:rPr lang="fi-FI" sz="2800" b="1" dirty="0">
                <a:solidFill>
                  <a:srgbClr val="0F0F0F"/>
                </a:solidFill>
                <a:latin typeface="Corbel" panose="020B0503020204020204" pitchFamily="34" charset="0"/>
                <a:ea typeface="+mn-ea"/>
                <a:cs typeface="Arial" panose="020B0604020202020204" pitchFamily="34" charset="0"/>
              </a:rPr>
              <a:t>  mökkivaltaisin kunta</a:t>
            </a:r>
            <a:endParaRPr kumimoji="0" lang="fi-FI" sz="2800" b="1" i="0" u="none" strike="noStrike" kern="1200" cap="none" spc="0" normalizeH="0" noProof="0" dirty="0">
              <a:ln>
                <a:noFill/>
              </a:ln>
              <a:solidFill>
                <a:srgbClr val="0F0F0F"/>
              </a:solidFill>
              <a:effectLst/>
              <a:uLnTx/>
              <a:uFillTx/>
              <a:latin typeface="Corbel" panose="020B0503020204020204" pitchFamily="34" charset="0"/>
              <a:ea typeface="+mn-ea"/>
              <a:cs typeface="Arial" panose="020B0604020202020204" pitchFamily="34" charset="0"/>
            </a:endParaRPr>
          </a:p>
        </p:txBody>
      </p:sp>
      <p:sp>
        <p:nvSpPr>
          <p:cNvPr id="2" name="Suorakulmio 1" descr="Kesämökit 10 850 eniten Suomessa&#10;2019.&#10;&#10;"/>
          <p:cNvSpPr/>
          <p:nvPr/>
        </p:nvSpPr>
        <p:spPr>
          <a:xfrm>
            <a:off x="7911245" y="1488469"/>
            <a:ext cx="3903724" cy="2296008"/>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n>
                <a:solidFill>
                  <a:schemeClr val="tx2"/>
                </a:solidFill>
              </a:ln>
              <a:noFill/>
            </a:endParaRPr>
          </a:p>
        </p:txBody>
      </p:sp>
      <p:sp>
        <p:nvSpPr>
          <p:cNvPr id="10" name="Suorakulmio 9"/>
          <p:cNvSpPr/>
          <p:nvPr/>
        </p:nvSpPr>
        <p:spPr>
          <a:xfrm>
            <a:off x="3881769" y="4169772"/>
            <a:ext cx="3786872" cy="1969770"/>
          </a:xfrm>
          <a:prstGeom prst="rect">
            <a:avLst/>
          </a:prstGeom>
          <a:ln>
            <a:solidFill>
              <a:schemeClr val="tx2">
                <a:lumMod val="90000"/>
              </a:schemeClr>
            </a:solidFill>
          </a:ln>
        </p:spPr>
        <p:txBody>
          <a:bodyPr wrap="square" lIns="91440" tIns="45720" rIns="91440" bIns="45720" anchor="t">
            <a:spAutoFit/>
          </a:bodyPr>
          <a:lstStyle/>
          <a:p>
            <a:pPr algn="ctr">
              <a:spcBef>
                <a:spcPts val="624"/>
              </a:spcBef>
              <a:buClr>
                <a:schemeClr val="tx1"/>
              </a:buClr>
              <a:buSzPct val="100000"/>
              <a:defRPr/>
            </a:pPr>
            <a:r>
              <a:rPr lang="fi-FI" sz="2800" b="1" dirty="0">
                <a:solidFill>
                  <a:schemeClr val="accent1"/>
                </a:solidFill>
                <a:latin typeface="Corbel" panose="020B0503020204020204" pitchFamily="34" charset="0"/>
                <a:ea typeface="ＭＳ Ｐゴシック"/>
                <a:cs typeface="Arial"/>
              </a:rPr>
              <a:t>Maidon tuotanto</a:t>
            </a:r>
            <a:r>
              <a:rPr lang="fi-FI" sz="2800" b="1" dirty="0">
                <a:solidFill>
                  <a:srgbClr val="0F0F0F"/>
                </a:solidFill>
                <a:latin typeface="Corbel" panose="020B0503020204020204" pitchFamily="34" charset="0"/>
                <a:ea typeface="ＭＳ Ｐゴシック"/>
                <a:cs typeface="Arial"/>
              </a:rPr>
              <a:t> </a:t>
            </a:r>
            <a:br>
              <a:rPr lang="fi-FI" sz="2800" b="1" dirty="0">
                <a:latin typeface="Corbel" panose="020B0503020204020204" pitchFamily="34" charset="0"/>
                <a:cs typeface="Arial" pitchFamily="34" charset="0"/>
              </a:rPr>
            </a:br>
            <a:r>
              <a:rPr lang="fi-FI" sz="2800" dirty="0">
                <a:solidFill>
                  <a:srgbClr val="0F0F0F"/>
                </a:solidFill>
                <a:latin typeface="Corbel" panose="020B0503020204020204" pitchFamily="34" charset="0"/>
                <a:ea typeface="ＭＳ Ｐゴシック"/>
                <a:cs typeface="Arial"/>
              </a:rPr>
              <a:t>68,3 milj. litraa </a:t>
            </a:r>
            <a:endParaRPr lang="fi-FI" sz="2800" dirty="0">
              <a:solidFill>
                <a:srgbClr val="0F0F0F"/>
              </a:solidFill>
              <a:latin typeface="Corbel" panose="020B0503020204020204" pitchFamily="34" charset="0"/>
              <a:cs typeface="Arial" pitchFamily="34" charset="0"/>
            </a:endParaRPr>
          </a:p>
          <a:p>
            <a:pPr algn="ctr">
              <a:spcBef>
                <a:spcPts val="624"/>
              </a:spcBef>
              <a:buClr>
                <a:schemeClr val="tx1"/>
              </a:buClr>
              <a:buSzPct val="100000"/>
              <a:defRPr/>
            </a:pPr>
            <a:r>
              <a:rPr lang="fi-FI" sz="2800" b="1" dirty="0">
                <a:solidFill>
                  <a:srgbClr val="0F0F0F"/>
                </a:solidFill>
                <a:latin typeface="Corbel" panose="020B0503020204020204" pitchFamily="34" charset="0"/>
                <a:ea typeface="ＭＳ Ｐゴシック"/>
                <a:cs typeface="Arial"/>
              </a:rPr>
              <a:t>eniten</a:t>
            </a:r>
            <a:r>
              <a:rPr lang="fi-FI" sz="2800" dirty="0">
                <a:solidFill>
                  <a:srgbClr val="0F0F0F"/>
                </a:solidFill>
                <a:latin typeface="Corbel" panose="020B0503020204020204" pitchFamily="34" charset="0"/>
                <a:ea typeface="ＭＳ Ｐゴシック"/>
                <a:cs typeface="Arial"/>
              </a:rPr>
              <a:t> </a:t>
            </a:r>
            <a:r>
              <a:rPr lang="fi-FI" sz="2800" b="1" dirty="0">
                <a:solidFill>
                  <a:srgbClr val="0F0F0F"/>
                </a:solidFill>
                <a:latin typeface="Corbel" panose="020B0503020204020204" pitchFamily="34" charset="0"/>
                <a:ea typeface="ＭＳ Ｐゴシック"/>
                <a:cs typeface="Arial"/>
              </a:rPr>
              <a:t>Suomessa </a:t>
            </a:r>
            <a:endParaRPr lang="fi-FI" sz="2800" b="1" dirty="0">
              <a:solidFill>
                <a:srgbClr val="0F0F0F"/>
              </a:solidFill>
              <a:latin typeface="Corbel" panose="020B0503020204020204" pitchFamily="34" charset="0"/>
              <a:cs typeface="Arial" pitchFamily="34" charset="0"/>
            </a:endParaRPr>
          </a:p>
          <a:p>
            <a:pPr algn="ctr">
              <a:spcBef>
                <a:spcPts val="624"/>
              </a:spcBef>
              <a:buClr>
                <a:schemeClr val="tx1"/>
              </a:buClr>
              <a:buSzPct val="100000"/>
              <a:defRPr/>
            </a:pPr>
            <a:r>
              <a:rPr lang="fi-FI" sz="2800" dirty="0">
                <a:solidFill>
                  <a:srgbClr val="0F0F0F"/>
                </a:solidFill>
                <a:latin typeface="Corbel" panose="020B0503020204020204" pitchFamily="34" charset="0"/>
                <a:ea typeface="ＭＳ Ｐゴシック"/>
                <a:cs typeface="Arial"/>
              </a:rPr>
              <a:t>2023 </a:t>
            </a:r>
            <a:endParaRPr lang="fi-FI" sz="2800" dirty="0">
              <a:solidFill>
                <a:srgbClr val="0F0F0F"/>
              </a:solidFill>
              <a:latin typeface="Corbel" panose="020B0503020204020204" pitchFamily="34" charset="0"/>
              <a:cs typeface="Arial" pitchFamily="34" charset="0"/>
            </a:endParaRPr>
          </a:p>
        </p:txBody>
      </p:sp>
      <p:sp>
        <p:nvSpPr>
          <p:cNvPr id="6" name="Suorakulmio 5"/>
          <p:cNvSpPr/>
          <p:nvPr/>
        </p:nvSpPr>
        <p:spPr>
          <a:xfrm>
            <a:off x="7911245" y="4158486"/>
            <a:ext cx="3903724" cy="1969770"/>
          </a:xfrm>
          <a:prstGeom prst="rect">
            <a:avLst/>
          </a:prstGeom>
          <a:ln>
            <a:solidFill>
              <a:schemeClr val="tx2"/>
            </a:solidFill>
          </a:ln>
        </p:spPr>
        <p:txBody>
          <a:bodyPr wrap="square">
            <a:spAutoFit/>
          </a:bodyPr>
          <a:lstStyle/>
          <a:p>
            <a:pPr algn="ctr">
              <a:spcBef>
                <a:spcPts val="624"/>
              </a:spcBef>
              <a:buClr>
                <a:schemeClr val="tx1"/>
              </a:buClr>
              <a:buSzPct val="100000"/>
              <a:defRPr/>
            </a:pPr>
            <a:r>
              <a:rPr lang="fi-FI" sz="2800" b="1" dirty="0">
                <a:solidFill>
                  <a:schemeClr val="accent1"/>
                </a:solidFill>
                <a:latin typeface="Corbel" panose="020B0503020204020204" pitchFamily="34" charset="0"/>
                <a:cs typeface="Arial" pitchFamily="34" charset="0"/>
              </a:rPr>
              <a:t>Naudanlihan tuotanto</a:t>
            </a:r>
            <a:br>
              <a:rPr lang="fi-FI" sz="2800" dirty="0">
                <a:solidFill>
                  <a:srgbClr val="0F0F0F"/>
                </a:solidFill>
                <a:latin typeface="Corbel" panose="020B0503020204020204" pitchFamily="34" charset="0"/>
                <a:cs typeface="Arial" pitchFamily="34" charset="0"/>
              </a:rPr>
            </a:br>
            <a:r>
              <a:rPr lang="fi-FI" sz="2800" dirty="0">
                <a:solidFill>
                  <a:srgbClr val="0F0F0F"/>
                </a:solidFill>
                <a:latin typeface="Corbel" panose="020B0503020204020204" pitchFamily="34" charset="0"/>
                <a:cs typeface="Arial" pitchFamily="34" charset="0"/>
              </a:rPr>
              <a:t>3,1 milj. kg </a:t>
            </a:r>
          </a:p>
          <a:p>
            <a:pPr algn="ctr">
              <a:spcBef>
                <a:spcPts val="624"/>
              </a:spcBef>
              <a:buClr>
                <a:schemeClr val="tx1"/>
              </a:buClr>
              <a:buSzPct val="100000"/>
              <a:defRPr/>
            </a:pPr>
            <a:r>
              <a:rPr lang="fi-FI" sz="2800" b="1" dirty="0">
                <a:solidFill>
                  <a:srgbClr val="0F0F0F"/>
                </a:solidFill>
                <a:latin typeface="Corbel" panose="020B0503020204020204" pitchFamily="34" charset="0"/>
                <a:cs typeface="Arial" pitchFamily="34" charset="0"/>
              </a:rPr>
              <a:t>2. eniten Suomessa</a:t>
            </a:r>
          </a:p>
          <a:p>
            <a:pPr algn="ctr">
              <a:spcBef>
                <a:spcPts val="624"/>
              </a:spcBef>
              <a:buClr>
                <a:schemeClr val="tx1"/>
              </a:buClr>
              <a:buSzPct val="100000"/>
              <a:defRPr/>
            </a:pPr>
            <a:r>
              <a:rPr lang="fi-FI" sz="2800" dirty="0">
                <a:solidFill>
                  <a:srgbClr val="0F0F0F"/>
                </a:solidFill>
                <a:latin typeface="Corbel" panose="020B0503020204020204" pitchFamily="34" charset="0"/>
                <a:cs typeface="Arial" pitchFamily="34" charset="0"/>
              </a:rPr>
              <a:t>2023</a:t>
            </a:r>
            <a:endParaRPr lang="fi-FI" sz="2800" b="1" dirty="0">
              <a:solidFill>
                <a:srgbClr val="0F0F0F"/>
              </a:solidFill>
              <a:latin typeface="Corbel" panose="020B0503020204020204" pitchFamily="34" charset="0"/>
              <a:cs typeface="Arial" pitchFamily="34" charset="0"/>
            </a:endParaRPr>
          </a:p>
        </p:txBody>
      </p:sp>
      <p:sp>
        <p:nvSpPr>
          <p:cNvPr id="13" name="Tekstiruutu 12">
            <a:extLst>
              <a:ext uri="{FF2B5EF4-FFF2-40B4-BE49-F238E27FC236}">
                <a16:creationId xmlns:a16="http://schemas.microsoft.com/office/drawing/2014/main" id="{DE5C01BC-2DD9-41E8-AE8C-01B91B0B946A}"/>
              </a:ext>
            </a:extLst>
          </p:cNvPr>
          <p:cNvSpPr txBox="1"/>
          <p:nvPr/>
        </p:nvSpPr>
        <p:spPr>
          <a:xfrm>
            <a:off x="11263090" y="6390309"/>
            <a:ext cx="878691"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fi-FI" sz="1200" dirty="0">
                <a:solidFill>
                  <a:srgbClr val="0F0F0F"/>
                </a:solidFill>
              </a:rPr>
              <a:t>05</a:t>
            </a:r>
            <a:r>
              <a:rPr kumimoji="0" lang="fi-FI" sz="1200" b="0" i="0" u="none" strike="noStrike" kern="1200" cap="none" spc="0" normalizeH="0" baseline="0" noProof="0" dirty="0">
                <a:ln>
                  <a:noFill/>
                </a:ln>
                <a:solidFill>
                  <a:srgbClr val="0F0F0F"/>
                </a:solidFill>
                <a:effectLst/>
                <a:uLnTx/>
                <a:uFillTx/>
                <a:latin typeface="Arial" charset="0"/>
                <a:ea typeface="ＭＳ Ｐゴシック" charset="-128"/>
                <a:cs typeface="+mn-cs"/>
              </a:rPr>
              <a:t>/2024</a:t>
            </a:r>
          </a:p>
        </p:txBody>
      </p:sp>
    </p:spTree>
    <p:extLst>
      <p:ext uri="{BB962C8B-B14F-4D97-AF65-F5344CB8AC3E}">
        <p14:creationId xmlns:p14="http://schemas.microsoft.com/office/powerpoint/2010/main" val="2342305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txBox="1">
            <a:spLocks noGrp="1"/>
          </p:cNvSpPr>
          <p:nvPr>
            <p:ph type="title"/>
          </p:nvPr>
        </p:nvSpPr>
        <p:spPr>
          <a:xfrm>
            <a:off x="553915" y="408888"/>
            <a:ext cx="11084169" cy="1155801"/>
          </a:xfrm>
          <a:prstGeom prst="rect">
            <a:avLst/>
          </a:prstGeom>
        </p:spPr>
        <p:txBody>
          <a:bodyPr vert="horz" lIns="121885" tIns="60942" rIns="121885" bIns="60942" rtlCol="0" anchor="ctr">
            <a:normAutofit/>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algn="ctr">
              <a:buClr>
                <a:srgbClr val="000000"/>
              </a:buClr>
              <a:buSzPct val="100000"/>
            </a:pPr>
            <a:r>
              <a:rPr lang="fi-FI" sz="4000" dirty="0">
                <a:solidFill>
                  <a:schemeClr val="accent1"/>
                </a:solidFill>
                <a:latin typeface="+mn-lt"/>
                <a:ea typeface="Verdana"/>
              </a:rPr>
              <a:t>Kesämökit</a:t>
            </a:r>
            <a:r>
              <a:rPr lang="fi-FI" sz="4000" cap="all" dirty="0">
                <a:solidFill>
                  <a:schemeClr val="accent1"/>
                </a:solidFill>
                <a:latin typeface="+mn-lt"/>
                <a:ea typeface="Verdana"/>
              </a:rPr>
              <a:t> 31.12.2023, </a:t>
            </a:r>
            <a:r>
              <a:rPr lang="fi-FI" sz="4000" dirty="0">
                <a:solidFill>
                  <a:schemeClr val="accent1"/>
                </a:solidFill>
                <a:latin typeface="+mn-lt"/>
                <a:ea typeface="Verdana"/>
              </a:rPr>
              <a:t>10 kuntaa, joissa eniten</a:t>
            </a:r>
            <a:br>
              <a:rPr lang="fi-FI" sz="3100" cap="all" dirty="0"/>
            </a:br>
            <a:r>
              <a:rPr lang="en-US" sz="1800" b="0" i="1" kern="0" cap="all" dirty="0" err="1">
                <a:solidFill>
                  <a:srgbClr val="0F0F0F"/>
                </a:solidFill>
                <a:latin typeface="Georgia"/>
                <a:ea typeface="ＭＳ Ｐゴシック"/>
                <a:cs typeface="+mn-cs"/>
              </a:rPr>
              <a:t>H</a:t>
            </a:r>
            <a:r>
              <a:rPr lang="en-US" sz="1800" b="0" i="1" kern="0" dirty="0" err="1">
                <a:solidFill>
                  <a:srgbClr val="0F0F0F"/>
                </a:solidFill>
                <a:latin typeface="Georgia"/>
                <a:ea typeface="ＭＳ Ｐゴシック"/>
                <a:cs typeface="+mn-cs"/>
              </a:rPr>
              <a:t>olidayhomes</a:t>
            </a:r>
            <a:r>
              <a:rPr lang="en-US" sz="1800" b="0" i="1" kern="0" dirty="0">
                <a:solidFill>
                  <a:srgbClr val="0F0F0F"/>
                </a:solidFill>
                <a:latin typeface="Georgia"/>
                <a:ea typeface="ＭＳ Ｐゴシック"/>
                <a:cs typeface="+mn-cs"/>
              </a:rPr>
              <a:t> and cottages 31.12.2022</a:t>
            </a:r>
            <a:endParaRPr lang="fi-FI" sz="1800" dirty="0"/>
          </a:p>
        </p:txBody>
      </p:sp>
      <p:sp>
        <p:nvSpPr>
          <p:cNvPr id="7" name="Tekstiruutu 1"/>
          <p:cNvSpPr txBox="1">
            <a:spLocks noChangeArrowheads="1"/>
          </p:cNvSpPr>
          <p:nvPr/>
        </p:nvSpPr>
        <p:spPr bwMode="auto">
          <a:xfrm>
            <a:off x="1337363" y="6499919"/>
            <a:ext cx="18119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fontAlgn="base">
              <a:spcBef>
                <a:spcPct val="0"/>
              </a:spcBef>
              <a:spcAft>
                <a:spcPct val="0"/>
              </a:spcAft>
              <a:buClr>
                <a:srgbClr val="000000"/>
              </a:buClr>
              <a:buSzPct val="100000"/>
              <a:buFont typeface="Times New Roman" pitchFamily="18" charset="0"/>
              <a:buNone/>
            </a:pPr>
            <a:r>
              <a:rPr lang="fi-FI" sz="1200" dirty="0">
                <a:solidFill>
                  <a:srgbClr val="0F0F0F"/>
                </a:solidFill>
                <a:latin typeface="+mn-lt"/>
                <a:ea typeface="ＭＳ Ｐゴシック" pitchFamily="34" charset="-128"/>
              </a:rPr>
              <a:t>Lähde: Tilastokeskus</a:t>
            </a:r>
          </a:p>
        </p:txBody>
      </p:sp>
      <p:sp>
        <p:nvSpPr>
          <p:cNvPr id="8" name="Suorakulmio 7"/>
          <p:cNvSpPr/>
          <p:nvPr/>
        </p:nvSpPr>
        <p:spPr>
          <a:xfrm>
            <a:off x="10985341" y="6434675"/>
            <a:ext cx="636713" cy="276999"/>
          </a:xfrm>
          <a:prstGeom prst="rect">
            <a:avLst/>
          </a:prstGeom>
        </p:spPr>
        <p:txBody>
          <a:bodyPr wrap="none">
            <a:spAutoFit/>
          </a:bodyPr>
          <a:lstStyle/>
          <a:p>
            <a:pPr lvl="0" defTabSz="449263" fontAlgn="base">
              <a:spcBef>
                <a:spcPct val="0"/>
              </a:spcBef>
              <a:spcAft>
                <a:spcPct val="0"/>
              </a:spcAft>
              <a:buClr>
                <a:srgbClr val="000000"/>
              </a:buClr>
              <a:buSzPct val="100000"/>
            </a:pPr>
            <a:r>
              <a:rPr lang="fi-FI" sz="1200" dirty="0">
                <a:latin typeface="+mn-lt"/>
                <a:ea typeface="ＭＳ Ｐゴシック" pitchFamily="34" charset="-128"/>
              </a:rPr>
              <a:t>3/2024</a:t>
            </a:r>
          </a:p>
        </p:txBody>
      </p:sp>
      <p:sp>
        <p:nvSpPr>
          <p:cNvPr id="2" name="Tekstiruutu 1"/>
          <p:cNvSpPr txBox="1"/>
          <p:nvPr/>
        </p:nvSpPr>
        <p:spPr>
          <a:xfrm>
            <a:off x="9437502" y="4579617"/>
            <a:ext cx="2505884" cy="646331"/>
          </a:xfrm>
          <a:prstGeom prst="rect">
            <a:avLst/>
          </a:prstGeom>
          <a:noFill/>
        </p:spPr>
        <p:txBody>
          <a:bodyPr wrap="square" rtlCol="0">
            <a:spAutoFit/>
          </a:bodyPr>
          <a:lstStyle/>
          <a:p>
            <a:r>
              <a:rPr lang="fi-FI" i="1" dirty="0"/>
              <a:t>”Kuopio on Suomen mökkivaltaisin kunta”</a:t>
            </a:r>
          </a:p>
        </p:txBody>
      </p:sp>
      <p:pic>
        <p:nvPicPr>
          <p:cNvPr id="12" name="Kuva 11">
            <a:extLst>
              <a:ext uri="{C183D7F6-B498-43B3-948B-1728B52AA6E4}">
                <adec:decorative xmlns:adec="http://schemas.microsoft.com/office/drawing/2017/decorative" val="1"/>
              </a:ext>
            </a:extLst>
          </p:cNvPr>
          <p:cNvPicPr>
            <a:picLocks noChangeAspect="1"/>
          </p:cNvPicPr>
          <p:nvPr/>
        </p:nvPicPr>
        <p:blipFill>
          <a:blip r:embed="rId2">
            <a:duotone>
              <a:schemeClr val="accent1">
                <a:shade val="45000"/>
                <a:satMod val="135000"/>
              </a:schemeClr>
              <a:prstClr val="white"/>
            </a:duotone>
          </a:blip>
          <a:stretch>
            <a:fillRect/>
          </a:stretch>
        </p:blipFill>
        <p:spPr>
          <a:xfrm>
            <a:off x="9991192" y="1791088"/>
            <a:ext cx="1264836" cy="1126014"/>
          </a:xfrm>
          <a:prstGeom prst="rect">
            <a:avLst/>
          </a:prstGeom>
        </p:spPr>
      </p:pic>
      <p:sp>
        <p:nvSpPr>
          <p:cNvPr id="3" name="Suorakulmio 2"/>
          <p:cNvSpPr/>
          <p:nvPr/>
        </p:nvSpPr>
        <p:spPr>
          <a:xfrm>
            <a:off x="9437502" y="2816893"/>
            <a:ext cx="2415582" cy="1077218"/>
          </a:xfrm>
          <a:prstGeom prst="rect">
            <a:avLst/>
          </a:prstGeom>
        </p:spPr>
        <p:txBody>
          <a:bodyPr wrap="square">
            <a:spAutoFit/>
          </a:bodyPr>
          <a:lstStyle/>
          <a:p>
            <a:pPr algn="ctr" defTabSz="914400" fontAlgn="auto">
              <a:spcBef>
                <a:spcPts val="0"/>
              </a:spcBef>
              <a:spcAft>
                <a:spcPts val="0"/>
              </a:spcAft>
              <a:defRPr/>
            </a:pPr>
            <a:r>
              <a:rPr lang="fi-FI" dirty="0">
                <a:solidFill>
                  <a:srgbClr val="0F0F0F"/>
                </a:solidFill>
                <a:latin typeface="+mn-lt"/>
                <a:cs typeface="Arial" panose="020B0604020202020204" pitchFamily="34" charset="0"/>
              </a:rPr>
              <a:t>Kesämökit</a:t>
            </a:r>
          </a:p>
          <a:p>
            <a:pPr algn="ctr" defTabSz="914400" fontAlgn="auto">
              <a:spcBef>
                <a:spcPts val="0"/>
              </a:spcBef>
              <a:spcAft>
                <a:spcPts val="0"/>
              </a:spcAft>
              <a:defRPr/>
            </a:pPr>
            <a:r>
              <a:rPr lang="fi-FI" sz="2800" b="1" dirty="0">
                <a:solidFill>
                  <a:srgbClr val="0F0F0F"/>
                </a:solidFill>
                <a:latin typeface="+mn-lt"/>
                <a:cs typeface="Arial" panose="020B0604020202020204" pitchFamily="34" charset="0"/>
              </a:rPr>
              <a:t>10 400</a:t>
            </a:r>
            <a:br>
              <a:rPr lang="fi-FI" b="1" dirty="0">
                <a:solidFill>
                  <a:srgbClr val="0F0F0F"/>
                </a:solidFill>
                <a:latin typeface="+mn-lt"/>
                <a:cs typeface="Arial" panose="020B0604020202020204" pitchFamily="34" charset="0"/>
              </a:rPr>
            </a:br>
            <a:r>
              <a:rPr lang="fi-FI" dirty="0">
                <a:solidFill>
                  <a:srgbClr val="0F0F0F"/>
                </a:solidFill>
                <a:latin typeface="+mn-lt"/>
                <a:cs typeface="Arial" panose="020B0604020202020204" pitchFamily="34" charset="0"/>
              </a:rPr>
              <a:t>2022</a:t>
            </a:r>
            <a:r>
              <a:rPr lang="fi-FI" b="1" dirty="0">
                <a:solidFill>
                  <a:srgbClr val="0F0F0F"/>
                </a:solidFill>
                <a:latin typeface="+mn-lt"/>
                <a:cs typeface="Arial" panose="020B0604020202020204" pitchFamily="34" charset="0"/>
              </a:rPr>
              <a:t>3</a:t>
            </a:r>
          </a:p>
        </p:txBody>
      </p:sp>
      <p:sp>
        <p:nvSpPr>
          <p:cNvPr id="6" name="Suorakulmio 5"/>
          <p:cNvSpPr/>
          <p:nvPr/>
        </p:nvSpPr>
        <p:spPr>
          <a:xfrm>
            <a:off x="9437502" y="1791088"/>
            <a:ext cx="2415582" cy="2309221"/>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noFill/>
            </a:endParaRPr>
          </a:p>
        </p:txBody>
      </p:sp>
      <p:graphicFrame>
        <p:nvGraphicFramePr>
          <p:cNvPr id="4" name="Kaavio 3">
            <a:extLst>
              <a:ext uri="{FF2B5EF4-FFF2-40B4-BE49-F238E27FC236}">
                <a16:creationId xmlns:a16="http://schemas.microsoft.com/office/drawing/2014/main" id="{B0AA3F53-3D64-156A-90BD-D35AE6BDE08A}"/>
              </a:ext>
            </a:extLst>
          </p:cNvPr>
          <p:cNvGraphicFramePr>
            <a:graphicFrameLocks/>
          </p:cNvGraphicFramePr>
          <p:nvPr>
            <p:extLst>
              <p:ext uri="{D42A27DB-BD31-4B8C-83A1-F6EECF244321}">
                <p14:modId xmlns:p14="http://schemas.microsoft.com/office/powerpoint/2010/main" val="1872754050"/>
              </p:ext>
            </p:extLst>
          </p:nvPr>
        </p:nvGraphicFramePr>
        <p:xfrm>
          <a:off x="837272" y="1597311"/>
          <a:ext cx="8323385" cy="4869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9446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a:extLst>
              <a:ext uri="{FF2B5EF4-FFF2-40B4-BE49-F238E27FC236}">
                <a16:creationId xmlns:a16="http://schemas.microsoft.com/office/drawing/2014/main" id="{00000000-0008-0000-0000-000003000000}"/>
              </a:ext>
            </a:extLst>
          </p:cNvPr>
          <p:cNvGraphicFramePr>
            <a:graphicFrameLocks/>
          </p:cNvGraphicFramePr>
          <p:nvPr/>
        </p:nvGraphicFramePr>
        <p:xfrm>
          <a:off x="-1469389" y="-1088696"/>
          <a:ext cx="15374620" cy="9006840"/>
        </p:xfrm>
        <a:graphic>
          <a:graphicData uri="http://schemas.openxmlformats.org/drawingml/2006/chart">
            <c:chart xmlns:c="http://schemas.openxmlformats.org/drawingml/2006/chart" xmlns:r="http://schemas.openxmlformats.org/officeDocument/2006/relationships" r:id="rId2"/>
          </a:graphicData>
        </a:graphic>
      </p:graphicFrame>
      <p:sp>
        <p:nvSpPr>
          <p:cNvPr id="7" name="Otsikko 1">
            <a:extLst>
              <a:ext uri="{FF2B5EF4-FFF2-40B4-BE49-F238E27FC236}">
                <a16:creationId xmlns:a16="http://schemas.microsoft.com/office/drawing/2014/main" id="{57565D79-0619-EADC-6C96-09AA84F2CACE}"/>
              </a:ext>
            </a:extLst>
          </p:cNvPr>
          <p:cNvSpPr>
            <a:spLocks noGrp="1"/>
          </p:cNvSpPr>
          <p:nvPr>
            <p:ph type="title"/>
          </p:nvPr>
        </p:nvSpPr>
        <p:spPr>
          <a:xfrm>
            <a:off x="264018" y="590140"/>
            <a:ext cx="7101983" cy="630264"/>
          </a:xfrm>
        </p:spPr>
        <p:txBody>
          <a:bodyPr wrap="square" anchor="t">
            <a:noAutofit/>
          </a:bodyPr>
          <a:lstStyle/>
          <a:p>
            <a:r>
              <a:rPr lang="fi-FI" sz="4267" b="0" dirty="0"/>
              <a:t>Kuopion työpaikat 2023 </a:t>
            </a:r>
          </a:p>
        </p:txBody>
      </p:sp>
      <p:sp>
        <p:nvSpPr>
          <p:cNvPr id="13" name="Text Placeholder 2">
            <a:extLst>
              <a:ext uri="{FF2B5EF4-FFF2-40B4-BE49-F238E27FC236}">
                <a16:creationId xmlns:a16="http://schemas.microsoft.com/office/drawing/2014/main" id="{82F5627F-6ED7-4F11-6830-9B45FE7FB78C}"/>
              </a:ext>
            </a:extLst>
          </p:cNvPr>
          <p:cNvSpPr>
            <a:spLocks noGrp="1"/>
          </p:cNvSpPr>
          <p:nvPr>
            <p:ph type="body" sz="half" idx="2"/>
          </p:nvPr>
        </p:nvSpPr>
        <p:spPr>
          <a:xfrm>
            <a:off x="406258" y="1459445"/>
            <a:ext cx="4810565" cy="5107843"/>
          </a:xfrm>
          <a:ln>
            <a:solidFill>
              <a:schemeClr val="accent1"/>
            </a:solidFill>
          </a:ln>
        </p:spPr>
        <p:txBody>
          <a:bodyPr/>
          <a:lstStyle/>
          <a:p>
            <a:r>
              <a:rPr lang="fi-FI" dirty="0">
                <a:ea typeface="ＭＳ Ｐゴシック"/>
                <a:cs typeface="Arial"/>
              </a:rPr>
              <a:t>Vuoden 2023 lopussa Kuopiossa oli noin 55 400 työpaikkaa. Kuopion elinkeinorakenne on monipuolinen. Työpaikoista 82,9 % on palvelualoilla, jalostuksen osuus on 13,6 %. Työpaikoista miltei neljännes (24% ) on terveys- ja sosiaalipalveluissa.</a:t>
            </a:r>
            <a:br>
              <a:rPr lang="fi-FI" dirty="0">
                <a:ea typeface="ＭＳ Ｐゴシック"/>
                <a:cs typeface="Arial"/>
              </a:rPr>
            </a:br>
            <a:br>
              <a:rPr lang="fi-FI" dirty="0">
                <a:ea typeface="ＭＳ Ｐゴシック"/>
                <a:cs typeface="Arial"/>
              </a:rPr>
            </a:br>
            <a:r>
              <a:rPr lang="fi-FI" dirty="0">
                <a:ea typeface="ＭＳ Ｐゴシック"/>
                <a:cs typeface="Arial"/>
              </a:rPr>
              <a:t>Vuonna 2023 työpaikkojen määrä kokonaisuutena säilyi miltei ennallaan (-10) edelliseen vuoteen 2022 verrattuna. Muutokset toimialojen välillä olivat kuitenkin suuria. Eniten työpaikkojen määrä kasvoi edelleen terveys- ja sosiaalipalveluissa (+400, 3,1 %). Lisäksi kasvua oli mm. koulutuksen (+175, 3,8%) sekä informaatio ja viestintäaloilla (+139, 7,0 %).  Rakentamisen työpaikat vähenivät huomattavasti </a:t>
            </a:r>
            <a:br>
              <a:rPr lang="fi-FI" dirty="0">
                <a:ea typeface="ＭＳ Ｐゴシック"/>
                <a:cs typeface="Arial"/>
              </a:rPr>
            </a:br>
            <a:r>
              <a:rPr lang="fi-FI" dirty="0">
                <a:ea typeface="ＭＳ Ｐゴシック"/>
                <a:cs typeface="Arial"/>
              </a:rPr>
              <a:t>(-642, -14,5 %) kuten myös kiinteistöalalla </a:t>
            </a:r>
            <a:br>
              <a:rPr lang="fi-FI" dirty="0">
                <a:ea typeface="ＭＳ Ｐゴシック"/>
                <a:cs typeface="Arial"/>
              </a:rPr>
            </a:br>
            <a:r>
              <a:rPr lang="fi-FI" dirty="0">
                <a:ea typeface="ＭＳ Ｐゴシック"/>
                <a:cs typeface="Arial"/>
              </a:rPr>
              <a:t>(-93, -15,4 %) ja teollisuudessa (-163, -4,8 %).</a:t>
            </a:r>
          </a:p>
          <a:p>
            <a:r>
              <a:rPr lang="fi-FI" dirty="0">
                <a:ea typeface="ＭＳ Ｐゴシック"/>
                <a:cs typeface="Arial"/>
              </a:rPr>
              <a:t>Kuopiossa kävi töissä</a:t>
            </a:r>
            <a:r>
              <a:rPr lang="fi-FI" dirty="0">
                <a:solidFill>
                  <a:srgbClr val="FF0000"/>
                </a:solidFill>
                <a:ea typeface="ＭＳ Ｐゴシック"/>
                <a:cs typeface="Arial"/>
              </a:rPr>
              <a:t> </a:t>
            </a:r>
            <a:r>
              <a:rPr lang="fi-FI" dirty="0">
                <a:ea typeface="ＭＳ Ｐゴシック"/>
                <a:cs typeface="Arial"/>
              </a:rPr>
              <a:t>10 259 henkeä muista kunnista ja kuopiolaisia kävi töissä muissa kunnissa 8 650.</a:t>
            </a:r>
            <a:r>
              <a:rPr lang="fi-FI" dirty="0">
                <a:solidFill>
                  <a:schemeClr val="accent1"/>
                </a:solidFill>
                <a:ea typeface="ＭＳ Ｐゴシック"/>
                <a:cs typeface="Arial"/>
              </a:rPr>
              <a:t> </a:t>
            </a:r>
            <a:r>
              <a:rPr lang="fi-FI" dirty="0">
                <a:ea typeface="ＭＳ Ｐゴシック"/>
                <a:cs typeface="Arial"/>
              </a:rPr>
              <a:t>Eniten pendelöidään Siilinjärven ja Kuopion välillä.</a:t>
            </a:r>
            <a:endParaRPr lang="fi-FI" dirty="0"/>
          </a:p>
          <a:p>
            <a:endParaRPr lang="en-US" dirty="0"/>
          </a:p>
        </p:txBody>
      </p:sp>
      <p:sp>
        <p:nvSpPr>
          <p:cNvPr id="4" name="Päivämäärän paikkamerkki 3">
            <a:extLst>
              <a:ext uri="{FF2B5EF4-FFF2-40B4-BE49-F238E27FC236}">
                <a16:creationId xmlns:a16="http://schemas.microsoft.com/office/drawing/2014/main" id="{4055EE0D-42A9-38E8-FF5C-4C686D354F16}"/>
              </a:ext>
            </a:extLst>
          </p:cNvPr>
          <p:cNvSpPr>
            <a:spLocks noGrp="1"/>
          </p:cNvSpPr>
          <p:nvPr>
            <p:ph type="dt" sz="half" idx="10"/>
          </p:nvPr>
        </p:nvSpPr>
        <p:spPr>
          <a:xfrm>
            <a:off x="10877552" y="1"/>
            <a:ext cx="842433" cy="328084"/>
          </a:xfrm>
        </p:spPr>
        <p:txBody>
          <a:bodyPr anchor="ctr">
            <a:normAutofit/>
          </a:bodyPr>
          <a:lstStyle/>
          <a:p>
            <a:pPr defTabSz="609585">
              <a:spcAft>
                <a:spcPts val="800"/>
              </a:spcAft>
              <a:defRPr/>
            </a:pPr>
            <a:fld id="{BBFC7D50-1F31-49CD-8385-98543CA8F635}" type="datetime1">
              <a:rPr lang="fi-FI">
                <a:solidFill>
                  <a:srgbClr val="000000"/>
                </a:solidFill>
                <a:latin typeface="Corbel" panose="020B0503020204020204"/>
                <a:ea typeface="+mn-ea"/>
              </a:rPr>
              <a:pPr defTabSz="609585">
                <a:spcAft>
                  <a:spcPts val="800"/>
                </a:spcAft>
                <a:defRPr/>
              </a:pPr>
              <a:t>10.2.2025</a:t>
            </a:fld>
            <a:endParaRPr lang="fi-FI" dirty="0">
              <a:solidFill>
                <a:srgbClr val="000000"/>
              </a:solidFill>
              <a:latin typeface="Corbel" panose="020B0503020204020204"/>
              <a:ea typeface="+mn-ea"/>
            </a:endParaRPr>
          </a:p>
        </p:txBody>
      </p:sp>
      <p:sp>
        <p:nvSpPr>
          <p:cNvPr id="6" name="Dian numeron paikkamerkki 5">
            <a:extLst>
              <a:ext uri="{FF2B5EF4-FFF2-40B4-BE49-F238E27FC236}">
                <a16:creationId xmlns:a16="http://schemas.microsoft.com/office/drawing/2014/main" id="{8D5D874E-FFB1-25E0-0658-D26B06ED1C16}"/>
              </a:ext>
            </a:extLst>
          </p:cNvPr>
          <p:cNvSpPr>
            <a:spLocks noGrp="1"/>
          </p:cNvSpPr>
          <p:nvPr>
            <p:ph type="sldNum" sz="quarter" idx="11"/>
          </p:nvPr>
        </p:nvSpPr>
        <p:spPr>
          <a:xfrm>
            <a:off x="11724218" y="0"/>
            <a:ext cx="463549" cy="332317"/>
          </a:xfrm>
        </p:spPr>
        <p:txBody>
          <a:bodyPr anchor="ctr">
            <a:normAutofit/>
          </a:bodyPr>
          <a:lstStyle/>
          <a:p>
            <a:pPr defTabSz="609585">
              <a:spcAft>
                <a:spcPts val="800"/>
              </a:spcAft>
              <a:defRPr/>
            </a:pPr>
            <a:fld id="{CFA92AC5-BF84-401D-9188-C2FACE3ADDC9}" type="slidenum">
              <a:rPr lang="fi-FI">
                <a:solidFill>
                  <a:srgbClr val="000000"/>
                </a:solidFill>
                <a:latin typeface="Corbel" panose="020B0503020204020204"/>
                <a:ea typeface="+mn-ea"/>
              </a:rPr>
              <a:pPr defTabSz="609585">
                <a:spcAft>
                  <a:spcPts val="800"/>
                </a:spcAft>
                <a:defRPr/>
              </a:pPr>
              <a:t>27</a:t>
            </a:fld>
            <a:endParaRPr lang="fi-FI" dirty="0">
              <a:solidFill>
                <a:srgbClr val="000000"/>
              </a:solidFill>
              <a:latin typeface="Corbel" panose="020B0503020204020204"/>
              <a:ea typeface="+mn-ea"/>
            </a:endParaRPr>
          </a:p>
        </p:txBody>
      </p:sp>
    </p:spTree>
    <p:extLst>
      <p:ext uri="{BB962C8B-B14F-4D97-AF65-F5344CB8AC3E}">
        <p14:creationId xmlns:p14="http://schemas.microsoft.com/office/powerpoint/2010/main" val="245923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Kaavio 6">
            <a:extLst>
              <a:ext uri="{FF2B5EF4-FFF2-40B4-BE49-F238E27FC236}">
                <a16:creationId xmlns:a16="http://schemas.microsoft.com/office/drawing/2014/main" id="{2C31A3CA-D292-4F61-A823-5F4DD7D9CABA}"/>
              </a:ext>
            </a:extLst>
          </p:cNvPr>
          <p:cNvGraphicFramePr>
            <a:graphicFrameLocks/>
          </p:cNvGraphicFramePr>
          <p:nvPr/>
        </p:nvGraphicFramePr>
        <p:xfrm>
          <a:off x="6782113" y="1048457"/>
          <a:ext cx="5245960" cy="54436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Kaavio 4">
            <a:extLst>
              <a:ext uri="{FF2B5EF4-FFF2-40B4-BE49-F238E27FC236}">
                <a16:creationId xmlns:a16="http://schemas.microsoft.com/office/drawing/2014/main" id="{4F4D5FD3-16A2-4AE7-73E1-6AAC056CB2BB}"/>
              </a:ext>
            </a:extLst>
          </p:cNvPr>
          <p:cNvGraphicFramePr>
            <a:graphicFrameLocks/>
          </p:cNvGraphicFramePr>
          <p:nvPr/>
        </p:nvGraphicFramePr>
        <p:xfrm>
          <a:off x="485193" y="1048457"/>
          <a:ext cx="5969395" cy="5443660"/>
        </p:xfrm>
        <a:graphic>
          <a:graphicData uri="http://schemas.openxmlformats.org/drawingml/2006/chart">
            <c:chart xmlns:c="http://schemas.openxmlformats.org/drawingml/2006/chart" xmlns:r="http://schemas.openxmlformats.org/officeDocument/2006/relationships" r:id="rId4"/>
          </a:graphicData>
        </a:graphic>
      </p:graphicFrame>
      <p:sp>
        <p:nvSpPr>
          <p:cNvPr id="2" name="Otsikko 1"/>
          <p:cNvSpPr>
            <a:spLocks noGrp="1"/>
          </p:cNvSpPr>
          <p:nvPr>
            <p:ph type="title"/>
          </p:nvPr>
        </p:nvSpPr>
        <p:spPr>
          <a:xfrm>
            <a:off x="410648" y="365884"/>
            <a:ext cx="10953749" cy="738664"/>
          </a:xfrm>
        </p:spPr>
        <p:txBody>
          <a:bodyPr/>
          <a:lstStyle/>
          <a:p>
            <a:r>
              <a:rPr lang="fi-FI" sz="3733" b="0" dirty="0"/>
              <a:t>Työpaikat toimialan mukaan, elinkeinorakenne 2023</a:t>
            </a:r>
          </a:p>
        </p:txBody>
      </p:sp>
      <p:sp>
        <p:nvSpPr>
          <p:cNvPr id="6" name="Tekstiruutu 5"/>
          <p:cNvSpPr txBox="1"/>
          <p:nvPr/>
        </p:nvSpPr>
        <p:spPr>
          <a:xfrm>
            <a:off x="6688230" y="6534086"/>
            <a:ext cx="4552951" cy="276999"/>
          </a:xfrm>
          <a:prstGeom prst="rect">
            <a:avLst/>
          </a:prstGeom>
          <a:noFill/>
        </p:spPr>
        <p:txBody>
          <a:bodyPr wrap="square" rtlCol="0">
            <a:spAutoFit/>
          </a:bodyPr>
          <a:lstStyle/>
          <a:p>
            <a:pPr defTabSz="609585" eaLnBrk="0" hangingPunct="0"/>
            <a:r>
              <a:rPr lang="fi-FI" sz="1200" i="1" dirty="0">
                <a:solidFill>
                  <a:srgbClr val="000000"/>
                </a:solidFill>
                <a:latin typeface="Corbel" panose="020B0503020204020204" pitchFamily="34" charset="0"/>
                <a:ea typeface="+mn-ea"/>
              </a:rPr>
              <a:t>*) Hallinto- ja tukipalvelut sisältää mm. vuokratyövoiman.</a:t>
            </a:r>
          </a:p>
        </p:txBody>
      </p:sp>
      <p:sp>
        <p:nvSpPr>
          <p:cNvPr id="12" name="Tekstiruutu 11"/>
          <p:cNvSpPr txBox="1"/>
          <p:nvPr/>
        </p:nvSpPr>
        <p:spPr>
          <a:xfrm>
            <a:off x="4438007" y="3426483"/>
            <a:ext cx="1780936" cy="646331"/>
          </a:xfrm>
          <a:prstGeom prst="rect">
            <a:avLst/>
          </a:prstGeom>
          <a:solidFill>
            <a:schemeClr val="bg1"/>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pPr algn="ctr" defTabSz="609585" eaLnBrk="0" hangingPunct="0"/>
            <a:r>
              <a:rPr lang="fi-FI" sz="1600" dirty="0">
                <a:solidFill>
                  <a:srgbClr val="000000"/>
                </a:solidFill>
                <a:latin typeface="Corbel" panose="020B0503020204020204"/>
                <a:cs typeface="Arial" panose="020B0604020202020204" pitchFamily="34" charset="0"/>
              </a:rPr>
              <a:t>Työpaikkoja 2023</a:t>
            </a:r>
            <a:endParaRPr lang="fi-FI" sz="2000" dirty="0">
              <a:solidFill>
                <a:srgbClr val="000000"/>
              </a:solidFill>
              <a:latin typeface="Corbel" panose="020B0503020204020204"/>
              <a:cs typeface="Arial" panose="020B0604020202020204" pitchFamily="34" charset="0"/>
            </a:endParaRPr>
          </a:p>
          <a:p>
            <a:pPr algn="ctr" defTabSz="609585" eaLnBrk="0" hangingPunct="0"/>
            <a:r>
              <a:rPr lang="fi-FI" sz="2000" b="1" dirty="0">
                <a:solidFill>
                  <a:srgbClr val="000000"/>
                </a:solidFill>
                <a:latin typeface="Corbel" panose="020B0503020204020204"/>
                <a:cs typeface="Arial"/>
              </a:rPr>
              <a:t>55 391</a:t>
            </a:r>
            <a:endParaRPr lang="fi-FI" sz="2000" b="1" dirty="0">
              <a:solidFill>
                <a:srgbClr val="000000"/>
              </a:solidFill>
              <a:latin typeface="Corbel" panose="020B0503020204020204"/>
              <a:cs typeface="Arial" panose="020B0604020202020204" pitchFamily="34" charset="0"/>
            </a:endParaRPr>
          </a:p>
        </p:txBody>
      </p:sp>
      <p:sp>
        <p:nvSpPr>
          <p:cNvPr id="13" name="Tekstiruutu 1">
            <a:extLst>
              <a:ext uri="{FF2B5EF4-FFF2-40B4-BE49-F238E27FC236}">
                <a16:creationId xmlns:a16="http://schemas.microsoft.com/office/drawing/2014/main" id="{47DEA836-5108-4CD3-905D-47AE2B871A01}"/>
              </a:ext>
            </a:extLst>
          </p:cNvPr>
          <p:cNvSpPr txBox="1"/>
          <p:nvPr/>
        </p:nvSpPr>
        <p:spPr>
          <a:xfrm>
            <a:off x="410649" y="6534085"/>
            <a:ext cx="5128908" cy="329856"/>
          </a:xfrm>
          <a:prstGeom prst="rect">
            <a:avLst/>
          </a:prstGeom>
        </p:spPr>
        <p:txBody>
          <a:bodyPr wrap="non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eaLnBrk="0" hangingPunct="0"/>
            <a:r>
              <a:rPr lang="fi-FI" sz="1200" dirty="0">
                <a:solidFill>
                  <a:srgbClr val="000000"/>
                </a:solidFill>
                <a:latin typeface="Corbel" panose="020B0503020204020204"/>
                <a:cs typeface="Arial"/>
              </a:rPr>
              <a:t>Lähde: Tilastokeskus, työssäkäyntitilasto 12/2023</a:t>
            </a:r>
          </a:p>
        </p:txBody>
      </p:sp>
      <p:sp>
        <p:nvSpPr>
          <p:cNvPr id="14" name="Tekstiruutu 13">
            <a:extLst>
              <a:ext uri="{FF2B5EF4-FFF2-40B4-BE49-F238E27FC236}">
                <a16:creationId xmlns:a16="http://schemas.microsoft.com/office/drawing/2014/main" id="{C056BA0F-D3A6-2EBC-D947-60033FC9A0CE}"/>
              </a:ext>
            </a:extLst>
          </p:cNvPr>
          <p:cNvSpPr txBox="1"/>
          <p:nvPr/>
        </p:nvSpPr>
        <p:spPr>
          <a:xfrm>
            <a:off x="10347833" y="4531186"/>
            <a:ext cx="1598279" cy="1138773"/>
          </a:xfrm>
          <a:prstGeom prst="rect">
            <a:avLst/>
          </a:prstGeom>
          <a:solidFill>
            <a:schemeClr val="bg1"/>
          </a:solidFill>
          <a:ln>
            <a:solidFill>
              <a:schemeClr val="accent1"/>
            </a:solidFill>
          </a:ln>
          <a:effectLst/>
        </p:spPr>
        <p:style>
          <a:lnRef idx="1">
            <a:schemeClr val="accent5"/>
          </a:lnRef>
          <a:fillRef idx="2">
            <a:schemeClr val="accent5"/>
          </a:fillRef>
          <a:effectRef idx="1">
            <a:schemeClr val="accent5"/>
          </a:effectRef>
          <a:fontRef idx="minor">
            <a:schemeClr val="dk1"/>
          </a:fontRef>
        </p:style>
        <p:txBody>
          <a:bodyPr wrap="square" lIns="91440" tIns="45720" rIns="91440" bIns="45720" rtlCol="0" anchor="t">
            <a:spAutoFit/>
          </a:bodyPr>
          <a:lstStyle/>
          <a:p>
            <a:pPr algn="ctr" defTabSz="609585" eaLnBrk="0" hangingPunct="0"/>
            <a:r>
              <a:rPr lang="fi-FI" sz="1600" dirty="0">
                <a:solidFill>
                  <a:srgbClr val="000000"/>
                </a:solidFill>
                <a:latin typeface="Corbel" panose="020B0503020204020204"/>
                <a:cs typeface="Arial" panose="020B0604020202020204" pitchFamily="34" charset="0"/>
              </a:rPr>
              <a:t>Työpaikkojen muutos 2022/23</a:t>
            </a:r>
            <a:br>
              <a:rPr lang="fi-FI" sz="2000" b="1" dirty="0">
                <a:solidFill>
                  <a:srgbClr val="000000"/>
                </a:solidFill>
                <a:latin typeface="Corbel" panose="020B0503020204020204"/>
                <a:cs typeface="Arial"/>
              </a:rPr>
            </a:br>
            <a:r>
              <a:rPr lang="fi-FI" sz="2000" b="1" dirty="0">
                <a:solidFill>
                  <a:srgbClr val="000000"/>
                </a:solidFill>
                <a:latin typeface="Corbel" panose="020B0503020204020204"/>
                <a:cs typeface="Arial"/>
              </a:rPr>
              <a:t>-10</a:t>
            </a:r>
            <a:br>
              <a:rPr lang="fi-FI" sz="2000" b="1" dirty="0">
                <a:solidFill>
                  <a:srgbClr val="000000"/>
                </a:solidFill>
                <a:latin typeface="Corbel" panose="020B0503020204020204"/>
                <a:cs typeface="Arial"/>
              </a:rPr>
            </a:br>
            <a:r>
              <a:rPr lang="fi-FI" sz="1600" dirty="0">
                <a:solidFill>
                  <a:srgbClr val="000000"/>
                </a:solidFill>
                <a:latin typeface="Corbel" panose="020B0503020204020204"/>
                <a:cs typeface="Arial" panose="020B0604020202020204" pitchFamily="34" charset="0"/>
              </a:rPr>
              <a:t>vuonna 2023</a:t>
            </a:r>
            <a:endParaRPr lang="fi-FI" sz="1600" b="1" dirty="0">
              <a:solidFill>
                <a:srgbClr val="000000"/>
              </a:solidFill>
              <a:latin typeface="Corbel" panose="020B0503020204020204"/>
              <a:cs typeface="Arial" panose="020B0604020202020204" pitchFamily="34" charset="0"/>
            </a:endParaRPr>
          </a:p>
        </p:txBody>
      </p:sp>
      <p:sp>
        <p:nvSpPr>
          <p:cNvPr id="8" name="Tekstiruutu 7">
            <a:extLst>
              <a:ext uri="{FF2B5EF4-FFF2-40B4-BE49-F238E27FC236}">
                <a16:creationId xmlns:a16="http://schemas.microsoft.com/office/drawing/2014/main" id="{A6F38395-F709-9468-8950-162F922FEC9C}"/>
              </a:ext>
            </a:extLst>
          </p:cNvPr>
          <p:cNvSpPr txBox="1"/>
          <p:nvPr/>
        </p:nvSpPr>
        <p:spPr>
          <a:xfrm>
            <a:off x="4438007" y="4218279"/>
            <a:ext cx="1849763" cy="1446935"/>
          </a:xfrm>
          <a:prstGeom prst="rect">
            <a:avLst/>
          </a:prstGeom>
          <a:solidFill>
            <a:schemeClr val="bg1"/>
          </a:solidFill>
          <a:ln>
            <a:solidFill>
              <a:schemeClr val="accent1"/>
            </a:solidFill>
          </a:ln>
        </p:spPr>
        <p:txBody>
          <a:bodyPr wrap="square" rtlCol="0">
            <a:spAutoFit/>
          </a:bodyPr>
          <a:lstStyle/>
          <a:p>
            <a:pPr defTabSz="609585" eaLnBrk="0" hangingPunct="0"/>
            <a:r>
              <a:rPr lang="fi-FI" sz="1467" dirty="0">
                <a:solidFill>
                  <a:srgbClr val="000000"/>
                </a:solidFill>
                <a:latin typeface="Corbel" panose="020B0503020204020204"/>
                <a:ea typeface="ＭＳ Ｐゴシック"/>
                <a:cs typeface="Arial"/>
              </a:rPr>
              <a:t>Kuopion elinkeinorakenne:</a:t>
            </a:r>
            <a:br>
              <a:rPr lang="fi-FI" sz="1467" b="1" dirty="0">
                <a:solidFill>
                  <a:srgbClr val="000000"/>
                </a:solidFill>
                <a:latin typeface="Corbel" panose="020B0503020204020204" pitchFamily="34" charset="0"/>
                <a:ea typeface="+mn-ea"/>
              </a:rPr>
            </a:br>
            <a:r>
              <a:rPr lang="fi-FI" sz="1467" b="1" dirty="0">
                <a:solidFill>
                  <a:srgbClr val="000000"/>
                </a:solidFill>
                <a:latin typeface="Corbel" panose="020B0503020204020204" pitchFamily="34" charset="0"/>
                <a:ea typeface="+mn-ea"/>
              </a:rPr>
              <a:t>*</a:t>
            </a:r>
            <a:r>
              <a:rPr lang="fi-FI" sz="1467" dirty="0">
                <a:solidFill>
                  <a:srgbClr val="000000"/>
                </a:solidFill>
                <a:latin typeface="Corbel" panose="020B0503020204020204"/>
                <a:ea typeface="ＭＳ Ｐゴシック"/>
                <a:cs typeface="Arial"/>
              </a:rPr>
              <a:t>Palvelualat 82,9 %  *Jalostus 13,6 %</a:t>
            </a:r>
            <a:br>
              <a:rPr lang="fi-FI" sz="1467" dirty="0">
                <a:solidFill>
                  <a:srgbClr val="000000"/>
                </a:solidFill>
                <a:latin typeface="Corbel" panose="020B0503020204020204"/>
                <a:ea typeface="ＭＳ Ｐゴシック"/>
                <a:cs typeface="Arial"/>
              </a:rPr>
            </a:br>
            <a:r>
              <a:rPr lang="fi-FI" sz="1467" dirty="0">
                <a:solidFill>
                  <a:srgbClr val="000000"/>
                </a:solidFill>
                <a:latin typeface="Corbel" panose="020B0503020204020204"/>
                <a:ea typeface="ＭＳ Ｐゴシック"/>
                <a:cs typeface="Arial"/>
              </a:rPr>
              <a:t>*Alkutuotanto 2,4 %</a:t>
            </a:r>
            <a:br>
              <a:rPr lang="fi-FI" sz="1467" dirty="0">
                <a:solidFill>
                  <a:srgbClr val="000000"/>
                </a:solidFill>
                <a:latin typeface="Corbel" panose="020B0503020204020204"/>
                <a:ea typeface="ＭＳ Ｐゴシック"/>
                <a:cs typeface="Arial"/>
              </a:rPr>
            </a:br>
            <a:r>
              <a:rPr lang="fi-FI" sz="1467" dirty="0">
                <a:solidFill>
                  <a:srgbClr val="000000"/>
                </a:solidFill>
                <a:latin typeface="Corbel" panose="020B0503020204020204"/>
                <a:ea typeface="ＭＳ Ｐゴシック"/>
                <a:cs typeface="Arial"/>
              </a:rPr>
              <a:t>*Tuntematon 1,1 %</a:t>
            </a:r>
            <a:endParaRPr lang="fi-FI" sz="1467" dirty="0">
              <a:solidFill>
                <a:srgbClr val="000000"/>
              </a:solidFill>
              <a:latin typeface="Corbel" panose="020B0503020204020204" pitchFamily="34" charset="0"/>
              <a:ea typeface="+mn-ea"/>
            </a:endParaRPr>
          </a:p>
        </p:txBody>
      </p:sp>
    </p:spTree>
    <p:extLst>
      <p:ext uri="{BB962C8B-B14F-4D97-AF65-F5344CB8AC3E}">
        <p14:creationId xmlns:p14="http://schemas.microsoft.com/office/powerpoint/2010/main" val="588157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8FDC6B86-066B-4FEC-B242-9C642A75098E}"/>
              </a:ext>
            </a:extLst>
          </p:cNvPr>
          <p:cNvGraphicFramePr>
            <a:graphicFrameLocks/>
          </p:cNvGraphicFramePr>
          <p:nvPr/>
        </p:nvGraphicFramePr>
        <p:xfrm>
          <a:off x="490283" y="1065042"/>
          <a:ext cx="5661096" cy="5702332"/>
        </p:xfrm>
        <a:graphic>
          <a:graphicData uri="http://schemas.openxmlformats.org/drawingml/2006/chart">
            <c:chart xmlns:c="http://schemas.openxmlformats.org/drawingml/2006/chart" xmlns:r="http://schemas.openxmlformats.org/officeDocument/2006/relationships" r:id="rId2"/>
          </a:graphicData>
        </a:graphic>
      </p:graphicFrame>
      <p:sp>
        <p:nvSpPr>
          <p:cNvPr id="4" name="Otsikko 3">
            <a:extLst>
              <a:ext uri="{FF2B5EF4-FFF2-40B4-BE49-F238E27FC236}">
                <a16:creationId xmlns:a16="http://schemas.microsoft.com/office/drawing/2014/main" id="{27A70DC4-49BC-47FF-A627-BA46C7DCBF23}"/>
              </a:ext>
            </a:extLst>
          </p:cNvPr>
          <p:cNvSpPr>
            <a:spLocks noGrp="1"/>
          </p:cNvSpPr>
          <p:nvPr>
            <p:ph type="title"/>
          </p:nvPr>
        </p:nvSpPr>
        <p:spPr>
          <a:xfrm>
            <a:off x="373925" y="409533"/>
            <a:ext cx="10972799" cy="727799"/>
          </a:xfrm>
        </p:spPr>
        <p:txBody>
          <a:bodyPr/>
          <a:lstStyle/>
          <a:p>
            <a:r>
              <a:rPr lang="fi-FI" sz="3733" b="0" dirty="0"/>
              <a:t>Työpaikkakehitys vertailukaupungeissa</a:t>
            </a:r>
          </a:p>
        </p:txBody>
      </p:sp>
      <p:sp>
        <p:nvSpPr>
          <p:cNvPr id="2" name="Tekstiruutu 1">
            <a:extLst>
              <a:ext uri="{FF2B5EF4-FFF2-40B4-BE49-F238E27FC236}">
                <a16:creationId xmlns:a16="http://schemas.microsoft.com/office/drawing/2014/main" id="{4DC1349C-4CE2-431A-8B14-9AEDC8AF7588}"/>
              </a:ext>
            </a:extLst>
          </p:cNvPr>
          <p:cNvSpPr txBox="1"/>
          <p:nvPr/>
        </p:nvSpPr>
        <p:spPr>
          <a:xfrm>
            <a:off x="621868" y="1137331"/>
            <a:ext cx="4947385" cy="666977"/>
          </a:xfrm>
          <a:prstGeom prst="rect">
            <a:avLst/>
          </a:prstGeom>
          <a:noFill/>
        </p:spPr>
        <p:txBody>
          <a:bodyPr wrap="square" rtlCol="0">
            <a:spAutoFit/>
          </a:bodyPr>
          <a:lstStyle/>
          <a:p>
            <a:pPr defTabSz="609585" eaLnBrk="0" hangingPunct="0"/>
            <a:r>
              <a:rPr lang="fi-FI" sz="1867" b="1" dirty="0">
                <a:solidFill>
                  <a:srgbClr val="000000"/>
                </a:solidFill>
                <a:latin typeface="Corbel" panose="020B0503020204020204" pitchFamily="34" charset="0"/>
                <a:ea typeface="+mn-ea"/>
              </a:rPr>
              <a:t>Työpaikkojen määrän suhteellinen muutos </a:t>
            </a:r>
            <a:r>
              <a:rPr lang="fi-FI" sz="1867" b="1" dirty="0">
                <a:solidFill>
                  <a:srgbClr val="F277C6">
                    <a:lumMod val="75000"/>
                  </a:srgbClr>
                </a:solidFill>
                <a:latin typeface="Corbel" panose="020B0503020204020204" pitchFamily="34" charset="0"/>
                <a:ea typeface="+mn-ea"/>
              </a:rPr>
              <a:t>vuonna 2023, </a:t>
            </a:r>
            <a:r>
              <a:rPr lang="fi-FI" sz="1867" b="1" dirty="0">
                <a:solidFill>
                  <a:srgbClr val="000000"/>
                </a:solidFill>
                <a:latin typeface="Corbel" panose="020B0503020204020204" pitchFamily="34" charset="0"/>
                <a:ea typeface="+mn-ea"/>
              </a:rPr>
              <a:t>%</a:t>
            </a:r>
          </a:p>
        </p:txBody>
      </p:sp>
      <p:sp>
        <p:nvSpPr>
          <p:cNvPr id="7" name="Tekstiruutu 1">
            <a:extLst>
              <a:ext uri="{FF2B5EF4-FFF2-40B4-BE49-F238E27FC236}">
                <a16:creationId xmlns:a16="http://schemas.microsoft.com/office/drawing/2014/main" id="{23959B28-EC63-A436-FF4B-BA1F473151C0}"/>
              </a:ext>
            </a:extLst>
          </p:cNvPr>
          <p:cNvSpPr txBox="1"/>
          <p:nvPr/>
        </p:nvSpPr>
        <p:spPr>
          <a:xfrm>
            <a:off x="7244600" y="1065041"/>
            <a:ext cx="4947401" cy="6669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9585" eaLnBrk="0" hangingPunct="0"/>
            <a:r>
              <a:rPr lang="fi-FI" sz="1867" b="1" dirty="0">
                <a:solidFill>
                  <a:srgbClr val="000000"/>
                </a:solidFill>
                <a:latin typeface="Corbel" panose="020B0503020204020204"/>
              </a:rPr>
              <a:t>Työpaikkojen määrän suhteellinen muutos </a:t>
            </a:r>
            <a:br>
              <a:rPr lang="fi-FI" sz="1867" b="1" dirty="0">
                <a:solidFill>
                  <a:srgbClr val="000000"/>
                </a:solidFill>
                <a:latin typeface="Corbel" panose="020B0503020204020204"/>
              </a:rPr>
            </a:br>
            <a:r>
              <a:rPr lang="fi-FI" sz="1867" b="1" dirty="0">
                <a:solidFill>
                  <a:srgbClr val="F277C6">
                    <a:lumMod val="75000"/>
                  </a:srgbClr>
                </a:solidFill>
                <a:latin typeface="Corbel" panose="020B0503020204020204"/>
              </a:rPr>
              <a:t>10 vuodessa 2013 – 2o23,</a:t>
            </a:r>
            <a:r>
              <a:rPr lang="fi-FI" sz="1867" b="1" dirty="0">
                <a:solidFill>
                  <a:srgbClr val="000000"/>
                </a:solidFill>
                <a:latin typeface="Corbel" panose="020B0503020204020204"/>
              </a:rPr>
              <a:t> %</a:t>
            </a:r>
          </a:p>
        </p:txBody>
      </p:sp>
      <p:graphicFrame>
        <p:nvGraphicFramePr>
          <p:cNvPr id="5" name="Kaavio 4">
            <a:extLst>
              <a:ext uri="{FF2B5EF4-FFF2-40B4-BE49-F238E27FC236}">
                <a16:creationId xmlns:a16="http://schemas.microsoft.com/office/drawing/2014/main" id="{A307940E-FA22-4827-B052-45DEADCA0F84}"/>
              </a:ext>
            </a:extLst>
          </p:cNvPr>
          <p:cNvGraphicFramePr>
            <a:graphicFrameLocks/>
          </p:cNvGraphicFramePr>
          <p:nvPr/>
        </p:nvGraphicFramePr>
        <p:xfrm>
          <a:off x="6622732" y="1065042"/>
          <a:ext cx="5195344" cy="5702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622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0B8E2540-91D3-AAE9-2C9F-45F85EDBB94E}"/>
              </a:ext>
              <a:ext uri="{C183D7F6-B498-43B3-948B-1728B52AA6E4}">
                <adec:decorative xmlns:adec="http://schemas.microsoft.com/office/drawing/2017/decorative" val="1"/>
              </a:ext>
            </a:extLst>
          </p:cNvPr>
          <p:cNvPicPr>
            <a:picLocks noChangeAspect="1"/>
          </p:cNvPicPr>
          <p:nvPr/>
        </p:nvPicPr>
        <p:blipFill>
          <a:blip r:embed="rId2">
            <a:grayscl/>
          </a:blip>
          <a:stretch>
            <a:fillRect/>
          </a:stretch>
        </p:blipFill>
        <p:spPr>
          <a:xfrm>
            <a:off x="8709204" y="813134"/>
            <a:ext cx="3482796" cy="5773298"/>
          </a:xfrm>
          <a:prstGeom prst="rect">
            <a:avLst/>
          </a:prstGeom>
        </p:spPr>
      </p:pic>
      <p:sp>
        <p:nvSpPr>
          <p:cNvPr id="18445" name="Title 1">
            <a:extLst>
              <a:ext uri="{FF2B5EF4-FFF2-40B4-BE49-F238E27FC236}">
                <a16:creationId xmlns:a16="http://schemas.microsoft.com/office/drawing/2014/main" id="{55C12B9C-592C-40C4-7C8A-CE0B49957D95}"/>
              </a:ext>
            </a:extLst>
          </p:cNvPr>
          <p:cNvSpPr>
            <a:spLocks noGrp="1"/>
          </p:cNvSpPr>
          <p:nvPr>
            <p:ph type="title"/>
          </p:nvPr>
        </p:nvSpPr>
        <p:spPr>
          <a:xfrm>
            <a:off x="553916" y="595128"/>
            <a:ext cx="6160821" cy="1155784"/>
          </a:xfrm>
        </p:spPr>
        <p:txBody>
          <a:bodyPr/>
          <a:lstStyle/>
          <a:p>
            <a:r>
              <a:rPr lang="fi-FI" dirty="0">
                <a:solidFill>
                  <a:schemeClr val="accent1"/>
                </a:solidFill>
                <a:latin typeface="Corbel" panose="020B0503020204020204" pitchFamily="34" charset="0"/>
              </a:rPr>
              <a:t>Väestö, alue, sijainti</a:t>
            </a:r>
            <a:endParaRPr lang="en-US" dirty="0">
              <a:solidFill>
                <a:schemeClr val="accent1"/>
              </a:solidFill>
              <a:latin typeface="Corbel" panose="020B0503020204020204" pitchFamily="34" charset="0"/>
            </a:endParaRPr>
          </a:p>
        </p:txBody>
      </p:sp>
      <p:sp>
        <p:nvSpPr>
          <p:cNvPr id="18436" name="Date Placeholder 3">
            <a:extLst>
              <a:ext uri="{FF2B5EF4-FFF2-40B4-BE49-F238E27FC236}">
                <a16:creationId xmlns:a16="http://schemas.microsoft.com/office/drawing/2014/main" id="{1C78B202-6A34-ED58-6219-BF755A399EBD}"/>
              </a:ext>
            </a:extLst>
          </p:cNvPr>
          <p:cNvSpPr>
            <a:spLocks noGrp="1" noChangeArrowheads="1"/>
          </p:cNvSpPr>
          <p:nvPr>
            <p:ph type="dt" sz="half" idx="1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Corbel" panose="020B0503020204020204" pitchFamily="34" charset="0"/>
              </a:defRPr>
            </a:lvl1pPr>
            <a:lvl2pPr marL="990575" indent="-380990">
              <a:defRPr>
                <a:solidFill>
                  <a:schemeClr val="tx1"/>
                </a:solidFill>
                <a:latin typeface="Corbel" panose="020B0503020204020204" pitchFamily="34" charset="0"/>
              </a:defRPr>
            </a:lvl2pPr>
            <a:lvl3pPr marL="1523962" indent="-304792">
              <a:defRPr>
                <a:solidFill>
                  <a:schemeClr val="tx1"/>
                </a:solidFill>
                <a:latin typeface="Corbel" panose="020B0503020204020204" pitchFamily="34" charset="0"/>
              </a:defRPr>
            </a:lvl3pPr>
            <a:lvl4pPr marL="2133547" indent="-304792">
              <a:defRPr>
                <a:solidFill>
                  <a:schemeClr val="tx1"/>
                </a:solidFill>
                <a:latin typeface="Corbel" panose="020B0503020204020204" pitchFamily="34" charset="0"/>
              </a:defRPr>
            </a:lvl4pPr>
            <a:lvl5pPr marL="2743131" indent="-304792">
              <a:defRPr>
                <a:solidFill>
                  <a:schemeClr val="tx1"/>
                </a:solidFill>
                <a:latin typeface="Corbel" panose="020B0503020204020204" pitchFamily="34" charset="0"/>
              </a:defRPr>
            </a:lvl5pPr>
            <a:lvl6pPr marL="3352716" indent="-304792" defTabSz="609585" eaLnBrk="0" fontAlgn="base" hangingPunct="0">
              <a:spcBef>
                <a:spcPct val="0"/>
              </a:spcBef>
              <a:spcAft>
                <a:spcPct val="0"/>
              </a:spcAft>
              <a:defRPr>
                <a:solidFill>
                  <a:schemeClr val="tx1"/>
                </a:solidFill>
                <a:latin typeface="Corbel" panose="020B0503020204020204" pitchFamily="34" charset="0"/>
              </a:defRPr>
            </a:lvl6pPr>
            <a:lvl7pPr marL="3962301" indent="-304792" defTabSz="609585" eaLnBrk="0" fontAlgn="base" hangingPunct="0">
              <a:spcBef>
                <a:spcPct val="0"/>
              </a:spcBef>
              <a:spcAft>
                <a:spcPct val="0"/>
              </a:spcAft>
              <a:defRPr>
                <a:solidFill>
                  <a:schemeClr val="tx1"/>
                </a:solidFill>
                <a:latin typeface="Corbel" panose="020B0503020204020204" pitchFamily="34" charset="0"/>
              </a:defRPr>
            </a:lvl7pPr>
            <a:lvl8pPr marL="4571886" indent="-304792" defTabSz="609585" eaLnBrk="0" fontAlgn="base" hangingPunct="0">
              <a:spcBef>
                <a:spcPct val="0"/>
              </a:spcBef>
              <a:spcAft>
                <a:spcPct val="0"/>
              </a:spcAft>
              <a:defRPr>
                <a:solidFill>
                  <a:schemeClr val="tx1"/>
                </a:solidFill>
                <a:latin typeface="Corbel" panose="020B0503020204020204" pitchFamily="34" charset="0"/>
              </a:defRPr>
            </a:lvl8pPr>
            <a:lvl9pPr marL="5181470" indent="-304792" defTabSz="609585" eaLnBrk="0" fontAlgn="base" hangingPunct="0">
              <a:spcBef>
                <a:spcPct val="0"/>
              </a:spcBef>
              <a:spcAft>
                <a:spcPct val="0"/>
              </a:spcAft>
              <a:defRPr>
                <a:solidFill>
                  <a:schemeClr val="tx1"/>
                </a:solidFill>
                <a:latin typeface="Corbel" panose="020B0503020204020204" pitchFamily="34" charset="0"/>
              </a:defRPr>
            </a:lvl9pPr>
          </a:lstStyle>
          <a:p>
            <a:pPr marL="0" marR="0" lvl="0" indent="0" latinLnBrk="0">
              <a:spcAft>
                <a:spcPts val="600"/>
              </a:spcAft>
              <a:buClrTx/>
              <a:buSzTx/>
              <a:buFontTx/>
              <a:buNone/>
              <a:tabLst/>
              <a:defRPr/>
            </a:pPr>
            <a:fld id="{575F299C-0BC6-4CA9-BF3C-D534151B7EAF}" type="datetime1">
              <a:rPr kumimoji="0" lang="fi-FI" altLang="fi-FI" b="0" i="0" u="none" strike="noStrike" cap="none" spc="0" normalizeH="0" baseline="0" noProof="0">
                <a:ln>
                  <a:noFill/>
                </a:ln>
                <a:effectLst/>
                <a:uLnTx/>
                <a:uFillTx/>
                <a:latin typeface="+mn-lt"/>
              </a:rPr>
              <a:pPr marL="0" marR="0" lvl="0" indent="0" latinLnBrk="0">
                <a:spcAft>
                  <a:spcPts val="600"/>
                </a:spcAft>
                <a:buClrTx/>
                <a:buSzTx/>
                <a:buFontTx/>
                <a:buNone/>
                <a:tabLst/>
                <a:defRPr/>
              </a:pPr>
              <a:t>10.2.2025</a:t>
            </a:fld>
            <a:endParaRPr kumimoji="0" lang="LID4096" altLang="fi-FI" b="0" i="0" u="none" strike="noStrike" cap="none" spc="0" normalizeH="0" baseline="0" noProof="0">
              <a:ln>
                <a:noFill/>
              </a:ln>
              <a:effectLst/>
              <a:uLnTx/>
              <a:uFillTx/>
              <a:latin typeface="+mn-lt"/>
            </a:endParaRPr>
          </a:p>
        </p:txBody>
      </p:sp>
      <p:sp>
        <p:nvSpPr>
          <p:cNvPr id="18437" name="Slide Number Placeholder 5">
            <a:extLst>
              <a:ext uri="{FF2B5EF4-FFF2-40B4-BE49-F238E27FC236}">
                <a16:creationId xmlns:a16="http://schemas.microsoft.com/office/drawing/2014/main" id="{BD626B71-C904-E077-8C59-4CB30722E377}"/>
              </a:ext>
            </a:extLst>
          </p:cNvPr>
          <p:cNvSpPr>
            <a:spLocks noGrp="1" noChangeArrowheads="1"/>
          </p:cNvSpPr>
          <p:nvPr>
            <p:ph type="sldNum"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Corbel" panose="020B0503020204020204" pitchFamily="34" charset="0"/>
              </a:defRPr>
            </a:lvl1pPr>
            <a:lvl2pPr marL="990575" indent="-380990">
              <a:defRPr>
                <a:solidFill>
                  <a:schemeClr val="tx1"/>
                </a:solidFill>
                <a:latin typeface="Corbel" panose="020B0503020204020204" pitchFamily="34" charset="0"/>
              </a:defRPr>
            </a:lvl2pPr>
            <a:lvl3pPr marL="1523962" indent="-304792">
              <a:defRPr>
                <a:solidFill>
                  <a:schemeClr val="tx1"/>
                </a:solidFill>
                <a:latin typeface="Corbel" panose="020B0503020204020204" pitchFamily="34" charset="0"/>
              </a:defRPr>
            </a:lvl3pPr>
            <a:lvl4pPr marL="2133547" indent="-304792">
              <a:defRPr>
                <a:solidFill>
                  <a:schemeClr val="tx1"/>
                </a:solidFill>
                <a:latin typeface="Corbel" panose="020B0503020204020204" pitchFamily="34" charset="0"/>
              </a:defRPr>
            </a:lvl4pPr>
            <a:lvl5pPr marL="2743131" indent="-304792">
              <a:defRPr>
                <a:solidFill>
                  <a:schemeClr val="tx1"/>
                </a:solidFill>
                <a:latin typeface="Corbel" panose="020B0503020204020204" pitchFamily="34" charset="0"/>
              </a:defRPr>
            </a:lvl5pPr>
            <a:lvl6pPr marL="3352716" indent="-304792" defTabSz="609585" eaLnBrk="0" fontAlgn="base" hangingPunct="0">
              <a:spcBef>
                <a:spcPct val="0"/>
              </a:spcBef>
              <a:spcAft>
                <a:spcPct val="0"/>
              </a:spcAft>
              <a:defRPr>
                <a:solidFill>
                  <a:schemeClr val="tx1"/>
                </a:solidFill>
                <a:latin typeface="Corbel" panose="020B0503020204020204" pitchFamily="34" charset="0"/>
              </a:defRPr>
            </a:lvl6pPr>
            <a:lvl7pPr marL="3962301" indent="-304792" defTabSz="609585" eaLnBrk="0" fontAlgn="base" hangingPunct="0">
              <a:spcBef>
                <a:spcPct val="0"/>
              </a:spcBef>
              <a:spcAft>
                <a:spcPct val="0"/>
              </a:spcAft>
              <a:defRPr>
                <a:solidFill>
                  <a:schemeClr val="tx1"/>
                </a:solidFill>
                <a:latin typeface="Corbel" panose="020B0503020204020204" pitchFamily="34" charset="0"/>
              </a:defRPr>
            </a:lvl7pPr>
            <a:lvl8pPr marL="4571886" indent="-304792" defTabSz="609585" eaLnBrk="0" fontAlgn="base" hangingPunct="0">
              <a:spcBef>
                <a:spcPct val="0"/>
              </a:spcBef>
              <a:spcAft>
                <a:spcPct val="0"/>
              </a:spcAft>
              <a:defRPr>
                <a:solidFill>
                  <a:schemeClr val="tx1"/>
                </a:solidFill>
                <a:latin typeface="Corbel" panose="020B0503020204020204" pitchFamily="34" charset="0"/>
              </a:defRPr>
            </a:lvl8pPr>
            <a:lvl9pPr marL="5181470" indent="-304792" defTabSz="609585" eaLnBrk="0" fontAlgn="base" hangingPunct="0">
              <a:spcBef>
                <a:spcPct val="0"/>
              </a:spcBef>
              <a:spcAft>
                <a:spcPct val="0"/>
              </a:spcAft>
              <a:defRPr>
                <a:solidFill>
                  <a:schemeClr val="tx1"/>
                </a:solidFill>
                <a:latin typeface="Corbel" panose="020B0503020204020204" pitchFamily="34" charset="0"/>
              </a:defRPr>
            </a:lvl9pPr>
          </a:lstStyle>
          <a:p>
            <a:pPr marL="0" marR="0" lvl="0" indent="0" latinLnBrk="0">
              <a:spcAft>
                <a:spcPts val="600"/>
              </a:spcAft>
              <a:buClrTx/>
              <a:buSzTx/>
              <a:buFontTx/>
              <a:buNone/>
              <a:tabLst/>
              <a:defRPr/>
            </a:pPr>
            <a:fld id="{D3D92FB8-C075-43E7-B14A-E0E4B1C683A2}" type="slidenum">
              <a:rPr kumimoji="0" lang="en-FI" altLang="fi-FI" b="1" i="0" u="none" strike="noStrike" kern="1200" cap="none" spc="0" normalizeH="0" baseline="0" noProof="0">
                <a:ln>
                  <a:noFill/>
                </a:ln>
                <a:effectLst/>
                <a:uLnTx/>
                <a:uFillTx/>
                <a:latin typeface="+mn-lt"/>
                <a:ea typeface="ＭＳ Ｐゴシック" charset="-128"/>
                <a:cs typeface="+mn-cs"/>
              </a:rPr>
              <a:pPr marL="0" marR="0" lvl="0" indent="0" latinLnBrk="0">
                <a:spcAft>
                  <a:spcPts val="600"/>
                </a:spcAft>
                <a:buClrTx/>
                <a:buSzTx/>
                <a:buFontTx/>
                <a:buNone/>
                <a:tabLst/>
                <a:defRPr/>
              </a:pPr>
              <a:t>3</a:t>
            </a:fld>
            <a:endParaRPr kumimoji="0" lang="en-FI" altLang="fi-FI" b="1" i="0" u="none" strike="noStrike" kern="1200" cap="none" spc="0" normalizeH="0" baseline="0" noProof="0">
              <a:ln>
                <a:noFill/>
              </a:ln>
              <a:effectLst/>
              <a:uLnTx/>
              <a:uFillTx/>
              <a:latin typeface="+mn-lt"/>
              <a:ea typeface="ＭＳ Ｐゴシック" charset="-128"/>
              <a:cs typeface="+mn-cs"/>
            </a:endParaRPr>
          </a:p>
        </p:txBody>
      </p:sp>
      <p:sp>
        <p:nvSpPr>
          <p:cNvPr id="2" name="Suorakulmio 1">
            <a:extLst>
              <a:ext uri="{FF2B5EF4-FFF2-40B4-BE49-F238E27FC236}">
                <a16:creationId xmlns:a16="http://schemas.microsoft.com/office/drawing/2014/main" id="{A1CF33EE-A97D-F83D-2FE7-A18AF4381A5E}"/>
              </a:ext>
            </a:extLst>
          </p:cNvPr>
          <p:cNvSpPr/>
          <p:nvPr/>
        </p:nvSpPr>
        <p:spPr bwMode="auto">
          <a:xfrm>
            <a:off x="701598" y="1999844"/>
            <a:ext cx="6013139" cy="4586588"/>
          </a:xfrm>
          <a:prstGeom prst="rect">
            <a:avLst/>
          </a:prstGeom>
          <a:noFill/>
          <a:ln>
            <a:noFill/>
          </a:ln>
        </p:spPr>
        <p:txBody>
          <a:bodyPr vert="horz" wrap="square" lIns="91440" tIns="45720" rIns="91440" bIns="45720" numCol="1" anchor="t" anchorCtr="0" compatLnSpc="1">
            <a:prstTxWarp prst="textNoShape">
              <a:avLst/>
            </a:prstTxWarp>
            <a:normAutofit/>
          </a:bodyPr>
          <a:lstStyle/>
          <a:p>
            <a:pPr marL="285750" indent="-285750" defTabSz="449263" eaLnBrk="0" hangingPunct="0">
              <a:spcBef>
                <a:spcPts val="800"/>
              </a:spcBef>
              <a:buClr>
                <a:schemeClr val="accent1"/>
              </a:buClr>
              <a:buSzPct val="100000"/>
              <a:buFont typeface="Arial" pitchFamily="34" charset="0"/>
              <a:buChar char="l"/>
              <a:defRPr/>
            </a:pPr>
            <a: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t>Suomen 8. suurin kaupunki</a:t>
            </a:r>
          </a:p>
          <a:p>
            <a:pPr marL="285750" indent="-285750" defTabSz="449263" eaLnBrk="0" hangingPunct="0">
              <a:spcBef>
                <a:spcPts val="800"/>
              </a:spcBef>
              <a:buClr>
                <a:schemeClr val="accent1"/>
              </a:buClr>
              <a:buSzPct val="100000"/>
              <a:buFont typeface="Arial" pitchFamily="34" charset="0"/>
              <a:buChar char="l"/>
              <a:defRPr/>
            </a:pPr>
            <a:r>
              <a:rPr lang="fi-FI" sz="2000" kern="0" dirty="0">
                <a:solidFill>
                  <a:schemeClr val="accent5"/>
                </a:solidFill>
                <a:latin typeface="Corbel" panose="020B0503020204020204" pitchFamily="34" charset="0"/>
                <a:ea typeface="Verdana"/>
                <a:cs typeface="Verdana" panose="020B0604030504040204" pitchFamily="34" charset="0"/>
              </a:rPr>
              <a:t>Noin 124 000 asukasta </a:t>
            </a:r>
            <a:b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br>
            <a:r>
              <a:rPr lang="fi-FI" sz="2000" i="1" kern="0" dirty="0" err="1">
                <a:solidFill>
                  <a:schemeClr val="accent5"/>
                </a:solidFill>
                <a:latin typeface="Corbel" panose="020B0503020204020204" pitchFamily="34" charset="0"/>
                <a:ea typeface="Verdana"/>
                <a:cs typeface="Verdana" panose="020B0604030504040204" pitchFamily="34" charset="0"/>
              </a:rPr>
              <a:t>About</a:t>
            </a:r>
            <a:r>
              <a:rPr lang="fi-FI" sz="2000" i="1" kern="0" dirty="0">
                <a:solidFill>
                  <a:schemeClr val="accent5"/>
                </a:solidFill>
                <a:latin typeface="Corbel" panose="020B0503020204020204" pitchFamily="34" charset="0"/>
                <a:ea typeface="Verdana"/>
                <a:cs typeface="Verdana" panose="020B0604030504040204" pitchFamily="34" charset="0"/>
              </a:rPr>
              <a:t> 124 000 </a:t>
            </a:r>
            <a:r>
              <a:rPr lang="fi-FI" sz="2000" i="1" kern="0" dirty="0" err="1">
                <a:solidFill>
                  <a:schemeClr val="accent5"/>
                </a:solidFill>
                <a:latin typeface="Corbel" panose="020B0503020204020204" pitchFamily="34" charset="0"/>
                <a:ea typeface="Verdana"/>
                <a:cs typeface="Verdana" panose="020B0604030504040204" pitchFamily="34" charset="0"/>
              </a:rPr>
              <a:t>capita</a:t>
            </a:r>
            <a:endParaRPr lang="fi-FI" sz="2000" i="1" kern="0" dirty="0">
              <a:solidFill>
                <a:schemeClr val="accent5"/>
              </a:solidFill>
              <a:latin typeface="Corbel" panose="020B0503020204020204" pitchFamily="34" charset="0"/>
              <a:ea typeface="Verdana"/>
              <a:cs typeface="Verdana" panose="020B0604030504040204" pitchFamily="34" charset="0"/>
            </a:endParaRPr>
          </a:p>
          <a:p>
            <a:pPr marL="285750" indent="-285750" defTabSz="449263" eaLnBrk="0" fontAlgn="base" hangingPunct="0">
              <a:spcBef>
                <a:spcPts val="800"/>
              </a:spcBef>
              <a:spcAft>
                <a:spcPct val="0"/>
              </a:spcAft>
              <a:buClr>
                <a:schemeClr val="accent1"/>
              </a:buClr>
              <a:buSzPct val="100000"/>
              <a:buFont typeface="Arial" pitchFamily="34" charset="0"/>
              <a:buChar char="l"/>
              <a:defRPr/>
            </a:pPr>
            <a: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t>Työssäkäyntialueella 170 000 asukasta</a:t>
            </a:r>
            <a:b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br>
            <a:r>
              <a:rPr lang="fi-FI" sz="2000" i="1" kern="0" dirty="0">
                <a:solidFill>
                  <a:schemeClr val="accent5"/>
                </a:solidFill>
                <a:latin typeface="Corbel" panose="020B0503020204020204" pitchFamily="34" charset="0"/>
                <a:ea typeface="Verdana" panose="020B0604030504040204" pitchFamily="34" charset="0"/>
                <a:cs typeface="Verdana" panose="020B0604030504040204" pitchFamily="34" charset="0"/>
              </a:rPr>
              <a:t>Travel-to-</a:t>
            </a:r>
            <a:r>
              <a:rPr lang="fi-FI" sz="2000" i="1" kern="0" dirty="0" err="1">
                <a:solidFill>
                  <a:schemeClr val="accent5"/>
                </a:solidFill>
                <a:latin typeface="Corbel" panose="020B0503020204020204" pitchFamily="34" charset="0"/>
                <a:ea typeface="Verdana" panose="020B0604030504040204" pitchFamily="34" charset="0"/>
                <a:cs typeface="Verdana" panose="020B0604030504040204" pitchFamily="34" charset="0"/>
              </a:rPr>
              <a:t>work</a:t>
            </a:r>
            <a:r>
              <a:rPr lang="fi-FI" sz="2000" i="1" kern="0" dirty="0">
                <a:solidFill>
                  <a:schemeClr val="accent5"/>
                </a:solidFill>
                <a:latin typeface="Corbel" panose="020B0503020204020204" pitchFamily="34" charset="0"/>
                <a:ea typeface="Verdana" panose="020B0604030504040204" pitchFamily="34" charset="0"/>
                <a:cs typeface="Verdana" panose="020B0604030504040204" pitchFamily="34" charset="0"/>
              </a:rPr>
              <a:t> </a:t>
            </a:r>
            <a:r>
              <a:rPr lang="fi-FI" sz="2000" i="1" kern="0" dirty="0" err="1">
                <a:solidFill>
                  <a:schemeClr val="accent5"/>
                </a:solidFill>
                <a:latin typeface="Corbel" panose="020B0503020204020204" pitchFamily="34" charset="0"/>
                <a:ea typeface="Verdana" panose="020B0604030504040204" pitchFamily="34" charset="0"/>
                <a:cs typeface="Verdana" panose="020B0604030504040204" pitchFamily="34" charset="0"/>
              </a:rPr>
              <a:t>area</a:t>
            </a:r>
            <a:r>
              <a:rPr lang="fi-FI" sz="2000" i="1" kern="0" dirty="0">
                <a:solidFill>
                  <a:schemeClr val="accent5"/>
                </a:solidFill>
                <a:latin typeface="Corbel" panose="020B0503020204020204" pitchFamily="34" charset="0"/>
                <a:ea typeface="Verdana" panose="020B0604030504040204" pitchFamily="34" charset="0"/>
                <a:cs typeface="Verdana" panose="020B0604030504040204" pitchFamily="34" charset="0"/>
              </a:rPr>
              <a:t> 170 000 </a:t>
            </a:r>
            <a:r>
              <a:rPr lang="fi-FI" sz="2000" i="1" kern="0" dirty="0" err="1">
                <a:solidFill>
                  <a:schemeClr val="accent5"/>
                </a:solidFill>
                <a:latin typeface="Corbel" panose="020B0503020204020204" pitchFamily="34" charset="0"/>
                <a:ea typeface="Verdana" panose="020B0604030504040204" pitchFamily="34" charset="0"/>
                <a:cs typeface="Verdana" panose="020B0604030504040204" pitchFamily="34" charset="0"/>
              </a:rPr>
              <a:t>capita</a:t>
            </a:r>
            <a:endParaRPr lang="fi-FI" sz="2000" i="1" kern="0" dirty="0">
              <a:solidFill>
                <a:schemeClr val="accent5"/>
              </a:solidFill>
              <a:latin typeface="Corbel" panose="020B0503020204020204" pitchFamily="34" charset="0"/>
              <a:ea typeface="Verdana" panose="020B0604030504040204" pitchFamily="34" charset="0"/>
              <a:cs typeface="Verdana" panose="020B0604030504040204" pitchFamily="34" charset="0"/>
            </a:endParaRPr>
          </a:p>
          <a:p>
            <a:pPr marL="285750" lvl="0" indent="-285750" defTabSz="449263" eaLnBrk="0" hangingPunct="0">
              <a:spcBef>
                <a:spcPts val="800"/>
              </a:spcBef>
              <a:buClr>
                <a:schemeClr val="accent1"/>
              </a:buClr>
              <a:buSzPct val="100000"/>
              <a:buFont typeface="Arial" pitchFamily="34" charset="0"/>
              <a:buChar char="l"/>
              <a:defRPr/>
            </a:pPr>
            <a: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t>Asukastiheys noin 37,8 asukasta / maa-km²</a:t>
            </a:r>
            <a:b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br>
            <a:r>
              <a:rPr lang="fi-FI" sz="2000" i="1" dirty="0" err="1">
                <a:solidFill>
                  <a:schemeClr val="accent5"/>
                </a:solidFill>
                <a:latin typeface="Corbel" panose="020B0503020204020204" pitchFamily="34" charset="0"/>
                <a:ea typeface="Verdana" panose="020B0604030504040204" pitchFamily="34" charset="0"/>
                <a:cs typeface="Verdana" panose="020B0604030504040204" pitchFamily="34" charset="0"/>
              </a:rPr>
              <a:t>Population</a:t>
            </a:r>
            <a:r>
              <a:rPr lang="fi-FI" sz="2000" i="1" dirty="0">
                <a:solidFill>
                  <a:schemeClr val="accent5"/>
                </a:solidFill>
                <a:latin typeface="Corbel" panose="020B0503020204020204" pitchFamily="34" charset="0"/>
                <a:ea typeface="Verdana" panose="020B0604030504040204" pitchFamily="34" charset="0"/>
                <a:cs typeface="Verdana" panose="020B0604030504040204" pitchFamily="34" charset="0"/>
              </a:rPr>
              <a:t> </a:t>
            </a:r>
            <a:r>
              <a:rPr lang="fi-FI" sz="2000" i="1" dirty="0" err="1">
                <a:solidFill>
                  <a:schemeClr val="accent5"/>
                </a:solidFill>
                <a:latin typeface="Corbel" panose="020B0503020204020204" pitchFamily="34" charset="0"/>
                <a:ea typeface="Verdana" panose="020B0604030504040204" pitchFamily="34" charset="0"/>
                <a:cs typeface="Verdana" panose="020B0604030504040204" pitchFamily="34" charset="0"/>
              </a:rPr>
              <a:t>density</a:t>
            </a:r>
            <a:r>
              <a:rPr lang="fi-FI" sz="2000" i="1" dirty="0">
                <a:solidFill>
                  <a:schemeClr val="accent5"/>
                </a:solidFill>
                <a:latin typeface="Corbel" panose="020B0503020204020204" pitchFamily="34" charset="0"/>
                <a:ea typeface="Verdana" panose="020B0604030504040204" pitchFamily="34" charset="0"/>
                <a:cs typeface="Verdana" panose="020B0604030504040204" pitchFamily="34" charset="0"/>
              </a:rPr>
              <a:t> 37,8 </a:t>
            </a:r>
            <a:r>
              <a:rPr lang="fi-FI" sz="2000" i="1" dirty="0" err="1">
                <a:solidFill>
                  <a:schemeClr val="accent5"/>
                </a:solidFill>
                <a:latin typeface="Corbel" panose="020B0503020204020204" pitchFamily="34" charset="0"/>
                <a:ea typeface="Verdana" panose="020B0604030504040204" pitchFamily="34" charset="0"/>
                <a:cs typeface="Verdana" panose="020B0604030504040204" pitchFamily="34" charset="0"/>
              </a:rPr>
              <a:t>inhabitans</a:t>
            </a:r>
            <a:r>
              <a:rPr lang="fi-FI" sz="2000" i="1" dirty="0">
                <a:solidFill>
                  <a:schemeClr val="accent5"/>
                </a:solidFill>
                <a:latin typeface="Corbel" panose="020B0503020204020204" pitchFamily="34" charset="0"/>
                <a:ea typeface="Verdana" panose="020B0604030504040204" pitchFamily="34" charset="0"/>
                <a:cs typeface="Verdana" panose="020B0604030504040204" pitchFamily="34" charset="0"/>
              </a:rPr>
              <a:t> / </a:t>
            </a:r>
            <a:r>
              <a:rPr lang="fi-FI" sz="2000" i="1" dirty="0" err="1">
                <a:solidFill>
                  <a:schemeClr val="accent5"/>
                </a:solidFill>
                <a:latin typeface="Corbel" panose="020B0503020204020204" pitchFamily="34" charset="0"/>
                <a:ea typeface="Verdana" panose="020B0604030504040204" pitchFamily="34" charset="0"/>
                <a:cs typeface="Verdana" panose="020B0604030504040204" pitchFamily="34" charset="0"/>
              </a:rPr>
              <a:t>land</a:t>
            </a:r>
            <a:r>
              <a:rPr lang="fi-FI" sz="2000" i="1" dirty="0">
                <a:solidFill>
                  <a:schemeClr val="accent5"/>
                </a:solidFill>
                <a:latin typeface="Corbel" panose="020B0503020204020204" pitchFamily="34" charset="0"/>
                <a:ea typeface="Verdana" panose="020B0604030504040204" pitchFamily="34" charset="0"/>
                <a:cs typeface="Verdana" panose="020B0604030504040204" pitchFamily="34" charset="0"/>
              </a:rPr>
              <a:t> </a:t>
            </a:r>
            <a:r>
              <a:rPr lang="fi-FI" sz="2000" i="1" dirty="0" err="1">
                <a:solidFill>
                  <a:schemeClr val="accent5"/>
                </a:solidFill>
                <a:latin typeface="Corbel" panose="020B0503020204020204" pitchFamily="34" charset="0"/>
                <a:ea typeface="Verdana" panose="020B0604030504040204" pitchFamily="34" charset="0"/>
                <a:cs typeface="Verdana" panose="020B0604030504040204" pitchFamily="34" charset="0"/>
              </a:rPr>
              <a:t>area</a:t>
            </a:r>
            <a:r>
              <a:rPr lang="fi-FI" sz="2000" i="1" dirty="0">
                <a:solidFill>
                  <a:schemeClr val="accent5"/>
                </a:solidFill>
                <a:latin typeface="Corbel" panose="020B0503020204020204" pitchFamily="34" charset="0"/>
                <a:ea typeface="Verdana" panose="020B0604030504040204" pitchFamily="34" charset="0"/>
                <a:cs typeface="Verdana" panose="020B0604030504040204" pitchFamily="34" charset="0"/>
              </a:rPr>
              <a:t> km</a:t>
            </a:r>
            <a:r>
              <a:rPr lang="fi-FI" sz="2000" i="1" baseline="30000" dirty="0">
                <a:solidFill>
                  <a:schemeClr val="accent5"/>
                </a:solidFill>
                <a:latin typeface="Corbel" panose="020B0503020204020204" pitchFamily="34" charset="0"/>
                <a:ea typeface="Verdana" panose="020B0604030504040204" pitchFamily="34" charset="0"/>
                <a:cs typeface="Verdana" panose="020B0604030504040204" pitchFamily="34" charset="0"/>
              </a:rPr>
              <a:t>2</a:t>
            </a:r>
            <a:endParaRPr lang="fi-FI" sz="2000" i="1" kern="0" dirty="0">
              <a:solidFill>
                <a:schemeClr val="accent5"/>
              </a:solidFill>
              <a:latin typeface="Corbel" panose="020B0503020204020204" pitchFamily="34" charset="0"/>
              <a:ea typeface="Verdana" panose="020B0604030504040204" pitchFamily="34" charset="0"/>
              <a:cs typeface="Verdana" panose="020B0604030504040204" pitchFamily="34" charset="0"/>
            </a:endParaRPr>
          </a:p>
          <a:p>
            <a:pPr marL="285750" indent="-285750" defTabSz="449263" eaLnBrk="0" hangingPunct="0">
              <a:spcBef>
                <a:spcPts val="800"/>
              </a:spcBef>
              <a:buClr>
                <a:schemeClr val="accent1"/>
              </a:buClr>
              <a:buSzPct val="100000"/>
              <a:buFont typeface="Arial" pitchFamily="34" charset="0"/>
              <a:buChar char="l"/>
              <a:defRPr/>
            </a:pPr>
            <a: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t>Rantaviiva 6340 km, järviä noin 900</a:t>
            </a:r>
            <a:b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br>
            <a:r>
              <a:rPr lang="fi-FI" sz="2000" i="1" kern="0" dirty="0" err="1">
                <a:solidFill>
                  <a:schemeClr val="accent5"/>
                </a:solidFill>
                <a:latin typeface="Corbel" panose="020B0503020204020204" pitchFamily="34" charset="0"/>
                <a:ea typeface="Verdana" panose="020B0604030504040204" pitchFamily="34" charset="0"/>
                <a:cs typeface="Verdana" panose="020B0604030504040204" pitchFamily="34" charset="0"/>
              </a:rPr>
              <a:t>Shoreline</a:t>
            </a:r>
            <a:r>
              <a:rPr lang="fi-FI" sz="2000" i="1" kern="0" dirty="0">
                <a:solidFill>
                  <a:schemeClr val="accent5"/>
                </a:solidFill>
                <a:latin typeface="Corbel" panose="020B0503020204020204" pitchFamily="34" charset="0"/>
                <a:ea typeface="Verdana" panose="020B0604030504040204" pitchFamily="34" charset="0"/>
                <a:cs typeface="Verdana" panose="020B0604030504040204" pitchFamily="34" charset="0"/>
              </a:rPr>
              <a:t> 6340 km, </a:t>
            </a:r>
            <a:r>
              <a:rPr lang="fi-FI" sz="2000" i="1" kern="0" dirty="0" err="1">
                <a:solidFill>
                  <a:schemeClr val="accent5"/>
                </a:solidFill>
                <a:latin typeface="Corbel" panose="020B0503020204020204" pitchFamily="34" charset="0"/>
                <a:ea typeface="Verdana" panose="020B0604030504040204" pitchFamily="34" charset="0"/>
                <a:cs typeface="Verdana" panose="020B0604030504040204" pitchFamily="34" charset="0"/>
              </a:rPr>
              <a:t>lakes</a:t>
            </a:r>
            <a:r>
              <a:rPr lang="fi-FI" sz="2000" i="1" kern="0" dirty="0">
                <a:solidFill>
                  <a:schemeClr val="accent5"/>
                </a:solidFill>
                <a:latin typeface="Corbel" panose="020B0503020204020204" pitchFamily="34" charset="0"/>
                <a:ea typeface="Verdana" panose="020B0604030504040204" pitchFamily="34" charset="0"/>
                <a:cs typeface="Verdana" panose="020B0604030504040204" pitchFamily="34" charset="0"/>
              </a:rPr>
              <a:t> 900</a:t>
            </a:r>
          </a:p>
          <a:p>
            <a:pPr marL="285750" indent="-285750" defTabSz="449263" eaLnBrk="0" hangingPunct="0">
              <a:spcBef>
                <a:spcPts val="800"/>
              </a:spcBef>
              <a:buClr>
                <a:schemeClr val="accent1"/>
              </a:buClr>
              <a:buSzPct val="100000"/>
              <a:buFont typeface="Arial" pitchFamily="34" charset="0"/>
              <a:buChar char="l"/>
              <a:defRPr/>
            </a:pPr>
            <a: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t>Pinta-ala 4326 </a:t>
            </a:r>
            <a:r>
              <a:rPr lang="fi-FI" sz="2000" dirty="0">
                <a:solidFill>
                  <a:schemeClr val="accent5"/>
                </a:solidFill>
                <a:latin typeface="Corbel" panose="020B0503020204020204" pitchFamily="34" charset="0"/>
                <a:ea typeface="Verdana" panose="020B0604030504040204" pitchFamily="34" charset="0"/>
                <a:cs typeface="Verdana" panose="020B0604030504040204" pitchFamily="34" charset="0"/>
              </a:rPr>
              <a:t>km²</a:t>
            </a:r>
            <a: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t> maapinta-ala 3241 km</a:t>
            </a:r>
            <a:r>
              <a:rPr lang="fi-FI" sz="2000" kern="0" cap="small" baseline="30000" dirty="0">
                <a:solidFill>
                  <a:schemeClr val="accent5"/>
                </a:solidFill>
                <a:latin typeface="Corbel" panose="020B0503020204020204" pitchFamily="34" charset="0"/>
                <a:ea typeface="Verdana" panose="020B0604030504040204" pitchFamily="34" charset="0"/>
                <a:cs typeface="Verdana" panose="020B0604030504040204" pitchFamily="34" charset="0"/>
              </a:rPr>
              <a:t>2</a:t>
            </a:r>
            <a:b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br>
            <a:r>
              <a:rPr lang="fi-FI" sz="2000" i="1" kern="0" dirty="0">
                <a:solidFill>
                  <a:schemeClr val="accent5"/>
                </a:solidFill>
                <a:latin typeface="Corbel" panose="020B0503020204020204" pitchFamily="34" charset="0"/>
                <a:ea typeface="Verdana" panose="020B0604030504040204" pitchFamily="34" charset="0"/>
                <a:cs typeface="Verdana" panose="020B0604030504040204" pitchFamily="34" charset="0"/>
              </a:rPr>
              <a:t>Area 4326 km</a:t>
            </a:r>
            <a:r>
              <a:rPr lang="fi-FI" sz="2000" i="1" kern="0" baseline="30000" dirty="0">
                <a:solidFill>
                  <a:schemeClr val="accent5"/>
                </a:solidFill>
                <a:latin typeface="Corbel" panose="020B0503020204020204" pitchFamily="34" charset="0"/>
                <a:ea typeface="Verdana" panose="020B0604030504040204" pitchFamily="34" charset="0"/>
                <a:cs typeface="Verdana" panose="020B0604030504040204" pitchFamily="34" charset="0"/>
              </a:rPr>
              <a:t>2</a:t>
            </a:r>
            <a: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t> </a:t>
            </a:r>
            <a:br>
              <a:rPr lang="fi-FI" sz="2000" kern="0" dirty="0">
                <a:solidFill>
                  <a:schemeClr val="accent5"/>
                </a:solidFill>
                <a:latin typeface="Corbel" panose="020B0503020204020204" pitchFamily="34" charset="0"/>
                <a:ea typeface="Verdana" panose="020B0604030504040204" pitchFamily="34" charset="0"/>
                <a:cs typeface="Verdana" panose="020B0604030504040204" pitchFamily="34" charset="0"/>
              </a:rPr>
            </a:br>
            <a:endParaRPr lang="fi-FI" sz="2000" i="1" kern="0" baseline="30000" dirty="0">
              <a:solidFill>
                <a:schemeClr val="accent5"/>
              </a:solidFill>
              <a:latin typeface="Corbel" panose="020B0503020204020204" pitchFamily="34" charset="0"/>
              <a:ea typeface="Verdana" panose="020B0604030504040204" pitchFamily="34" charset="0"/>
              <a:cs typeface="Verdana" panose="020B0604030504040204" pitchFamily="34" charset="0"/>
            </a:endParaRPr>
          </a:p>
        </p:txBody>
      </p:sp>
      <p:sp>
        <p:nvSpPr>
          <p:cNvPr id="3" name="Otsikko 1">
            <a:extLst>
              <a:ext uri="{FF2B5EF4-FFF2-40B4-BE49-F238E27FC236}">
                <a16:creationId xmlns:a16="http://schemas.microsoft.com/office/drawing/2014/main" id="{E22BF4B2-9CA3-7D21-1FB0-E9EA1D5C1026}"/>
              </a:ext>
            </a:extLst>
          </p:cNvPr>
          <p:cNvSpPr txBox="1">
            <a:spLocks/>
          </p:cNvSpPr>
          <p:nvPr/>
        </p:nvSpPr>
        <p:spPr>
          <a:xfrm>
            <a:off x="553916" y="1357902"/>
            <a:ext cx="5284763" cy="517476"/>
          </a:xfrm>
          <a:prstGeom prst="rect">
            <a:avLst/>
          </a:prstGeom>
        </p:spPr>
        <p:txBody>
          <a:bodyPr vert="horz" lIns="121885" tIns="60942" rIns="121885" bIns="60942" rtlCol="0" anchor="ctr">
            <a:normAutofit/>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fi-FI" sz="1800" b="0" i="1" dirty="0" err="1">
                <a:solidFill>
                  <a:schemeClr val="tx1"/>
                </a:solidFill>
                <a:latin typeface="Georgia"/>
                <a:ea typeface="ＭＳ Ｐゴシック" charset="-128"/>
              </a:rPr>
              <a:t>Population</a:t>
            </a:r>
            <a:r>
              <a:rPr lang="fi-FI" sz="1800" b="0" i="1" dirty="0">
                <a:solidFill>
                  <a:schemeClr val="tx1"/>
                </a:solidFill>
                <a:latin typeface="Georgia"/>
                <a:ea typeface="ＭＳ Ｐゴシック" charset="-128"/>
              </a:rPr>
              <a:t>, </a:t>
            </a:r>
            <a:r>
              <a:rPr lang="fi-FI" sz="1800" b="0" i="1" dirty="0" err="1">
                <a:solidFill>
                  <a:schemeClr val="tx1"/>
                </a:solidFill>
                <a:latin typeface="Georgia"/>
                <a:ea typeface="ＭＳ Ｐゴシック" charset="-128"/>
              </a:rPr>
              <a:t>areal</a:t>
            </a:r>
            <a:r>
              <a:rPr lang="fi-FI" sz="1800" b="0" i="1" dirty="0">
                <a:solidFill>
                  <a:schemeClr val="tx1"/>
                </a:solidFill>
                <a:latin typeface="Georgia"/>
                <a:ea typeface="ＭＳ Ｐゴシック" charset="-128"/>
              </a:rPr>
              <a:t> and </a:t>
            </a:r>
            <a:r>
              <a:rPr lang="fi-FI" sz="1800" b="0" i="1" dirty="0" err="1">
                <a:solidFill>
                  <a:schemeClr val="tx1"/>
                </a:solidFill>
                <a:latin typeface="Georgia"/>
                <a:ea typeface="ＭＳ Ｐゴシック" charset="-128"/>
              </a:rPr>
              <a:t>location</a:t>
            </a:r>
            <a:endParaRPr lang="fi-FI" sz="3200" b="0" dirty="0">
              <a:solidFill>
                <a:schemeClr val="tx1"/>
              </a:solidFill>
            </a:endParaRPr>
          </a:p>
        </p:txBody>
      </p:sp>
      <p:sp>
        <p:nvSpPr>
          <p:cNvPr id="6" name="Tekstiruutu 5">
            <a:extLst>
              <a:ext uri="{FF2B5EF4-FFF2-40B4-BE49-F238E27FC236}">
                <a16:creationId xmlns:a16="http://schemas.microsoft.com/office/drawing/2014/main" id="{5C31BFB5-5417-81BC-2546-E3994BDF8467}"/>
              </a:ext>
            </a:extLst>
          </p:cNvPr>
          <p:cNvSpPr txBox="1"/>
          <p:nvPr/>
        </p:nvSpPr>
        <p:spPr>
          <a:xfrm>
            <a:off x="6834852" y="4538297"/>
            <a:ext cx="1733202" cy="1477328"/>
          </a:xfrm>
          <a:prstGeom prst="rect">
            <a:avLst/>
          </a:prstGeom>
          <a:noFill/>
          <a:ln>
            <a:solidFill>
              <a:srgbClr val="C5CAD6"/>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srgbClr val="192D9B"/>
                </a:solidFill>
                <a:effectLst/>
                <a:uLnTx/>
                <a:uFillTx/>
                <a:latin typeface="Corbel" panose="020B0503020204020204" pitchFamily="34" charset="0"/>
              </a:rPr>
              <a:t>Maapinta-ala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rgbClr val="0F0F0F"/>
                </a:solidFill>
                <a:effectLst/>
                <a:uLnTx/>
                <a:uFillTx/>
                <a:latin typeface="Corbel" panose="020B0503020204020204" pitchFamily="34" charset="0"/>
              </a:rPr>
              <a:t>75 %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srgbClr val="192D9B"/>
                </a:solidFill>
                <a:effectLst/>
                <a:uLnTx/>
                <a:uFillTx/>
                <a:latin typeface="Corbel" panose="020B0503020204020204" pitchFamily="34" charset="0"/>
              </a:rPr>
              <a:t>vesialue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rgbClr val="0F0F0F"/>
                </a:solidFill>
                <a:effectLst/>
                <a:uLnTx/>
                <a:uFillTx/>
                <a:latin typeface="Corbel" panose="020B0503020204020204" pitchFamily="34" charset="0"/>
              </a:rPr>
              <a:t>25 %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a:ln>
                  <a:noFill/>
                </a:ln>
                <a:solidFill>
                  <a:srgbClr val="192D9B"/>
                </a:solidFill>
                <a:effectLst/>
                <a:uLnTx/>
                <a:uFillTx/>
                <a:latin typeface="Corbel" panose="020B0503020204020204" pitchFamily="34" charset="0"/>
              </a:rPr>
              <a:t>pinta-alasta</a:t>
            </a:r>
          </a:p>
        </p:txBody>
      </p:sp>
      <p:sp>
        <p:nvSpPr>
          <p:cNvPr id="7" name="Ellipsi 6">
            <a:extLst>
              <a:ext uri="{FF2B5EF4-FFF2-40B4-BE49-F238E27FC236}">
                <a16:creationId xmlns:a16="http://schemas.microsoft.com/office/drawing/2014/main" id="{1FBCE149-7555-EC12-BA6D-44F45739C3C3}"/>
              </a:ext>
              <a:ext uri="{C183D7F6-B498-43B3-948B-1728B52AA6E4}">
                <adec:decorative xmlns:adec="http://schemas.microsoft.com/office/drawing/2017/decorative" val="1"/>
              </a:ext>
            </a:extLst>
          </p:cNvPr>
          <p:cNvSpPr/>
          <p:nvPr/>
        </p:nvSpPr>
        <p:spPr>
          <a:xfrm>
            <a:off x="10591711" y="4545912"/>
            <a:ext cx="645040" cy="432488"/>
          </a:xfrm>
          <a:prstGeom prst="ellipse">
            <a:avLst/>
          </a:prstGeom>
          <a:noFill/>
          <a:ln w="9525" cap="flat" cmpd="sng" algn="ctr">
            <a:solidFill>
              <a:srgbClr val="E27EDB"/>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noFill/>
              <a:effectLst/>
              <a:uLnTx/>
              <a:uFillTx/>
              <a:latin typeface="Verdana"/>
              <a:ea typeface="+mn-ea"/>
              <a:cs typeface="+mn-cs"/>
            </a:endParaRPr>
          </a:p>
        </p:txBody>
      </p:sp>
    </p:spTree>
    <p:extLst>
      <p:ext uri="{BB962C8B-B14F-4D97-AF65-F5344CB8AC3E}">
        <p14:creationId xmlns:p14="http://schemas.microsoft.com/office/powerpoint/2010/main" val="2748697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75585530-12E8-C9DD-23C0-7E4133877174}"/>
              </a:ext>
            </a:extLst>
          </p:cNvPr>
          <p:cNvPicPr>
            <a:picLocks noChangeAspect="1"/>
          </p:cNvPicPr>
          <p:nvPr/>
        </p:nvPicPr>
        <p:blipFill>
          <a:blip r:embed="rId3"/>
          <a:stretch>
            <a:fillRect/>
          </a:stretch>
        </p:blipFill>
        <p:spPr>
          <a:xfrm>
            <a:off x="5740522" y="877964"/>
            <a:ext cx="6063421" cy="5587453"/>
          </a:xfrm>
          <a:prstGeom prst="rect">
            <a:avLst/>
          </a:prstGeom>
        </p:spPr>
      </p:pic>
      <p:sp>
        <p:nvSpPr>
          <p:cNvPr id="2" name="Otsikko 1">
            <a:extLst>
              <a:ext uri="{FF2B5EF4-FFF2-40B4-BE49-F238E27FC236}">
                <a16:creationId xmlns:a16="http://schemas.microsoft.com/office/drawing/2014/main" id="{677620FE-ACE8-4E5A-9661-FABB3AF4BE0B}"/>
              </a:ext>
            </a:extLst>
          </p:cNvPr>
          <p:cNvSpPr>
            <a:spLocks noGrp="1"/>
          </p:cNvSpPr>
          <p:nvPr>
            <p:ph type="title"/>
          </p:nvPr>
        </p:nvSpPr>
        <p:spPr>
          <a:xfrm>
            <a:off x="236307" y="486105"/>
            <a:ext cx="5432191" cy="912807"/>
          </a:xfrm>
        </p:spPr>
        <p:txBody>
          <a:bodyPr>
            <a:normAutofit/>
          </a:bodyPr>
          <a:lstStyle/>
          <a:p>
            <a:r>
              <a:rPr lang="fi-FI" sz="3600" dirty="0"/>
              <a:t>Työssäkäyntiliikenne 2023</a:t>
            </a:r>
            <a:br>
              <a:rPr lang="fi-FI" dirty="0"/>
            </a:br>
            <a:endParaRPr lang="fi-FI" sz="2000" b="0" dirty="0"/>
          </a:p>
        </p:txBody>
      </p:sp>
      <p:sp>
        <p:nvSpPr>
          <p:cNvPr id="11" name="Suorakulmio 10">
            <a:extLst>
              <a:ext uri="{FF2B5EF4-FFF2-40B4-BE49-F238E27FC236}">
                <a16:creationId xmlns:a16="http://schemas.microsoft.com/office/drawing/2014/main" id="{BA8C0B12-6B63-4C88-8B00-C63DC4180CFD}"/>
              </a:ext>
            </a:extLst>
          </p:cNvPr>
          <p:cNvSpPr/>
          <p:nvPr/>
        </p:nvSpPr>
        <p:spPr>
          <a:xfrm>
            <a:off x="332246" y="1631907"/>
            <a:ext cx="5288143" cy="2718180"/>
          </a:xfrm>
          <a:prstGeom prst="rect">
            <a:avLst/>
          </a:prstGeom>
          <a:ln>
            <a:noFill/>
          </a:ln>
        </p:spPr>
        <p:txBody>
          <a:bodyPr wrap="square">
            <a:spAutoFit/>
          </a:bodyPr>
          <a:lstStyle/>
          <a:p>
            <a:pPr defTabSz="914377">
              <a:spcBef>
                <a:spcPts val="800"/>
              </a:spcBef>
              <a:defRPr/>
            </a:pPr>
            <a:r>
              <a:rPr lang="fi-FI" sz="2133" dirty="0">
                <a:solidFill>
                  <a:srgbClr val="000000"/>
                </a:solidFill>
                <a:latin typeface="Corbel" panose="020B0503020204020204"/>
                <a:ea typeface="ＭＳ Ｐゴシック"/>
                <a:cs typeface="Arial"/>
              </a:rPr>
              <a:t>Vuoden 2023 lopussa Kuopiossa kävi töissä</a:t>
            </a:r>
            <a:r>
              <a:rPr lang="fi-FI" sz="2133" dirty="0">
                <a:solidFill>
                  <a:srgbClr val="FF0000"/>
                </a:solidFill>
                <a:latin typeface="Corbel" panose="020B0503020204020204"/>
                <a:ea typeface="ＭＳ Ｐゴシック"/>
                <a:cs typeface="Arial"/>
              </a:rPr>
              <a:t> </a:t>
            </a:r>
            <a:r>
              <a:rPr lang="fi-FI" sz="2133" dirty="0">
                <a:solidFill>
                  <a:srgbClr val="000000"/>
                </a:solidFill>
                <a:latin typeface="Corbel" panose="020B0503020204020204"/>
                <a:ea typeface="ＭＳ Ｐゴシック"/>
                <a:cs typeface="Arial"/>
              </a:rPr>
              <a:t>10 259 henkeä muista kunnista ja kuopiolaisia kävi töissä muissa kunnissa 8650.</a:t>
            </a:r>
            <a:r>
              <a:rPr lang="fi-FI" sz="2133" dirty="0">
                <a:solidFill>
                  <a:srgbClr val="F277C6"/>
                </a:solidFill>
                <a:latin typeface="Corbel" panose="020B0503020204020204"/>
                <a:ea typeface="ＭＳ Ｐゴシック"/>
                <a:cs typeface="Arial"/>
              </a:rPr>
              <a:t> </a:t>
            </a:r>
            <a:r>
              <a:rPr lang="fi-FI" altLang="fi-FI" sz="2133" dirty="0">
                <a:solidFill>
                  <a:srgbClr val="000000"/>
                </a:solidFill>
                <a:latin typeface="Corbel" panose="020B0503020204020204"/>
                <a:ea typeface="ＭＳ Ｐゴシック" pitchFamily="34" charset="-128"/>
                <a:cs typeface="Arial" panose="020B0604020202020204" pitchFamily="34" charset="0"/>
              </a:rPr>
              <a:t>Nettopendelöinti oli </a:t>
            </a:r>
            <a:br>
              <a:rPr lang="fi-FI" altLang="fi-FI" sz="2133" dirty="0">
                <a:solidFill>
                  <a:srgbClr val="000000"/>
                </a:solidFill>
                <a:latin typeface="Corbel" panose="020B0503020204020204"/>
                <a:ea typeface="ＭＳ Ｐゴシック" pitchFamily="34" charset="-128"/>
                <a:cs typeface="Arial" panose="020B0604020202020204" pitchFamily="34" charset="0"/>
              </a:rPr>
            </a:br>
            <a:r>
              <a:rPr lang="fi-FI" altLang="fi-FI" sz="2133" dirty="0">
                <a:solidFill>
                  <a:srgbClr val="000000"/>
                </a:solidFill>
                <a:latin typeface="Corbel" panose="020B0503020204020204"/>
                <a:ea typeface="ＭＳ Ｐゴシック" pitchFamily="34" charset="-128"/>
                <a:cs typeface="Arial" panose="020B0604020202020204" pitchFamily="34" charset="0"/>
              </a:rPr>
              <a:t>+1 609 henkilöä. </a:t>
            </a:r>
            <a:r>
              <a:rPr lang="fi-FI" sz="2133" dirty="0">
                <a:solidFill>
                  <a:srgbClr val="000000"/>
                </a:solidFill>
                <a:latin typeface="Corbel" panose="020B0503020204020204"/>
                <a:ea typeface="ＭＳ Ｐゴシック"/>
                <a:cs typeface="Arial"/>
              </a:rPr>
              <a:t>Eniten pendelöidään Siilinjärven ja Kuopion välillä.</a:t>
            </a:r>
            <a:br>
              <a:rPr lang="fi-FI" sz="2133" dirty="0">
                <a:solidFill>
                  <a:srgbClr val="000000"/>
                </a:solidFill>
                <a:latin typeface="Corbel" panose="020B0503020204020204"/>
                <a:ea typeface="ＭＳ Ｐゴシック"/>
                <a:cs typeface="Arial"/>
              </a:rPr>
            </a:br>
            <a:br>
              <a:rPr lang="fi-FI" sz="2133" dirty="0">
                <a:solidFill>
                  <a:srgbClr val="000000"/>
                </a:solidFill>
                <a:latin typeface="Corbel" panose="020B0503020204020204"/>
                <a:ea typeface="ＭＳ Ｐゴシック"/>
                <a:cs typeface="Arial"/>
              </a:rPr>
            </a:br>
            <a:r>
              <a:rPr lang="fi-FI" sz="2133" dirty="0">
                <a:solidFill>
                  <a:srgbClr val="000000"/>
                </a:solidFill>
                <a:latin typeface="Corbel" panose="020B0503020204020204"/>
                <a:ea typeface="ＭＳ Ｐゴシック"/>
                <a:cs typeface="Arial"/>
              </a:rPr>
              <a:t>Kuopion työpaikkaomavaraisuus on 103,0 % . </a:t>
            </a:r>
            <a:endParaRPr lang="fi-FI" altLang="fi-FI" sz="1600" b="1" dirty="0">
              <a:solidFill>
                <a:prstClr val="black"/>
              </a:solidFill>
              <a:latin typeface="Corbel" panose="020B0503020204020204"/>
              <a:ea typeface="ＭＳ Ｐゴシック" pitchFamily="34" charset="-128"/>
              <a:cs typeface="Arial" panose="020B0604020202020204" pitchFamily="34" charset="0"/>
            </a:endParaRPr>
          </a:p>
        </p:txBody>
      </p:sp>
      <p:sp>
        <p:nvSpPr>
          <p:cNvPr id="15" name="Suorakulmio 14">
            <a:extLst>
              <a:ext uri="{FF2B5EF4-FFF2-40B4-BE49-F238E27FC236}">
                <a16:creationId xmlns:a16="http://schemas.microsoft.com/office/drawing/2014/main" id="{A2DD1D57-21AD-45A1-899B-6E71768F6AED}"/>
              </a:ext>
            </a:extLst>
          </p:cNvPr>
          <p:cNvSpPr/>
          <p:nvPr/>
        </p:nvSpPr>
        <p:spPr>
          <a:xfrm>
            <a:off x="332246" y="6365119"/>
            <a:ext cx="5049549" cy="307777"/>
          </a:xfrm>
          <a:prstGeom prst="rect">
            <a:avLst/>
          </a:prstGeom>
        </p:spPr>
        <p:txBody>
          <a:bodyPr wrap="square">
            <a:spAutoFit/>
          </a:bodyPr>
          <a:lstStyle/>
          <a:p>
            <a:pPr defTabSz="449251">
              <a:buClr>
                <a:srgbClr val="000000"/>
              </a:buClr>
              <a:buSzPct val="100000"/>
            </a:pPr>
            <a:r>
              <a:rPr lang="fi-FI" sz="1400" dirty="0">
                <a:solidFill>
                  <a:prstClr val="black"/>
                </a:solidFill>
                <a:latin typeface="Corbel" panose="020B0503020204020204"/>
              </a:rPr>
              <a:t>Lähde: Tilastokeskuksen työssäkäyntitilastot, 12/2023</a:t>
            </a:r>
          </a:p>
        </p:txBody>
      </p:sp>
      <p:sp>
        <p:nvSpPr>
          <p:cNvPr id="20" name="Tekstiruutu 19">
            <a:extLst>
              <a:ext uri="{FF2B5EF4-FFF2-40B4-BE49-F238E27FC236}">
                <a16:creationId xmlns:a16="http://schemas.microsoft.com/office/drawing/2014/main" id="{4A00913A-8750-6DFB-0B36-2DEC855DC797}"/>
              </a:ext>
            </a:extLst>
          </p:cNvPr>
          <p:cNvSpPr txBox="1"/>
          <p:nvPr/>
        </p:nvSpPr>
        <p:spPr>
          <a:xfrm>
            <a:off x="6096000" y="358686"/>
            <a:ext cx="5973117" cy="420564"/>
          </a:xfrm>
          <a:prstGeom prst="rect">
            <a:avLst/>
          </a:prstGeom>
          <a:noFill/>
        </p:spPr>
        <p:txBody>
          <a:bodyPr wrap="square" rtlCol="0">
            <a:spAutoFit/>
          </a:bodyPr>
          <a:lstStyle/>
          <a:p>
            <a:pPr defTabSz="609585" eaLnBrk="0" hangingPunct="0"/>
            <a:r>
              <a:rPr lang="fi-FI" sz="2133" dirty="0">
                <a:solidFill>
                  <a:srgbClr val="000000"/>
                </a:solidFill>
                <a:latin typeface="Corbel" panose="020B0503020204020204" pitchFamily="34" charset="0"/>
                <a:ea typeface="+mn-ea"/>
              </a:rPr>
              <a:t>Pendelöinti Kuopion ja sen lähikuntien välillä 2023 </a:t>
            </a:r>
          </a:p>
        </p:txBody>
      </p:sp>
      <p:sp>
        <p:nvSpPr>
          <p:cNvPr id="21" name="Tekstiruutu 20">
            <a:extLst>
              <a:ext uri="{FF2B5EF4-FFF2-40B4-BE49-F238E27FC236}">
                <a16:creationId xmlns:a16="http://schemas.microsoft.com/office/drawing/2014/main" id="{F541C0AD-2606-ABC7-DDFE-F55EF689E8C0}"/>
              </a:ext>
            </a:extLst>
          </p:cNvPr>
          <p:cNvSpPr txBox="1"/>
          <p:nvPr/>
        </p:nvSpPr>
        <p:spPr>
          <a:xfrm>
            <a:off x="6228463" y="6288199"/>
            <a:ext cx="4849541" cy="584775"/>
          </a:xfrm>
          <a:prstGeom prst="rect">
            <a:avLst/>
          </a:prstGeom>
          <a:noFill/>
        </p:spPr>
        <p:txBody>
          <a:bodyPr wrap="square" rtlCol="0">
            <a:spAutoFit/>
          </a:bodyPr>
          <a:lstStyle/>
          <a:p>
            <a:pPr defTabSz="609585" eaLnBrk="0" hangingPunct="0"/>
            <a:r>
              <a:rPr lang="fi-FI" sz="1600" b="1" dirty="0">
                <a:solidFill>
                  <a:srgbClr val="F277C6">
                    <a:lumMod val="75000"/>
                  </a:srgbClr>
                </a:solidFill>
                <a:latin typeface="Corbel" panose="020B0503020204020204" pitchFamily="34" charset="0"/>
                <a:ea typeface="+mn-ea"/>
              </a:rPr>
              <a:t>Punainen</a:t>
            </a:r>
            <a:r>
              <a:rPr lang="fi-FI" sz="1600" dirty="0">
                <a:solidFill>
                  <a:srgbClr val="000000"/>
                </a:solidFill>
                <a:latin typeface="Corbel" panose="020B0503020204020204" pitchFamily="34" charset="0"/>
                <a:ea typeface="+mn-ea"/>
              </a:rPr>
              <a:t>=  </a:t>
            </a:r>
            <a:r>
              <a:rPr lang="fi-FI" sz="1600" dirty="0">
                <a:solidFill>
                  <a:srgbClr val="240E61">
                    <a:lumMod val="75000"/>
                  </a:srgbClr>
                </a:solidFill>
                <a:latin typeface="Corbel" panose="020B0503020204020204" pitchFamily="34" charset="0"/>
                <a:ea typeface="+mn-ea"/>
              </a:rPr>
              <a:t>kuopiolaisen työpaikka lähikunnassa </a:t>
            </a:r>
            <a:r>
              <a:rPr lang="fi-FI" sz="1600" b="1" dirty="0">
                <a:solidFill>
                  <a:srgbClr val="5971DF">
                    <a:lumMod val="50000"/>
                  </a:srgbClr>
                </a:solidFill>
                <a:latin typeface="Corbel" panose="020B0503020204020204" pitchFamily="34" charset="0"/>
                <a:ea typeface="+mn-ea"/>
              </a:rPr>
              <a:t>Sininen</a:t>
            </a:r>
            <a:r>
              <a:rPr lang="fi-FI" sz="1600" dirty="0">
                <a:solidFill>
                  <a:srgbClr val="000000"/>
                </a:solidFill>
                <a:latin typeface="Corbel" panose="020B0503020204020204" pitchFamily="34" charset="0"/>
                <a:ea typeface="+mn-ea"/>
              </a:rPr>
              <a:t>= lähikuntalaisen työpaikka Kuopiossa</a:t>
            </a:r>
          </a:p>
        </p:txBody>
      </p:sp>
      <p:sp>
        <p:nvSpPr>
          <p:cNvPr id="3" name="Tekstiruutu 2">
            <a:extLst>
              <a:ext uri="{FF2B5EF4-FFF2-40B4-BE49-F238E27FC236}">
                <a16:creationId xmlns:a16="http://schemas.microsoft.com/office/drawing/2014/main" id="{61759ED6-5EFC-39BC-358A-256E3D06AE03}"/>
              </a:ext>
            </a:extLst>
          </p:cNvPr>
          <p:cNvSpPr txBox="1"/>
          <p:nvPr/>
        </p:nvSpPr>
        <p:spPr>
          <a:xfrm>
            <a:off x="308330" y="5226094"/>
            <a:ext cx="5288143" cy="912814"/>
          </a:xfrm>
          <a:prstGeom prst="rect">
            <a:avLst/>
          </a:prstGeom>
          <a:noFill/>
        </p:spPr>
        <p:txBody>
          <a:bodyPr wrap="square" rtlCol="0">
            <a:spAutoFit/>
          </a:bodyPr>
          <a:lstStyle/>
          <a:p>
            <a:pPr defTabSz="609585" eaLnBrk="0" hangingPunct="0"/>
            <a:r>
              <a:rPr lang="fi-FI" sz="1333" i="1" dirty="0">
                <a:solidFill>
                  <a:srgbClr val="000000"/>
                </a:solidFill>
                <a:latin typeface="Corbel" panose="020B0503020204020204" pitchFamily="34" charset="0"/>
                <a:ea typeface="+mn-ea"/>
              </a:rPr>
              <a:t>Pendelöinnillä (sukkuloinnilla) tarkoitetaan työssäkäyntiä oman asuinalueen ulkopuolella. </a:t>
            </a:r>
            <a:br>
              <a:rPr lang="fi-FI" sz="1333" i="1" dirty="0">
                <a:solidFill>
                  <a:srgbClr val="000000"/>
                </a:solidFill>
                <a:latin typeface="Corbel" panose="020B0503020204020204" pitchFamily="34" charset="0"/>
                <a:ea typeface="+mn-ea"/>
              </a:rPr>
            </a:br>
            <a:r>
              <a:rPr lang="fi-FI" sz="1333" i="1" dirty="0">
                <a:solidFill>
                  <a:srgbClr val="000000"/>
                </a:solidFill>
                <a:latin typeface="Corbel" panose="020B0503020204020204" pitchFamily="34" charset="0"/>
                <a:ea typeface="+mn-ea"/>
              </a:rPr>
              <a:t>Työpaikkaomavaraisuus ilmaisee alueella työssäkäyvien ja alueella asuvan työllisen työvoiman määrän välisen suhteen. </a:t>
            </a:r>
          </a:p>
        </p:txBody>
      </p:sp>
      <p:sp>
        <p:nvSpPr>
          <p:cNvPr id="5" name="Suorakulmio 4">
            <a:extLst>
              <a:ext uri="{FF2B5EF4-FFF2-40B4-BE49-F238E27FC236}">
                <a16:creationId xmlns:a16="http://schemas.microsoft.com/office/drawing/2014/main" id="{480EE327-0E21-53F8-34CD-B3BCF545597F}"/>
              </a:ext>
            </a:extLst>
          </p:cNvPr>
          <p:cNvSpPr/>
          <p:nvPr/>
        </p:nvSpPr>
        <p:spPr>
          <a:xfrm>
            <a:off x="5780469" y="392582"/>
            <a:ext cx="6288649" cy="6465417"/>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eaLnBrk="0" hangingPunct="0"/>
            <a:endParaRPr lang="fi-FI" sz="2400" dirty="0">
              <a:solidFill>
                <a:srgbClr val="FFFFFF"/>
              </a:solidFill>
              <a:latin typeface="Corbel" panose="020B0503020204020204"/>
            </a:endParaRPr>
          </a:p>
        </p:txBody>
      </p:sp>
    </p:spTree>
    <p:extLst>
      <p:ext uri="{BB962C8B-B14F-4D97-AF65-F5344CB8AC3E}">
        <p14:creationId xmlns:p14="http://schemas.microsoft.com/office/powerpoint/2010/main" val="3142017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82FCEF4-A1F1-D406-48F5-94C5BAB6FBBC}"/>
              </a:ext>
            </a:extLst>
          </p:cNvPr>
          <p:cNvSpPr>
            <a:spLocks noGrp="1"/>
          </p:cNvSpPr>
          <p:nvPr>
            <p:ph type="title"/>
          </p:nvPr>
        </p:nvSpPr>
        <p:spPr>
          <a:xfrm>
            <a:off x="385104" y="277130"/>
            <a:ext cx="11084169" cy="729893"/>
          </a:xfrm>
        </p:spPr>
        <p:txBody>
          <a:bodyPr/>
          <a:lstStyle/>
          <a:p>
            <a:r>
              <a:rPr lang="en-US" sz="3200" dirty="0" err="1"/>
              <a:t>Yritysten</a:t>
            </a:r>
            <a:r>
              <a:rPr lang="en-US" sz="3200" dirty="0"/>
              <a:t> </a:t>
            </a:r>
            <a:r>
              <a:rPr lang="en-US" sz="3200" dirty="0" err="1"/>
              <a:t>verotettava</a:t>
            </a:r>
            <a:r>
              <a:rPr lang="en-US" sz="3200" dirty="0"/>
              <a:t> </a:t>
            </a:r>
            <a:r>
              <a:rPr lang="en-US" sz="3200" dirty="0" err="1"/>
              <a:t>tulo</a:t>
            </a:r>
            <a:r>
              <a:rPr lang="en-US" sz="3200" dirty="0"/>
              <a:t> 2022, </a:t>
            </a:r>
            <a:r>
              <a:rPr lang="en-US" sz="3200" dirty="0" err="1"/>
              <a:t>kotikunta</a:t>
            </a:r>
            <a:r>
              <a:rPr lang="en-US" sz="3200" dirty="0"/>
              <a:t> Kuopio</a:t>
            </a:r>
            <a:br>
              <a:rPr lang="en-US" sz="3200" dirty="0"/>
            </a:br>
            <a:r>
              <a:rPr lang="en-US" sz="2133" dirty="0" err="1"/>
              <a:t>yhteisöverot</a:t>
            </a:r>
            <a:r>
              <a:rPr lang="en-US" sz="2133" dirty="0"/>
              <a:t> </a:t>
            </a:r>
            <a:r>
              <a:rPr lang="en-US" sz="2133" dirty="0" err="1"/>
              <a:t>yrityksen</a:t>
            </a:r>
            <a:r>
              <a:rPr lang="en-US" sz="2133" dirty="0"/>
              <a:t> </a:t>
            </a:r>
            <a:r>
              <a:rPr lang="en-US" sz="2133" dirty="0" err="1"/>
              <a:t>verotuskunnan</a:t>
            </a:r>
            <a:r>
              <a:rPr lang="en-US" sz="2133" dirty="0"/>
              <a:t> </a:t>
            </a:r>
            <a:r>
              <a:rPr lang="en-US" sz="2133" dirty="0" err="1"/>
              <a:t>mukaan</a:t>
            </a:r>
            <a:endParaRPr lang="en-US" sz="2133" dirty="0"/>
          </a:p>
        </p:txBody>
      </p:sp>
      <p:sp>
        <p:nvSpPr>
          <p:cNvPr id="4" name="Päivämäärän paikkamerkki 3">
            <a:extLst>
              <a:ext uri="{FF2B5EF4-FFF2-40B4-BE49-F238E27FC236}">
                <a16:creationId xmlns:a16="http://schemas.microsoft.com/office/drawing/2014/main" id="{E44E6159-ECF2-D498-7C3F-90FF97ED1E2B}"/>
              </a:ext>
            </a:extLst>
          </p:cNvPr>
          <p:cNvSpPr>
            <a:spLocks noGrp="1"/>
          </p:cNvSpPr>
          <p:nvPr>
            <p:ph type="dt" sz="half" idx="10"/>
          </p:nvPr>
        </p:nvSpPr>
        <p:spPr>
          <a:xfrm>
            <a:off x="10877552" y="1"/>
            <a:ext cx="842433" cy="328084"/>
          </a:xfrm>
        </p:spPr>
        <p:txBody>
          <a:bodyPr anchor="ctr">
            <a:normAutofit/>
          </a:bodyPr>
          <a:lstStyle/>
          <a:p>
            <a:pPr defTabSz="609585">
              <a:spcAft>
                <a:spcPts val="800"/>
              </a:spcAft>
              <a:defRPr/>
            </a:pPr>
            <a:fld id="{BAE6F401-8C23-4AD3-94D9-ECD1B46D1969}" type="datetime1">
              <a:rPr lang="fi-FI">
                <a:solidFill>
                  <a:srgbClr val="000000"/>
                </a:solidFill>
                <a:latin typeface="Corbel" panose="020B0503020204020204"/>
                <a:ea typeface="+mn-ea"/>
              </a:rPr>
              <a:pPr defTabSz="609585">
                <a:spcAft>
                  <a:spcPts val="800"/>
                </a:spcAft>
                <a:defRPr/>
              </a:pPr>
              <a:t>10.2.2025</a:t>
            </a:fld>
            <a:endParaRPr lang="en-FI">
              <a:solidFill>
                <a:srgbClr val="000000"/>
              </a:solidFill>
              <a:latin typeface="Corbel" panose="020B0503020204020204"/>
              <a:ea typeface="+mn-ea"/>
            </a:endParaRPr>
          </a:p>
        </p:txBody>
      </p:sp>
      <p:sp>
        <p:nvSpPr>
          <p:cNvPr id="5" name="Dian numeron paikkamerkki 4">
            <a:extLst>
              <a:ext uri="{FF2B5EF4-FFF2-40B4-BE49-F238E27FC236}">
                <a16:creationId xmlns:a16="http://schemas.microsoft.com/office/drawing/2014/main" id="{9404F941-4833-11A0-C444-FB58E937F5B3}"/>
              </a:ext>
            </a:extLst>
          </p:cNvPr>
          <p:cNvSpPr>
            <a:spLocks noGrp="1"/>
          </p:cNvSpPr>
          <p:nvPr>
            <p:ph type="sldNum" sz="quarter" idx="11"/>
          </p:nvPr>
        </p:nvSpPr>
        <p:spPr>
          <a:xfrm>
            <a:off x="11724218" y="0"/>
            <a:ext cx="463549" cy="332317"/>
          </a:xfrm>
        </p:spPr>
        <p:txBody>
          <a:bodyPr anchor="ctr">
            <a:normAutofit/>
          </a:bodyPr>
          <a:lstStyle/>
          <a:p>
            <a:pPr defTabSz="609585">
              <a:spcAft>
                <a:spcPts val="800"/>
              </a:spcAft>
              <a:defRPr/>
            </a:pPr>
            <a:fld id="{81CEFACB-7DA3-4681-A2B7-96892D925249}" type="slidenum">
              <a:rPr lang="en-FI">
                <a:solidFill>
                  <a:srgbClr val="000000"/>
                </a:solidFill>
                <a:latin typeface="Corbel" panose="020B0503020204020204"/>
                <a:ea typeface="+mn-ea"/>
              </a:rPr>
              <a:pPr defTabSz="609585">
                <a:spcAft>
                  <a:spcPts val="800"/>
                </a:spcAft>
                <a:defRPr/>
              </a:pPr>
              <a:t>31</a:t>
            </a:fld>
            <a:endParaRPr lang="en-FI">
              <a:solidFill>
                <a:srgbClr val="000000"/>
              </a:solidFill>
              <a:latin typeface="Corbel" panose="020B0503020204020204"/>
              <a:ea typeface="+mn-ea"/>
            </a:endParaRPr>
          </a:p>
        </p:txBody>
      </p:sp>
      <p:graphicFrame>
        <p:nvGraphicFramePr>
          <p:cNvPr id="8" name="Kaavio 7">
            <a:extLst>
              <a:ext uri="{FF2B5EF4-FFF2-40B4-BE49-F238E27FC236}">
                <a16:creationId xmlns:a16="http://schemas.microsoft.com/office/drawing/2014/main" id="{56835236-6344-1B9D-C0AC-D0FA247A1F31}"/>
              </a:ext>
            </a:extLst>
          </p:cNvPr>
          <p:cNvGraphicFramePr>
            <a:graphicFrameLocks/>
          </p:cNvGraphicFramePr>
          <p:nvPr/>
        </p:nvGraphicFramePr>
        <p:xfrm>
          <a:off x="6002592" y="1199535"/>
          <a:ext cx="5859992" cy="5245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Kaavio 1">
            <a:extLst>
              <a:ext uri="{FF2B5EF4-FFF2-40B4-BE49-F238E27FC236}">
                <a16:creationId xmlns:a16="http://schemas.microsoft.com/office/drawing/2014/main" id="{D222EBE8-9B7A-F4D1-E37A-FC4E787EBCAF}"/>
              </a:ext>
            </a:extLst>
          </p:cNvPr>
          <p:cNvGraphicFramePr>
            <a:graphicFrameLocks/>
          </p:cNvGraphicFramePr>
          <p:nvPr/>
        </p:nvGraphicFramePr>
        <p:xfrm>
          <a:off x="460131" y="1199535"/>
          <a:ext cx="5372312" cy="52459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ruutu 5">
            <a:extLst>
              <a:ext uri="{FF2B5EF4-FFF2-40B4-BE49-F238E27FC236}">
                <a16:creationId xmlns:a16="http://schemas.microsoft.com/office/drawing/2014/main" id="{3611E1E5-E8E5-1056-E19A-CEDDF86B1A67}"/>
              </a:ext>
            </a:extLst>
          </p:cNvPr>
          <p:cNvSpPr txBox="1"/>
          <p:nvPr/>
        </p:nvSpPr>
        <p:spPr>
          <a:xfrm>
            <a:off x="320623" y="6546964"/>
            <a:ext cx="6268147" cy="297454"/>
          </a:xfrm>
          <a:prstGeom prst="rect">
            <a:avLst/>
          </a:prstGeom>
          <a:noFill/>
        </p:spPr>
        <p:txBody>
          <a:bodyPr wrap="square" rtlCol="0">
            <a:spAutoFit/>
          </a:bodyPr>
          <a:lstStyle/>
          <a:p>
            <a:pPr defTabSz="609585" eaLnBrk="0" hangingPunct="0"/>
            <a:r>
              <a:rPr lang="fi-FI" sz="1333" dirty="0">
                <a:solidFill>
                  <a:srgbClr val="000000"/>
                </a:solidFill>
                <a:latin typeface="Corbel" panose="020B0503020204020204" pitchFamily="34" charset="0"/>
                <a:ea typeface="+mn-ea"/>
              </a:rPr>
              <a:t>*)Tieto siitä, paljonko yhtiö on maksanut veroa mihinkin kuntaan, ei ole julkinen tieto.</a:t>
            </a:r>
          </a:p>
        </p:txBody>
      </p:sp>
      <p:sp>
        <p:nvSpPr>
          <p:cNvPr id="11" name="Tekstiruutu 10">
            <a:extLst>
              <a:ext uri="{FF2B5EF4-FFF2-40B4-BE49-F238E27FC236}">
                <a16:creationId xmlns:a16="http://schemas.microsoft.com/office/drawing/2014/main" id="{50D1F704-6043-E1A8-37EF-D67E33D5C0F5}"/>
              </a:ext>
            </a:extLst>
          </p:cNvPr>
          <p:cNvSpPr txBox="1"/>
          <p:nvPr/>
        </p:nvSpPr>
        <p:spPr>
          <a:xfrm>
            <a:off x="320623" y="6371240"/>
            <a:ext cx="12415327" cy="297454"/>
          </a:xfrm>
          <a:prstGeom prst="rect">
            <a:avLst/>
          </a:prstGeom>
          <a:noFill/>
        </p:spPr>
        <p:txBody>
          <a:bodyPr wrap="square">
            <a:spAutoFit/>
          </a:bodyPr>
          <a:lstStyle/>
          <a:p>
            <a:pPr defTabSz="609585" eaLnBrk="0" hangingPunct="0"/>
            <a:r>
              <a:rPr lang="fi-FI" sz="1333" dirty="0">
                <a:solidFill>
                  <a:srgbClr val="333333"/>
                </a:solidFill>
                <a:latin typeface="Corbel" panose="020B0503020204020204" pitchFamily="34" charset="0"/>
                <a:ea typeface="+mn-ea"/>
              </a:rPr>
              <a:t>Lähde: Yhteisöjen julkiset tiedot julkaistaan </a:t>
            </a:r>
            <a:r>
              <a:rPr lang="fi-FI" sz="1333" dirty="0" err="1">
                <a:solidFill>
                  <a:srgbClr val="333333"/>
                </a:solidFill>
                <a:latin typeface="Corbel" panose="020B0503020204020204" pitchFamily="34" charset="0"/>
                <a:ea typeface="+mn-ea"/>
              </a:rPr>
              <a:t>vero.fi:ssä</a:t>
            </a:r>
            <a:r>
              <a:rPr lang="fi-FI" sz="1333" dirty="0">
                <a:solidFill>
                  <a:srgbClr val="333333"/>
                </a:solidFill>
                <a:latin typeface="Corbel" panose="020B0503020204020204" pitchFamily="34" charset="0"/>
                <a:ea typeface="+mn-ea"/>
              </a:rPr>
              <a:t> pois lukien asunto-osakeyhtiöt, keskinäiset kiinteistöosakeyhtiöt ja rajoitetusti verovelvolliset kuolinpesät.</a:t>
            </a:r>
          </a:p>
        </p:txBody>
      </p:sp>
    </p:spTree>
    <p:extLst>
      <p:ext uri="{BB962C8B-B14F-4D97-AF65-F5344CB8AC3E}">
        <p14:creationId xmlns:p14="http://schemas.microsoft.com/office/powerpoint/2010/main" val="2614337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txBox="1">
            <a:spLocks noGrp="1"/>
          </p:cNvSpPr>
          <p:nvPr>
            <p:ph type="title"/>
          </p:nvPr>
        </p:nvSpPr>
        <p:spPr>
          <a:xfrm>
            <a:off x="379798" y="407437"/>
            <a:ext cx="11084169" cy="1103524"/>
          </a:xfrm>
          <a:prstGeom prst="rect">
            <a:avLst/>
          </a:prstGeom>
        </p:spPr>
        <p:txBody>
          <a:bodyPr vert="horz" lIns="121885" tIns="60942" rIns="121885" bIns="60942" rtlCol="0" anchor="ctr">
            <a:normAutofit fontScale="92500"/>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algn="ctr" fontAlgn="base">
              <a:spcAft>
                <a:spcPct val="0"/>
              </a:spcAft>
              <a:buClr>
                <a:srgbClr val="000000"/>
              </a:buClr>
              <a:buSzPct val="100000"/>
            </a:pPr>
            <a:r>
              <a:rPr lang="fi-FI" sz="4300" b="0" dirty="0">
                <a:solidFill>
                  <a:schemeClr val="accent3">
                    <a:lumMod val="50000"/>
                  </a:schemeClr>
                </a:solidFill>
                <a:latin typeface="Corbel" panose="020B0503020204020204" pitchFamily="34" charset="0"/>
              </a:rPr>
              <a:t>Kuopion suuria toimijoita</a:t>
            </a:r>
            <a:endParaRPr lang="fi-FI" sz="1900" dirty="0">
              <a:latin typeface="+mn-lt"/>
            </a:endParaRPr>
          </a:p>
        </p:txBody>
      </p:sp>
      <p:sp>
        <p:nvSpPr>
          <p:cNvPr id="5" name="Sisällön paikkamerkki 2"/>
          <p:cNvSpPr txBox="1">
            <a:spLocks noGrp="1"/>
          </p:cNvSpPr>
          <p:nvPr>
            <p:ph idx="1"/>
          </p:nvPr>
        </p:nvSpPr>
        <p:spPr bwMode="auto">
          <a:xfrm>
            <a:off x="2382982" y="1597891"/>
            <a:ext cx="8017163" cy="468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normAutofit lnSpcReduction="10000"/>
          </a:bodyPr>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a:lstStyle>
          <a:p>
            <a:pPr marL="342900" marR="0" lvl="0" indent="-342900" algn="l" defTabSz="436563" rtl="0" eaLnBrk="0" fontAlgn="base" latinLnBrk="0" hangingPunct="0">
              <a:lnSpc>
                <a:spcPct val="100000"/>
              </a:lnSpc>
              <a:spcBef>
                <a:spcPts val="800"/>
              </a:spcBef>
              <a:spcAft>
                <a:spcPct val="0"/>
              </a:spcAft>
              <a:buClr>
                <a:srgbClr val="000000"/>
              </a:buClr>
              <a:buSzPct val="100000"/>
              <a:buFont typeface="Times New Roman" pitchFamily="18" charset="0"/>
              <a:buNone/>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Kuopion kaupunki, </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City of Kuopio</a:t>
            </a:r>
            <a:r>
              <a:rPr lang="fi-FI" sz="1800" kern="0" dirty="0">
                <a:latin typeface="Corbel" panose="020B0503020204020204" pitchFamily="34" charset="0"/>
                <a:ea typeface="ＭＳ Ｐゴシック"/>
                <a:cs typeface="Arial" charset="0"/>
              </a:rPr>
              <a:t>, henkilöstö </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3900 (2023)	</a:t>
            </a:r>
          </a:p>
          <a:p>
            <a:pPr marL="342900" marR="0" lvl="0" indent="-342900" algn="l" defTabSz="45561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Kuopion yliopistollinen sairaala, </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panose="020B0604020202020204" pitchFamily="34" charset="0"/>
              </a:rPr>
              <a:t>Kuopio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cs typeface="Arial" panose="020B0604020202020204" pitchFamily="34" charset="0"/>
              </a:rPr>
              <a:t>University</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panose="020B0604020202020204" pitchFamily="34" charset="0"/>
              </a:rPr>
              <a:t>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cs typeface="Arial" panose="020B0604020202020204" pitchFamily="34" charset="0"/>
              </a:rPr>
              <a:t>Hospital</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panose="020B0604020202020204" pitchFamily="34" charset="0"/>
              </a:rPr>
              <a:t>  	</a:t>
            </a:r>
          </a:p>
          <a:p>
            <a:pPr marL="342900" marR="0" lvl="0" indent="-342900" algn="l" defTabSz="45561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Itä-Suomen yliopisto,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cs typeface="Arial" charset="0"/>
              </a:rPr>
              <a:t>University</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of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cs typeface="Arial" charset="0"/>
              </a:rPr>
              <a:t>Estern</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Finland</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p>
          <a:p>
            <a:pPr marL="342900" marR="0" lvl="0" indent="-342900" algn="l" defTabSz="45561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kumimoji="0" lang="fi-FI" sz="1800" b="0" i="0" u="none" strike="noStrike" kern="0" cap="none" spc="0" normalizeH="0" baseline="0" noProof="0" dirty="0" err="1">
                <a:ln>
                  <a:noFill/>
                </a:ln>
                <a:solidFill>
                  <a:srgbClr val="000000"/>
                </a:solidFill>
                <a:effectLst/>
                <a:uLnTx/>
                <a:uFillTx/>
                <a:latin typeface="Corbel" panose="020B0503020204020204" pitchFamily="34" charset="0"/>
                <a:ea typeface="ＭＳ Ｐゴシック"/>
                <a:cs typeface="Arial" charset="0"/>
              </a:rPr>
              <a:t>Servica</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Oy Itä-Suomen huoltopalvelut liikelaitoskuntayhtymä 	</a:t>
            </a:r>
          </a:p>
          <a:p>
            <a:pPr marL="342900" marR="0" lvl="0" indent="-342900" algn="l" defTabSz="45561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Osuuskauppa </a:t>
            </a:r>
            <a:r>
              <a:rPr kumimoji="0" lang="fi-FI" sz="1800" b="0" i="0" u="none" strike="noStrike" kern="0" cap="none" spc="0" normalizeH="0" baseline="0" noProof="0" dirty="0" err="1">
                <a:ln>
                  <a:noFill/>
                </a:ln>
                <a:solidFill>
                  <a:srgbClr val="000000"/>
                </a:solidFill>
                <a:effectLst/>
                <a:uLnTx/>
                <a:uFillTx/>
                <a:latin typeface="Corbel" panose="020B0503020204020204" pitchFamily="34" charset="0"/>
                <a:ea typeface="ＭＳ Ｐゴシック"/>
                <a:cs typeface="Arial" charset="0"/>
              </a:rPr>
              <a:t>PeeÄssä</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(P-S),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rPr>
              <a:t>Co</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rPr>
              <a:t>-op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rPr>
              <a:t>PeeÄssä</a:t>
            </a:r>
            <a:endPar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endParaRP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Istekki Oy, Kuopion Viestikadun toimipiste (henkilöstö n. 980) </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Väre Oy</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lang="fi-FI" sz="1800" kern="0" dirty="0" err="1">
                <a:latin typeface="Corbel" panose="020B0503020204020204" pitchFamily="34" charset="0"/>
                <a:ea typeface="ＭＳ Ｐゴシック"/>
                <a:cs typeface="Arial" charset="0"/>
              </a:rPr>
              <a:t>Mondi</a:t>
            </a:r>
            <a:r>
              <a:rPr lang="fi-FI" sz="1800" kern="0" dirty="0">
                <a:latin typeface="Corbel" panose="020B0503020204020204" pitchFamily="34" charset="0"/>
                <a:ea typeface="ＭＳ Ｐゴシック"/>
                <a:cs typeface="Arial" charset="0"/>
              </a:rPr>
              <a:t> </a:t>
            </a:r>
            <a:r>
              <a:rPr lang="fi-FI" sz="1800" kern="0" dirty="0" err="1">
                <a:latin typeface="Corbel" panose="020B0503020204020204" pitchFamily="34" charset="0"/>
                <a:ea typeface="ＭＳ Ｐゴシック"/>
                <a:cs typeface="Arial" charset="0"/>
              </a:rPr>
              <a:t>Powerflute</a:t>
            </a:r>
            <a:r>
              <a:rPr lang="fi-FI" sz="1800" kern="0" dirty="0">
                <a:latin typeface="Corbel" panose="020B0503020204020204" pitchFamily="34" charset="0"/>
                <a:ea typeface="ＭＳ Ｐゴシック"/>
                <a:cs typeface="Arial" charset="0"/>
              </a:rPr>
              <a:t> Oy, </a:t>
            </a:r>
            <a:r>
              <a:rPr lang="fi-FI" sz="1800" i="1" kern="0" dirty="0">
                <a:latin typeface="Corbel" panose="020B0503020204020204" pitchFamily="34" charset="0"/>
                <a:ea typeface="ＭＳ Ｐゴシック"/>
                <a:cs typeface="Arial" charset="0"/>
              </a:rPr>
              <a:t>paperin, pahvin ja kartongin valmistus</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Savon koulutuskuntayhtymä</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rPr>
              <a:t> </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rPr>
              <a:t>Savo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rPr>
              <a:t>Consortium</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rPr>
              <a:t> for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rPr>
              <a:t>Education</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rPr>
              <a:t> </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kumimoji="0" lang="fi-FI" sz="1800" b="0" i="0" u="none" strike="noStrike" kern="0" cap="none" spc="0" normalizeH="0" baseline="0" noProof="0" dirty="0" err="1">
                <a:ln>
                  <a:noFill/>
                </a:ln>
                <a:solidFill>
                  <a:srgbClr val="000000"/>
                </a:solidFill>
                <a:effectLst/>
                <a:uLnTx/>
                <a:uFillTx/>
                <a:latin typeface="Corbel" panose="020B0503020204020204" pitchFamily="34" charset="0"/>
                <a:ea typeface="ＭＳ Ｐゴシック"/>
                <a:cs typeface="Arial" charset="0"/>
              </a:rPr>
              <a:t>Niuvanniemen</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sairaala,</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rPr>
              <a:t>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rPr>
              <a:t>Niuvanniemi</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rPr>
              <a:t>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rPr>
              <a:t>Hospital</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6096000" algn="l"/>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Itella Posti Group Oyj, </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rPr>
              <a:t>Itella Post Group Oyj</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p>
          <a:p>
            <a:pPr marL="342900" marR="0" lvl="0" indent="-34290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ISS Palvelut Oy, </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ISS</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r>
              <a:rPr kumimoji="0" lang="fi-FI" sz="1800" b="0" i="1" u="none" strike="noStrike" kern="0" cap="none" spc="0" normalizeH="0" baseline="0" noProof="0" dirty="0" err="1">
                <a:ln>
                  <a:noFill/>
                </a:ln>
                <a:solidFill>
                  <a:srgbClr val="000000"/>
                </a:solidFill>
                <a:effectLst/>
                <a:uLnTx/>
                <a:uFillTx/>
                <a:latin typeface="Corbel" panose="020B0503020204020204" pitchFamily="34" charset="0"/>
                <a:ea typeface="ＭＳ Ｐゴシック"/>
              </a:rPr>
              <a:t>Facility</a:t>
            </a:r>
            <a:r>
              <a:rPr kumimoji="0" lang="fi-FI" sz="1800" b="0" i="1" u="none" strike="noStrike" kern="0" cap="none" spc="0" normalizeH="0" baseline="0" noProof="0" dirty="0">
                <a:ln>
                  <a:noFill/>
                </a:ln>
                <a:solidFill>
                  <a:srgbClr val="000000"/>
                </a:solidFill>
                <a:effectLst/>
                <a:uLnTx/>
                <a:uFillTx/>
                <a:latin typeface="Corbel" panose="020B0503020204020204" pitchFamily="34" charset="0"/>
                <a:ea typeface="ＭＳ Ｐゴシック"/>
              </a:rPr>
              <a:t> Services </a:t>
            </a: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p>
          <a:p>
            <a:pPr marL="0" marR="0" lvl="0" indent="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defRPr/>
            </a:pPr>
            <a:r>
              <a:rPr kumimoji="0" lang="fi-FI" sz="1800" b="0" i="0" u="none" strike="noStrike" kern="0" cap="none" spc="0" normalizeH="0" baseline="0" noProof="0" dirty="0">
                <a:ln>
                  <a:noFill/>
                </a:ln>
                <a:solidFill>
                  <a:srgbClr val="000000"/>
                </a:solidFill>
                <a:effectLst/>
                <a:uLnTx/>
                <a:uFillTx/>
                <a:latin typeface="Corbel" panose="020B0503020204020204" pitchFamily="34" charset="0"/>
                <a:ea typeface="ＭＳ Ｐゴシック"/>
                <a:cs typeface="Arial" charset="0"/>
              </a:rPr>
              <a:t>				 </a:t>
            </a:r>
          </a:p>
        </p:txBody>
      </p:sp>
      <p:sp>
        <p:nvSpPr>
          <p:cNvPr id="8" name="Suorakulmio 7"/>
          <p:cNvSpPr/>
          <p:nvPr/>
        </p:nvSpPr>
        <p:spPr>
          <a:xfrm>
            <a:off x="11279236" y="6328734"/>
            <a:ext cx="184731" cy="246221"/>
          </a:xfrm>
          <a:prstGeom prst="rect">
            <a:avLst/>
          </a:prstGeom>
        </p:spPr>
        <p:txBody>
          <a:bodyPr wrap="none">
            <a:spAutoFit/>
          </a:bodyPr>
          <a:lstStyle/>
          <a:p>
            <a:pPr lvl="0">
              <a:defRPr/>
            </a:pPr>
            <a:endParaRPr lang="fi-FI" sz="1000" kern="0" dirty="0">
              <a:solidFill>
                <a:prstClr val="black"/>
              </a:solidFill>
              <a:latin typeface="+mn-lt"/>
              <a:ea typeface="ＭＳ Ｐゴシック" pitchFamily="34" charset="-128"/>
            </a:endParaRPr>
          </a:p>
        </p:txBody>
      </p:sp>
    </p:spTree>
    <p:extLst>
      <p:ext uri="{BB962C8B-B14F-4D97-AF65-F5344CB8AC3E}">
        <p14:creationId xmlns:p14="http://schemas.microsoft.com/office/powerpoint/2010/main" val="229315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txBox="1">
            <a:spLocks noGrp="1"/>
          </p:cNvSpPr>
          <p:nvPr>
            <p:ph type="title"/>
          </p:nvPr>
        </p:nvSpPr>
        <p:spPr>
          <a:xfrm>
            <a:off x="609601" y="479709"/>
            <a:ext cx="10972799" cy="1143000"/>
          </a:xfrm>
          <a:prstGeom prst="rect">
            <a:avLst/>
          </a:prstGeom>
        </p:spPr>
        <p:txBody>
          <a:bodyPr vert="horz" lIns="121885" tIns="60942" rIns="121885" bIns="60942" rtlCol="0" anchor="ctr">
            <a:noAutofit/>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algn="ctr" fontAlgn="base">
              <a:spcAft>
                <a:spcPct val="0"/>
              </a:spcAft>
              <a:buClr>
                <a:srgbClr val="000000"/>
              </a:buClr>
              <a:buSzPct val="100000"/>
            </a:pPr>
            <a:r>
              <a:rPr lang="fi-FI" sz="3200" b="0" cap="all" dirty="0">
                <a:solidFill>
                  <a:schemeClr val="accent1"/>
                </a:solidFill>
                <a:latin typeface="Corbel" panose="020B0503020204020204" pitchFamily="34" charset="0"/>
              </a:rPr>
              <a:t>Kuopion alueen yrityksiä </a:t>
            </a:r>
          </a:p>
          <a:p>
            <a:pPr algn="ctr" fontAlgn="base">
              <a:spcAft>
                <a:spcPct val="0"/>
              </a:spcAft>
              <a:buClr>
                <a:srgbClr val="000000"/>
              </a:buClr>
              <a:buSzPct val="100000"/>
            </a:pPr>
            <a:r>
              <a:rPr lang="fi-FI" sz="3200" b="0" cap="all" dirty="0">
                <a:solidFill>
                  <a:schemeClr val="accent1"/>
                </a:solidFill>
                <a:latin typeface="Corbel" panose="020B0503020204020204" pitchFamily="34" charset="0"/>
              </a:rPr>
              <a:t>merkittäviltä aloilta</a:t>
            </a:r>
            <a:br>
              <a:rPr lang="fi-FI" sz="2800" cap="all" dirty="0"/>
            </a:br>
            <a:r>
              <a:rPr lang="fi-FI" sz="2000" b="0" i="1" kern="0" dirty="0" err="1">
                <a:solidFill>
                  <a:srgbClr val="000000"/>
                </a:solidFill>
                <a:latin typeface="+mn-lt"/>
                <a:ea typeface="ＭＳ Ｐゴシック"/>
                <a:cs typeface="+mj-cs"/>
              </a:rPr>
              <a:t>Large</a:t>
            </a:r>
            <a:r>
              <a:rPr lang="fi-FI" sz="2000" b="0" i="1" kern="0" dirty="0">
                <a:solidFill>
                  <a:srgbClr val="000000"/>
                </a:solidFill>
                <a:latin typeface="+mn-lt"/>
                <a:ea typeface="ＭＳ Ｐゴシック"/>
                <a:cs typeface="+mj-cs"/>
              </a:rPr>
              <a:t> </a:t>
            </a:r>
            <a:r>
              <a:rPr lang="fi-FI" sz="2000" b="0" i="1" kern="0" dirty="0" err="1">
                <a:solidFill>
                  <a:srgbClr val="000000"/>
                </a:solidFill>
                <a:latin typeface="+mn-lt"/>
                <a:ea typeface="ＭＳ Ｐゴシック"/>
                <a:cs typeface="+mj-cs"/>
              </a:rPr>
              <a:t>employers</a:t>
            </a:r>
            <a:r>
              <a:rPr lang="fi-FI" sz="2000" b="0" i="1" kern="0" dirty="0">
                <a:solidFill>
                  <a:srgbClr val="000000"/>
                </a:solidFill>
                <a:latin typeface="+mn-lt"/>
                <a:ea typeface="ＭＳ Ｐゴシック"/>
                <a:cs typeface="+mj-cs"/>
              </a:rPr>
              <a:t> in Kuopio</a:t>
            </a:r>
            <a:endParaRPr lang="fi-FI" sz="2000" dirty="0">
              <a:latin typeface="+mn-lt"/>
            </a:endParaRPr>
          </a:p>
        </p:txBody>
      </p:sp>
      <p:sp>
        <p:nvSpPr>
          <p:cNvPr id="5" name="Sisällön paikkamerkki 2"/>
          <p:cNvSpPr txBox="1">
            <a:spLocks noGrp="1"/>
          </p:cNvSpPr>
          <p:nvPr>
            <p:ph idx="1"/>
          </p:nvPr>
        </p:nvSpPr>
        <p:spPr bwMode="auto">
          <a:xfrm>
            <a:off x="715618" y="2018790"/>
            <a:ext cx="11106268" cy="378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a:lstStyle>
          <a:p>
            <a:pPr marL="355600" indent="-355600">
              <a:buNone/>
            </a:pPr>
            <a:r>
              <a:rPr lang="fi-FI" sz="1800" kern="0" dirty="0">
                <a:cs typeface="Arial" charset="0"/>
              </a:rPr>
              <a:t>-	</a:t>
            </a:r>
            <a:r>
              <a:rPr lang="fi-FI" sz="1600" b="1" kern="0" dirty="0">
                <a:latin typeface="Corbel" panose="020B0503020204020204" pitchFamily="34" charset="0"/>
                <a:cs typeface="Arial" charset="0"/>
              </a:rPr>
              <a:t>Metalliala ja korkea teknologia </a:t>
            </a:r>
            <a:r>
              <a:rPr lang="fi-FI" sz="1400" i="1" kern="0" dirty="0" err="1">
                <a:latin typeface="Corbel" panose="020B0503020204020204" pitchFamily="34" charset="0"/>
                <a:cs typeface="Arial" charset="0"/>
              </a:rPr>
              <a:t>Junttan</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Samesor</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Hydroline</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AutoRobot</a:t>
            </a:r>
            <a:r>
              <a:rPr lang="fi-FI" sz="1400" i="1" kern="0" dirty="0">
                <a:latin typeface="Corbel" panose="020B0503020204020204" pitchFamily="34" charset="0"/>
                <a:cs typeface="Arial" charset="0"/>
              </a:rPr>
              <a:t> Finland, </a:t>
            </a:r>
            <a:r>
              <a:rPr lang="fi-FI" sz="1400" i="1" kern="0" dirty="0" err="1">
                <a:latin typeface="Corbel" panose="020B0503020204020204" pitchFamily="34" charset="0"/>
                <a:cs typeface="Arial" charset="0"/>
              </a:rPr>
              <a:t>Kratos</a:t>
            </a:r>
            <a:r>
              <a:rPr lang="fi-FI" sz="1400" i="1" kern="0" dirty="0">
                <a:latin typeface="Corbel" panose="020B0503020204020204" pitchFamily="34" charset="0"/>
                <a:cs typeface="Arial" charset="0"/>
              </a:rPr>
              <a:t>, Bella </a:t>
            </a:r>
            <a:r>
              <a:rPr lang="fi-FI" sz="1400" i="1" kern="0" dirty="0" err="1">
                <a:latin typeface="Corbel" panose="020B0503020204020204" pitchFamily="34" charset="0"/>
                <a:cs typeface="Arial" charset="0"/>
              </a:rPr>
              <a:t>Boats</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NewIcon</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Honeywell</a:t>
            </a:r>
            <a:endParaRPr lang="fi-FI" sz="1400" i="1" kern="0" dirty="0">
              <a:latin typeface="Corbel" panose="020B0503020204020204" pitchFamily="34" charset="0"/>
              <a:cs typeface="Arial" charset="0"/>
            </a:endParaRPr>
          </a:p>
          <a:p>
            <a:pPr>
              <a:buFontTx/>
              <a:buChar char="-"/>
            </a:pPr>
            <a:r>
              <a:rPr lang="fi-FI" sz="1600" b="1" kern="0" dirty="0">
                <a:latin typeface="Corbel" panose="020B0503020204020204" pitchFamily="34" charset="0"/>
                <a:cs typeface="Arial" charset="0"/>
              </a:rPr>
              <a:t>Kemian- ja elintarviketeollisuus</a:t>
            </a:r>
            <a:r>
              <a:rPr lang="fi-FI" sz="1600" kern="0" dirty="0">
                <a:latin typeface="Corbel" panose="020B0503020204020204" pitchFamily="34" charset="0"/>
                <a:cs typeface="Arial" charset="0"/>
              </a:rPr>
              <a:t> </a:t>
            </a:r>
            <a:r>
              <a:rPr lang="fi-FI" sz="1400" i="1" kern="0" dirty="0" err="1">
                <a:latin typeface="Corbel" panose="020B0503020204020204" pitchFamily="34" charset="0"/>
                <a:cs typeface="Arial" charset="0"/>
              </a:rPr>
              <a:t>Lignell&amp;Piispanen</a:t>
            </a:r>
            <a:r>
              <a:rPr lang="fi-FI" sz="1400" i="1" kern="0" dirty="0">
                <a:latin typeface="Corbel" panose="020B0503020204020204" pitchFamily="34" charset="0"/>
                <a:cs typeface="Arial" charset="0"/>
              </a:rPr>
              <a:t>, FK </a:t>
            </a:r>
            <a:r>
              <a:rPr lang="fi-FI" sz="1400" i="1" kern="0" dirty="0" err="1">
                <a:latin typeface="Corbel" panose="020B0503020204020204" pitchFamily="34" charset="0"/>
                <a:cs typeface="Arial" charset="0"/>
              </a:rPr>
              <a:t>Trube</a:t>
            </a:r>
            <a:r>
              <a:rPr lang="fi-FI" sz="1400" i="1" kern="0" dirty="0">
                <a:latin typeface="Corbel" panose="020B0503020204020204" pitchFamily="34" charset="0"/>
                <a:cs typeface="Arial" charset="0"/>
              </a:rPr>
              <a:t>, Apetit Kala, Leijona Catering</a:t>
            </a:r>
          </a:p>
          <a:p>
            <a:pPr>
              <a:buFontTx/>
              <a:buChar char="-"/>
            </a:pPr>
            <a:r>
              <a:rPr lang="fi-FI" sz="1600" b="1" kern="0" dirty="0">
                <a:latin typeface="Corbel" panose="020B0503020204020204" pitchFamily="34" charset="0"/>
                <a:cs typeface="Arial" charset="0"/>
              </a:rPr>
              <a:t>Kaupan ala </a:t>
            </a:r>
            <a:r>
              <a:rPr lang="fi-FI" sz="1400" i="1" kern="0" dirty="0">
                <a:latin typeface="Corbel" panose="020B0503020204020204" pitchFamily="34" charset="0"/>
                <a:cs typeface="Arial" charset="0"/>
              </a:rPr>
              <a:t>Ikea, </a:t>
            </a:r>
            <a:r>
              <a:rPr lang="fi-FI" sz="1400" i="1" kern="0" dirty="0" err="1">
                <a:latin typeface="Corbel" panose="020B0503020204020204" pitchFamily="34" charset="0"/>
                <a:cs typeface="Arial" charset="0"/>
              </a:rPr>
              <a:t>Ikano</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Osk</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Peeässä</a:t>
            </a:r>
            <a:r>
              <a:rPr lang="fi-FI" sz="1400" i="1" kern="0" dirty="0">
                <a:latin typeface="Corbel" panose="020B0503020204020204" pitchFamily="34" charset="0"/>
                <a:cs typeface="Arial" charset="0"/>
              </a:rPr>
              <a:t>, lukuisat eri kaupan alan toimijat</a:t>
            </a:r>
          </a:p>
          <a:p>
            <a:pPr>
              <a:buFontTx/>
              <a:buChar char="-"/>
            </a:pPr>
            <a:r>
              <a:rPr lang="fi-FI" sz="1600" b="1" kern="0" dirty="0">
                <a:latin typeface="Corbel" panose="020B0503020204020204" pitchFamily="34" charset="0"/>
                <a:cs typeface="Arial" charset="0"/>
              </a:rPr>
              <a:t>Puunjalostus </a:t>
            </a:r>
            <a:r>
              <a:rPr lang="fi-FI" sz="1400" i="1" kern="0" dirty="0" err="1">
                <a:latin typeface="Corbel" panose="020B0503020204020204" pitchFamily="34" charset="0"/>
                <a:cs typeface="Arial" charset="0"/>
              </a:rPr>
              <a:t>PinArctic</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Powerflute</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Puumit</a:t>
            </a:r>
            <a:r>
              <a:rPr lang="fi-FI" sz="1400" i="1" kern="0" dirty="0">
                <a:latin typeface="Corbel" panose="020B0503020204020204" pitchFamily="34" charset="0"/>
                <a:cs typeface="Arial" charset="0"/>
              </a:rPr>
              <a:t>, Kuopion </a:t>
            </a:r>
            <a:r>
              <a:rPr lang="fi-FI" sz="1400" i="1" kern="0" dirty="0" err="1">
                <a:latin typeface="Corbel" panose="020B0503020204020204" pitchFamily="34" charset="0"/>
                <a:cs typeface="Arial" charset="0"/>
              </a:rPr>
              <a:t>Woodi</a:t>
            </a:r>
            <a:endParaRPr lang="fi-FI" sz="1400" i="1" kern="0" dirty="0">
              <a:latin typeface="Corbel" panose="020B0503020204020204" pitchFamily="34" charset="0"/>
              <a:cs typeface="Arial" charset="0"/>
            </a:endParaRPr>
          </a:p>
          <a:p>
            <a:pPr>
              <a:buFontTx/>
              <a:buChar char="-"/>
            </a:pPr>
            <a:r>
              <a:rPr lang="fi-FI" sz="1600" b="1" kern="0" dirty="0">
                <a:latin typeface="Corbel" panose="020B0503020204020204" pitchFamily="34" charset="0"/>
                <a:cs typeface="Arial" charset="0"/>
              </a:rPr>
              <a:t>Matkailu</a:t>
            </a:r>
            <a:r>
              <a:rPr lang="fi-FI" sz="1400" kern="0" dirty="0">
                <a:latin typeface="Corbel" panose="020B0503020204020204" pitchFamily="34" charset="0"/>
                <a:cs typeface="Arial" panose="020B0604020202020204" pitchFamily="34" charset="0"/>
              </a:rPr>
              <a:t> </a:t>
            </a:r>
            <a:r>
              <a:rPr lang="fi-FI" sz="1400" i="1" kern="0" dirty="0">
                <a:latin typeface="Corbel" panose="020B0503020204020204" pitchFamily="34" charset="0"/>
                <a:cs typeface="Arial" charset="0"/>
              </a:rPr>
              <a:t>Kuopio-Tahko Markkinointi, Kuopio </a:t>
            </a:r>
            <a:r>
              <a:rPr lang="fi-FI" sz="1400" i="1" kern="0" dirty="0" err="1">
                <a:latin typeface="Corbel" panose="020B0503020204020204" pitchFamily="34" charset="0"/>
                <a:cs typeface="Arial" charset="0"/>
              </a:rPr>
              <a:t>Convention</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Byro</a:t>
            </a:r>
            <a:endParaRPr lang="fi-FI" sz="1400" i="1" kern="0" dirty="0">
              <a:latin typeface="Corbel" panose="020B0503020204020204" pitchFamily="34" charset="0"/>
              <a:cs typeface="Arial" charset="0"/>
            </a:endParaRPr>
          </a:p>
          <a:p>
            <a:pPr>
              <a:buFontTx/>
              <a:buChar char="-"/>
            </a:pPr>
            <a:r>
              <a:rPr lang="fi-FI" sz="1600" b="1" kern="0" dirty="0">
                <a:latin typeface="Corbel" panose="020B0503020204020204" pitchFamily="34" charset="0"/>
                <a:cs typeface="Arial" charset="0"/>
              </a:rPr>
              <a:t>Rakennusala</a:t>
            </a:r>
            <a:r>
              <a:rPr lang="fi-FI" sz="1400" kern="0" dirty="0">
                <a:latin typeface="Corbel" panose="020B0503020204020204" pitchFamily="34" charset="0"/>
                <a:cs typeface="Arial" panose="020B0604020202020204" pitchFamily="34" charset="0"/>
              </a:rPr>
              <a:t> </a:t>
            </a:r>
            <a:r>
              <a:rPr lang="fi-FI" sz="1400" i="1" kern="0" dirty="0">
                <a:latin typeface="Corbel" panose="020B0503020204020204" pitchFamily="34" charset="0"/>
                <a:cs typeface="Arial" charset="0"/>
              </a:rPr>
              <a:t>YIT, Skanska, Lujatalo, </a:t>
            </a:r>
            <a:r>
              <a:rPr lang="fi-FI" sz="1400" i="1" kern="0" dirty="0" err="1">
                <a:latin typeface="Corbel" panose="020B0503020204020204" pitchFamily="34" charset="0"/>
                <a:cs typeface="Arial" charset="0"/>
              </a:rPr>
              <a:t>Lapti</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Vesrak</a:t>
            </a:r>
            <a:r>
              <a:rPr lang="fi-FI" sz="1400" i="1" kern="0" dirty="0">
                <a:latin typeface="Corbel" panose="020B0503020204020204" pitchFamily="34" charset="0"/>
                <a:cs typeface="Arial" charset="0"/>
              </a:rPr>
              <a:t>, Lemminkäinen</a:t>
            </a:r>
          </a:p>
          <a:p>
            <a:pPr>
              <a:buFontTx/>
              <a:buChar char="-"/>
            </a:pPr>
            <a:r>
              <a:rPr lang="fi-FI" sz="1600" b="1" kern="0" dirty="0">
                <a:latin typeface="Corbel" panose="020B0503020204020204" pitchFamily="34" charset="0"/>
                <a:cs typeface="Arial" charset="0"/>
              </a:rPr>
              <a:t>ICT- ja ohjelmistoala </a:t>
            </a:r>
            <a:r>
              <a:rPr lang="fi-FI" sz="1400" i="1" kern="0" dirty="0">
                <a:latin typeface="Corbel" panose="020B0503020204020204" pitchFamily="34" charset="0"/>
                <a:cs typeface="Arial" charset="0"/>
              </a:rPr>
              <a:t>Ropo Capital, </a:t>
            </a:r>
            <a:r>
              <a:rPr lang="fi-FI" sz="1400" i="1" kern="0" dirty="0" err="1">
                <a:latin typeface="Corbel" panose="020B0503020204020204" pitchFamily="34" charset="0"/>
                <a:cs typeface="Arial" charset="0"/>
              </a:rPr>
              <a:t>Enfo</a:t>
            </a:r>
            <a:r>
              <a:rPr lang="fi-FI" sz="1400" i="1" kern="0" dirty="0">
                <a:latin typeface="Corbel" panose="020B0503020204020204" pitchFamily="34" charset="0"/>
                <a:cs typeface="Arial" charset="0"/>
              </a:rPr>
              <a:t>, Tieto, Istekki, </a:t>
            </a:r>
            <a:r>
              <a:rPr lang="fi-FI" sz="1400" i="1" kern="0" dirty="0" err="1">
                <a:latin typeface="Corbel" panose="020B0503020204020204" pitchFamily="34" charset="0"/>
                <a:cs typeface="Arial" charset="0"/>
              </a:rPr>
              <a:t>Arction</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SenSoftia</a:t>
            </a:r>
            <a:r>
              <a:rPr lang="fi-FI" sz="1400" i="1" kern="0" dirty="0">
                <a:latin typeface="Corbel" panose="020B0503020204020204" pitchFamily="34" charset="0"/>
                <a:cs typeface="Arial" charset="0"/>
              </a:rPr>
              <a:t>, Data Prisma, </a:t>
            </a:r>
            <a:r>
              <a:rPr lang="fi-FI" sz="1400" i="1" kern="0" dirty="0" err="1">
                <a:latin typeface="Corbel" panose="020B0503020204020204" pitchFamily="34" charset="0"/>
                <a:cs typeface="Arial" charset="0"/>
              </a:rPr>
              <a:t>OwnSurround</a:t>
            </a:r>
            <a:endParaRPr lang="fi-FI" sz="1400" i="1" kern="0" dirty="0">
              <a:latin typeface="Corbel" panose="020B0503020204020204" pitchFamily="34" charset="0"/>
              <a:cs typeface="Arial" charset="0"/>
            </a:endParaRPr>
          </a:p>
          <a:p>
            <a:pPr>
              <a:buFontTx/>
              <a:buChar char="-"/>
            </a:pPr>
            <a:r>
              <a:rPr lang="fi-FI" sz="1600" b="1" kern="0" dirty="0">
                <a:latin typeface="Corbel" panose="020B0503020204020204" pitchFamily="34" charset="0"/>
                <a:cs typeface="Arial" charset="0"/>
              </a:rPr>
              <a:t>Terveys-, </a:t>
            </a:r>
            <a:r>
              <a:rPr lang="fi-FI" sz="1600" b="1" kern="0" dirty="0" err="1">
                <a:latin typeface="Corbel" panose="020B0503020204020204" pitchFamily="34" charset="0"/>
                <a:cs typeface="Arial" charset="0"/>
              </a:rPr>
              <a:t>bio</a:t>
            </a:r>
            <a:r>
              <a:rPr lang="fi-FI" sz="1600" b="1" kern="0" dirty="0">
                <a:latin typeface="Corbel" panose="020B0503020204020204" pitchFamily="34" charset="0"/>
                <a:cs typeface="Arial" charset="0"/>
              </a:rPr>
              <a:t>- ja lääkeala </a:t>
            </a:r>
            <a:r>
              <a:rPr lang="fi-FI" sz="1400" i="1" kern="0" dirty="0" err="1">
                <a:latin typeface="Corbel" panose="020B0503020204020204" pitchFamily="34" charset="0"/>
                <a:cs typeface="Arial" charset="0"/>
              </a:rPr>
              <a:t>FinVector</a:t>
            </a:r>
            <a:r>
              <a:rPr lang="fi-FI" sz="1400" i="1" kern="0" dirty="0">
                <a:latin typeface="Corbel" panose="020B0503020204020204" pitchFamily="34" charset="0"/>
                <a:cs typeface="Arial" charset="0"/>
              </a:rPr>
              <a:t> Vision </a:t>
            </a:r>
            <a:r>
              <a:rPr lang="fi-FI" sz="1400" i="1" kern="0" dirty="0" err="1">
                <a:latin typeface="Corbel" panose="020B0503020204020204" pitchFamily="34" charset="0"/>
                <a:cs typeface="Arial" charset="0"/>
              </a:rPr>
              <a:t>Therapies</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Galena</a:t>
            </a:r>
            <a:r>
              <a:rPr lang="fi-FI" sz="1400" i="1" kern="0" dirty="0">
                <a:latin typeface="Corbel" panose="020B0503020204020204" pitchFamily="34" charset="0"/>
                <a:cs typeface="Arial" charset="0"/>
              </a:rPr>
              <a:t> Pharma, </a:t>
            </a:r>
            <a:r>
              <a:rPr lang="fi-FI" sz="1400" i="1" kern="0" dirty="0" err="1">
                <a:latin typeface="Corbel" panose="020B0503020204020204" pitchFamily="34" charset="0"/>
                <a:cs typeface="Arial" charset="0"/>
              </a:rPr>
              <a:t>Medikro</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Medfiles</a:t>
            </a:r>
            <a:r>
              <a:rPr lang="fi-FI" sz="1400" i="1" kern="0" dirty="0">
                <a:latin typeface="Corbel" panose="020B0503020204020204" pitchFamily="34" charset="0"/>
                <a:cs typeface="Arial" charset="0"/>
              </a:rPr>
              <a:t>, Charles River DRS Finland, </a:t>
            </a:r>
            <a:r>
              <a:rPr lang="fi-FI" sz="1400" i="1" kern="0" dirty="0" err="1">
                <a:latin typeface="Corbel" panose="020B0503020204020204" pitchFamily="34" charset="0"/>
                <a:cs typeface="Arial" charset="0"/>
              </a:rPr>
              <a:t>Aurealis</a:t>
            </a:r>
            <a:r>
              <a:rPr lang="fi-FI" sz="1400" i="1" kern="0" dirty="0">
                <a:latin typeface="Corbel" panose="020B0503020204020204" pitchFamily="34" charset="0"/>
                <a:cs typeface="Arial" charset="0"/>
              </a:rPr>
              <a:t> Pharma, </a:t>
            </a:r>
            <a:r>
              <a:rPr lang="fi-FI" sz="1400" i="1" kern="0" dirty="0" err="1">
                <a:latin typeface="Corbel" panose="020B0503020204020204" pitchFamily="34" charset="0"/>
                <a:cs typeface="Arial" charset="0"/>
              </a:rPr>
              <a:t>Bone</a:t>
            </a:r>
            <a:r>
              <a:rPr lang="fi-FI" sz="1400" i="1" kern="0" dirty="0">
                <a:latin typeface="Corbel" panose="020B0503020204020204" pitchFamily="34" charset="0"/>
                <a:cs typeface="Arial" charset="0"/>
              </a:rPr>
              <a:t> Index</a:t>
            </a:r>
          </a:p>
          <a:p>
            <a:pPr>
              <a:buFontTx/>
              <a:buChar char="-"/>
            </a:pPr>
            <a:r>
              <a:rPr lang="fi-FI" sz="1600" b="1" kern="0" dirty="0" err="1">
                <a:latin typeface="Corbel" panose="020B0503020204020204" pitchFamily="34" charset="0"/>
                <a:cs typeface="Arial" charset="0"/>
              </a:rPr>
              <a:t>Cleantech</a:t>
            </a:r>
            <a:r>
              <a:rPr lang="fi-FI" sz="1600" b="1" kern="0" dirty="0">
                <a:latin typeface="Corbel" panose="020B0503020204020204" pitchFamily="34" charset="0"/>
                <a:cs typeface="Arial" charset="0"/>
              </a:rPr>
              <a:t> -ala </a:t>
            </a:r>
            <a:r>
              <a:rPr lang="fi-FI" sz="1400" i="1" kern="0" dirty="0" err="1">
                <a:latin typeface="Corbel" panose="020B0503020204020204" pitchFamily="34" charset="0"/>
                <a:cs typeface="Arial" charset="0"/>
              </a:rPr>
              <a:t>Rocsole</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Ecomond</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Venacontra</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Savroc</a:t>
            </a:r>
            <a:r>
              <a:rPr lang="fi-FI" sz="1400" i="1" kern="0" dirty="0">
                <a:latin typeface="Corbel" panose="020B0503020204020204" pitchFamily="34" charset="0"/>
                <a:cs typeface="Arial" charset="0"/>
              </a:rPr>
              <a:t>, Vesi-</a:t>
            </a:r>
            <a:r>
              <a:rPr lang="fi-FI" sz="1400" i="1" kern="0" dirty="0" err="1">
                <a:latin typeface="Corbel" panose="020B0503020204020204" pitchFamily="34" charset="0"/>
                <a:cs typeface="Arial" charset="0"/>
              </a:rPr>
              <a:t>Eko</a:t>
            </a:r>
            <a:r>
              <a:rPr lang="fi-FI" sz="1400" i="1" kern="0" dirty="0">
                <a:latin typeface="Corbel" panose="020B0503020204020204" pitchFamily="34" charset="0"/>
                <a:cs typeface="Arial" charset="0"/>
              </a:rPr>
              <a:t>, Mäkelä </a:t>
            </a:r>
            <a:r>
              <a:rPr lang="fi-FI" sz="1400" i="1" kern="0" dirty="0" err="1">
                <a:latin typeface="Corbel" panose="020B0503020204020204" pitchFamily="34" charset="0"/>
                <a:cs typeface="Arial" charset="0"/>
              </a:rPr>
              <a:t>Plast</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FinnEnergia</a:t>
            </a:r>
            <a:r>
              <a:rPr lang="fi-FI" sz="1400" i="1" kern="0" dirty="0">
                <a:latin typeface="Corbel" panose="020B0503020204020204" pitchFamily="34" charset="0"/>
                <a:cs typeface="Arial" charset="0"/>
              </a:rPr>
              <a:t>, Granlund, Outotec, BioSO4, </a:t>
            </a:r>
            <a:r>
              <a:rPr lang="fi-FI" sz="1400" i="1" kern="0" dirty="0" err="1">
                <a:latin typeface="Corbel" panose="020B0503020204020204" pitchFamily="34" charset="0"/>
                <a:cs typeface="Arial" charset="0"/>
              </a:rPr>
              <a:t>Scantarp</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Sulfator</a:t>
            </a:r>
            <a:r>
              <a:rPr lang="fi-FI" sz="1400" i="1" kern="0" dirty="0">
                <a:latin typeface="Corbel" panose="020B0503020204020204" pitchFamily="34" charset="0"/>
                <a:cs typeface="Arial" charset="0"/>
              </a:rPr>
              <a:t>, </a:t>
            </a:r>
            <a:r>
              <a:rPr lang="fi-FI" sz="1400" i="1" kern="0" dirty="0" err="1">
                <a:latin typeface="Corbel" panose="020B0503020204020204" pitchFamily="34" charset="0"/>
                <a:cs typeface="Arial" charset="0"/>
              </a:rPr>
              <a:t>Snowek</a:t>
            </a:r>
            <a:r>
              <a:rPr lang="fi-FI" sz="1400" i="1" kern="0" dirty="0">
                <a:latin typeface="Corbel" panose="020B0503020204020204" pitchFamily="34" charset="0"/>
                <a:cs typeface="Arial" charset="0"/>
              </a:rPr>
              <a:t>, Jätekukko, Kuopion Energia, Kuopion Vesi</a:t>
            </a:r>
            <a:r>
              <a:rPr lang="fi-FI" sz="1800" kern="0" dirty="0">
                <a:latin typeface="Corbel" panose="020B0503020204020204" pitchFamily="34" charset="0"/>
                <a:cs typeface="Arial" charset="0"/>
              </a:rPr>
              <a:t>			</a:t>
            </a:r>
            <a:r>
              <a:rPr lang="fi-FI" sz="1800" kern="0" dirty="0">
                <a:cs typeface="Arial" charset="0"/>
              </a:rPr>
              <a:t>	 </a:t>
            </a:r>
          </a:p>
        </p:txBody>
      </p:sp>
      <p:sp>
        <p:nvSpPr>
          <p:cNvPr id="7" name="Suorakulmio 6"/>
          <p:cNvSpPr/>
          <p:nvPr/>
        </p:nvSpPr>
        <p:spPr>
          <a:xfrm>
            <a:off x="11211753" y="6239791"/>
            <a:ext cx="701218" cy="276999"/>
          </a:xfrm>
          <a:prstGeom prst="rect">
            <a:avLst/>
          </a:prstGeom>
        </p:spPr>
        <p:txBody>
          <a:bodyPr wrap="none">
            <a:spAutoFit/>
          </a:bodyPr>
          <a:lstStyle/>
          <a:p>
            <a:pPr lvl="0" defTabSz="449263" fontAlgn="base">
              <a:spcBef>
                <a:spcPct val="0"/>
              </a:spcBef>
              <a:spcAft>
                <a:spcPct val="0"/>
              </a:spcAft>
              <a:buClr>
                <a:srgbClr val="000000"/>
              </a:buClr>
              <a:buSzPct val="100000"/>
            </a:pPr>
            <a:r>
              <a:rPr lang="fi-FI" sz="1200" dirty="0">
                <a:latin typeface="+mn-lt"/>
                <a:ea typeface="ＭＳ Ｐゴシック" pitchFamily="34" charset="-128"/>
              </a:rPr>
              <a:t>3.4.2017</a:t>
            </a:r>
          </a:p>
        </p:txBody>
      </p:sp>
      <p:sp>
        <p:nvSpPr>
          <p:cNvPr id="8" name="Tekstiruutu 1"/>
          <p:cNvSpPr txBox="1">
            <a:spLocks noChangeArrowheads="1"/>
          </p:cNvSpPr>
          <p:nvPr/>
        </p:nvSpPr>
        <p:spPr bwMode="auto">
          <a:xfrm>
            <a:off x="715618" y="6187462"/>
            <a:ext cx="3169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fontAlgn="base">
              <a:spcBef>
                <a:spcPct val="0"/>
              </a:spcBef>
              <a:spcAft>
                <a:spcPct val="0"/>
              </a:spcAft>
              <a:buClr>
                <a:srgbClr val="000000"/>
              </a:buClr>
              <a:buSzPct val="100000"/>
              <a:buFont typeface="Times New Roman" pitchFamily="18" charset="0"/>
              <a:buNone/>
            </a:pPr>
            <a:r>
              <a:rPr lang="fi-FI" sz="1200" dirty="0">
                <a:solidFill>
                  <a:srgbClr val="0F0F0F"/>
                </a:solidFill>
                <a:latin typeface="+mn-lt"/>
                <a:ea typeface="ＭＳ Ｐゴシック" pitchFamily="34" charset="-128"/>
              </a:rPr>
              <a:t>Lähde: Tilastokeskus</a:t>
            </a:r>
          </a:p>
        </p:txBody>
      </p:sp>
    </p:spTree>
    <p:extLst>
      <p:ext uri="{BB962C8B-B14F-4D97-AF65-F5344CB8AC3E}">
        <p14:creationId xmlns:p14="http://schemas.microsoft.com/office/powerpoint/2010/main" val="319397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620FE-ACE8-4E5A-9661-FABB3AF4BE0B}"/>
              </a:ext>
            </a:extLst>
          </p:cNvPr>
          <p:cNvSpPr>
            <a:spLocks noGrp="1"/>
          </p:cNvSpPr>
          <p:nvPr>
            <p:ph type="title"/>
          </p:nvPr>
        </p:nvSpPr>
        <p:spPr>
          <a:xfrm>
            <a:off x="335456" y="423476"/>
            <a:ext cx="10337840" cy="838192"/>
          </a:xfrm>
        </p:spPr>
        <p:txBody>
          <a:bodyPr/>
          <a:lstStyle/>
          <a:p>
            <a:pPr algn="ctr">
              <a:defRPr/>
            </a:pPr>
            <a:r>
              <a:rPr lang="fi-FI" sz="2800" b="1" spc="133" dirty="0">
                <a:solidFill>
                  <a:schemeClr val="accent1"/>
                </a:solidFill>
                <a:latin typeface="Corbel" panose="020B0503020204020204" pitchFamily="34" charset="0"/>
                <a:ea typeface="Verdana" panose="020B0604030504040204" pitchFamily="34" charset="0"/>
                <a:cs typeface="Verdana" panose="020B0604030504040204" pitchFamily="34" charset="0"/>
              </a:rPr>
              <a:t>KUOPION YRITYSTEN LIIKETOIMINTA</a:t>
            </a:r>
            <a:br>
              <a:rPr lang="fi-FI" sz="3200" b="1" spc="-151" dirty="0">
                <a:solidFill>
                  <a:schemeClr val="accent1"/>
                </a:solidFill>
                <a:latin typeface="Corbel" panose="020B0503020204020204" pitchFamily="34" charset="0"/>
                <a:ea typeface="Verdana" panose="020B0604030504040204" pitchFamily="34" charset="0"/>
                <a:cs typeface="Verdana" panose="020B0604030504040204" pitchFamily="34" charset="0"/>
              </a:rPr>
            </a:br>
            <a:r>
              <a:rPr lang="fi-FI" sz="2400" b="1" dirty="0">
                <a:solidFill>
                  <a:schemeClr val="accent1"/>
                </a:solidFill>
                <a:latin typeface="Corbel" panose="020B0503020204020204" pitchFamily="34" charset="0"/>
                <a:ea typeface="+mn-ea"/>
                <a:cs typeface="Arial"/>
              </a:rPr>
              <a:t>Liiketoiminnan trendit 2015-2022 ja alkuvuosi 2023</a:t>
            </a:r>
          </a:p>
        </p:txBody>
      </p:sp>
      <p:sp>
        <p:nvSpPr>
          <p:cNvPr id="7" name="Tekstin paikkamerkki 2"/>
          <p:cNvSpPr txBox="1">
            <a:spLocks/>
          </p:cNvSpPr>
          <p:nvPr/>
        </p:nvSpPr>
        <p:spPr>
          <a:xfrm>
            <a:off x="6381749" y="4883079"/>
            <a:ext cx="5470864" cy="1345567"/>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i-FI" sz="1867" dirty="0">
                <a:solidFill>
                  <a:schemeClr val="tx1">
                    <a:lumMod val="95000"/>
                    <a:lumOff val="5000"/>
                  </a:schemeClr>
                </a:solidFill>
                <a:cs typeface="Arial"/>
              </a:rPr>
              <a:t>Palkkasummakertymä on kasvanut tasaisesti vuoden 2021 alusta lähtien. Palkkasummakertymään vaikuttaa osaltaan Kuopiossa jo pitempään jatkunut myönteinen työllisyyskehitys.</a:t>
            </a:r>
          </a:p>
          <a:p>
            <a:pPr algn="l"/>
            <a:r>
              <a:rPr lang="fi-FI" sz="1867" dirty="0">
                <a:solidFill>
                  <a:schemeClr val="tx1">
                    <a:lumMod val="95000"/>
                    <a:lumOff val="5000"/>
                  </a:schemeClr>
                </a:solidFill>
                <a:cs typeface="Arial"/>
              </a:rPr>
              <a:t>  </a:t>
            </a:r>
            <a:endParaRPr lang="fi-FI" sz="1400" dirty="0">
              <a:solidFill>
                <a:schemeClr val="tx1">
                  <a:lumMod val="95000"/>
                  <a:lumOff val="5000"/>
                </a:schemeClr>
              </a:solidFill>
              <a:cs typeface="Arial"/>
            </a:endParaRPr>
          </a:p>
          <a:p>
            <a:pPr algn="l"/>
            <a:endParaRPr lang="fi-FI" sz="1400" dirty="0">
              <a:solidFill>
                <a:schemeClr val="tx1">
                  <a:lumMod val="95000"/>
                  <a:lumOff val="5000"/>
                </a:schemeClr>
              </a:solidFill>
              <a:cs typeface="Arial"/>
            </a:endParaRPr>
          </a:p>
          <a:p>
            <a:pPr algn="l"/>
            <a:endParaRPr lang="fi-FI" sz="1400" dirty="0">
              <a:latin typeface="Arial" panose="020B0604020202020204" pitchFamily="34" charset="0"/>
              <a:cs typeface="Arial" panose="020B0604020202020204" pitchFamily="34" charset="0"/>
            </a:endParaRPr>
          </a:p>
        </p:txBody>
      </p:sp>
      <p:sp>
        <p:nvSpPr>
          <p:cNvPr id="18" name="Tekstiruutu 1">
            <a:extLst>
              <a:ext uri="{FF2B5EF4-FFF2-40B4-BE49-F238E27FC236}">
                <a16:creationId xmlns:a16="http://schemas.microsoft.com/office/drawing/2014/main" id="{137CB192-B731-4B5F-836B-477F0E7150F4}"/>
              </a:ext>
            </a:extLst>
          </p:cNvPr>
          <p:cNvSpPr txBox="1">
            <a:spLocks noChangeArrowheads="1"/>
          </p:cNvSpPr>
          <p:nvPr/>
        </p:nvSpPr>
        <p:spPr bwMode="auto">
          <a:xfrm>
            <a:off x="435951" y="6203187"/>
            <a:ext cx="386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51">
              <a:buClr>
                <a:srgbClr val="000000"/>
              </a:buClr>
              <a:buSzPct val="100000"/>
            </a:pPr>
            <a:r>
              <a:rPr lang="fi-FI" sz="1200" dirty="0">
                <a:solidFill>
                  <a:srgbClr val="0F0F0F"/>
                </a:solidFill>
                <a:latin typeface="+mn-lt"/>
                <a:ea typeface="ＭＳ Ｐゴシック" pitchFamily="34" charset="-128"/>
              </a:rPr>
              <a:t>Lähde: Tilastokeskus, </a:t>
            </a:r>
          </a:p>
          <a:p>
            <a:pPr defTabSz="449251">
              <a:buClr>
                <a:srgbClr val="000000"/>
              </a:buClr>
              <a:buSzPct val="100000"/>
            </a:pPr>
            <a:r>
              <a:rPr lang="fi-FI" sz="1200" dirty="0">
                <a:solidFill>
                  <a:srgbClr val="0F0F0F"/>
                </a:solidFill>
                <a:latin typeface="+mn-lt"/>
                <a:ea typeface="ＭＳ Ｐゴシック" pitchFamily="34" charset="-128"/>
              </a:rPr>
              <a:t>Asiakaskohtainen suhdannepalvelu 23.8.2023</a:t>
            </a:r>
          </a:p>
        </p:txBody>
      </p:sp>
      <p:sp>
        <p:nvSpPr>
          <p:cNvPr id="15" name="Tekstin paikkamerkki 2">
            <a:extLst>
              <a:ext uri="{FF2B5EF4-FFF2-40B4-BE49-F238E27FC236}">
                <a16:creationId xmlns:a16="http://schemas.microsoft.com/office/drawing/2014/main" id="{EAC1927B-10B6-4935-859F-11E211D3DBBD}"/>
              </a:ext>
            </a:extLst>
          </p:cNvPr>
          <p:cNvSpPr txBox="1">
            <a:spLocks/>
          </p:cNvSpPr>
          <p:nvPr/>
        </p:nvSpPr>
        <p:spPr>
          <a:xfrm>
            <a:off x="435953" y="4816995"/>
            <a:ext cx="5470863" cy="1182384"/>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fi-FI" sz="1867" dirty="0">
                <a:solidFill>
                  <a:schemeClr val="tx1">
                    <a:lumMod val="95000"/>
                    <a:lumOff val="5000"/>
                  </a:schemeClr>
                </a:solidFill>
                <a:cs typeface="Arial"/>
              </a:rPr>
              <a:t>Kuopion yritysten liikevaihto on kasvanut vuoden 2021 alusta lähtien yhtäjaksoisesti, mutta hieman hitaammin kuin koko maassa keskimäärin. </a:t>
            </a:r>
            <a:endParaRPr lang="fi-FI" sz="1400" dirty="0">
              <a:latin typeface="Arial" panose="020B0604020202020204" pitchFamily="34" charset="0"/>
              <a:cs typeface="Arial" panose="020B0604020202020204" pitchFamily="34" charset="0"/>
            </a:endParaRPr>
          </a:p>
        </p:txBody>
      </p:sp>
      <p:graphicFrame>
        <p:nvGraphicFramePr>
          <p:cNvPr id="3" name="Kaavio 2">
            <a:extLst>
              <a:ext uri="{FF2B5EF4-FFF2-40B4-BE49-F238E27FC236}">
                <a16:creationId xmlns:a16="http://schemas.microsoft.com/office/drawing/2014/main" id="{344C5926-104D-4307-9B5B-A8D9420950F8}"/>
              </a:ext>
            </a:extLst>
          </p:cNvPr>
          <p:cNvGraphicFramePr>
            <a:graphicFrameLocks/>
          </p:cNvGraphicFramePr>
          <p:nvPr>
            <p:extLst>
              <p:ext uri="{D42A27DB-BD31-4B8C-83A1-F6EECF244321}">
                <p14:modId xmlns:p14="http://schemas.microsoft.com/office/powerpoint/2010/main" val="2900820416"/>
              </p:ext>
            </p:extLst>
          </p:nvPr>
        </p:nvGraphicFramePr>
        <p:xfrm>
          <a:off x="435951" y="1525132"/>
          <a:ext cx="5470863" cy="3187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Kaavio 8">
            <a:extLst>
              <a:ext uri="{FF2B5EF4-FFF2-40B4-BE49-F238E27FC236}">
                <a16:creationId xmlns:a16="http://schemas.microsoft.com/office/drawing/2014/main" id="{B760E6DB-FFFB-46FA-8C56-1330390CAC1C}"/>
              </a:ext>
            </a:extLst>
          </p:cNvPr>
          <p:cNvGraphicFramePr>
            <a:graphicFrameLocks/>
          </p:cNvGraphicFramePr>
          <p:nvPr/>
        </p:nvGraphicFramePr>
        <p:xfrm>
          <a:off x="6381750" y="1525131"/>
          <a:ext cx="5470863" cy="3187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720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C3FA0AB-4AE8-4E91-99CB-3FCBB145794B}"/>
              </a:ext>
            </a:extLst>
          </p:cNvPr>
          <p:cNvSpPr>
            <a:spLocks noGrp="1"/>
          </p:cNvSpPr>
          <p:nvPr>
            <p:ph type="title"/>
          </p:nvPr>
        </p:nvSpPr>
        <p:spPr>
          <a:xfrm>
            <a:off x="1578050" y="446849"/>
            <a:ext cx="7145760" cy="698966"/>
          </a:xfrm>
        </p:spPr>
        <p:txBody>
          <a:bodyPr/>
          <a:lstStyle/>
          <a:p>
            <a:r>
              <a:rPr lang="fi-FI" sz="3200" b="0" dirty="0">
                <a:solidFill>
                  <a:schemeClr val="accent1"/>
                </a:solidFill>
                <a:latin typeface="Corbel" panose="020B0503020204020204" pitchFamily="34" charset="0"/>
                <a:ea typeface="Verdana" panose="020B0604030504040204" pitchFamily="34" charset="0"/>
                <a:cs typeface="Verdana" panose="020B0604030504040204" pitchFamily="34" charset="0"/>
              </a:rPr>
              <a:t>Kestävän kehityksen mittareita 1 </a:t>
            </a:r>
            <a:endParaRPr lang="fi-FI" dirty="0">
              <a:solidFill>
                <a:schemeClr val="accent1"/>
              </a:solidFill>
              <a:latin typeface="Corbel" panose="020B0503020204020204" pitchFamily="34" charset="0"/>
            </a:endParaRPr>
          </a:p>
        </p:txBody>
      </p:sp>
      <p:sp>
        <p:nvSpPr>
          <p:cNvPr id="7" name="Otsikko 1" descr="Kestävän kehityksen mittareita.&#10;" hidden="1"/>
          <p:cNvSpPr txBox="1">
            <a:spLocks/>
          </p:cNvSpPr>
          <p:nvPr/>
        </p:nvSpPr>
        <p:spPr>
          <a:xfrm>
            <a:off x="1477337" y="245329"/>
            <a:ext cx="6192871" cy="693116"/>
          </a:xfrm>
          <a:prstGeom prst="rect">
            <a:avLst/>
          </a:prstGeom>
        </p:spPr>
        <p:txBody>
          <a:bodyPr lIns="55446" tIns="27724" rIns="55446" bIns="2772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i-FI" sz="3000" b="1" i="0" u="none" strike="noStrike" kern="1200" cap="none" spc="-150" normalizeH="0" baseline="0" noProof="0" dirty="0">
              <a:ln>
                <a:noFill/>
              </a:ln>
              <a:solidFill>
                <a:srgbClr val="F01E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8" name="Kuva 27">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44726" y="316117"/>
            <a:ext cx="990894" cy="1064504"/>
          </a:xfrm>
          <a:prstGeom prst="rect">
            <a:avLst/>
          </a:prstGeom>
        </p:spPr>
      </p:pic>
      <p:sp>
        <p:nvSpPr>
          <p:cNvPr id="15" name="Suorakulmio 14"/>
          <p:cNvSpPr/>
          <p:nvPr/>
        </p:nvSpPr>
        <p:spPr>
          <a:xfrm>
            <a:off x="400571" y="1455242"/>
            <a:ext cx="4201246" cy="1261884"/>
          </a:xfrm>
          <a:prstGeom prst="rect">
            <a:avLst/>
          </a:prstGeom>
          <a:ln>
            <a:solidFill>
              <a:schemeClr val="tx2"/>
            </a:solidFill>
          </a:ln>
        </p:spPr>
        <p:txBody>
          <a:bodyPr wrap="square">
            <a:spAutoFit/>
          </a:bodyPr>
          <a:lstStyle/>
          <a:p>
            <a:pPr marL="0" marR="0" lvl="0" indent="0" algn="l" defTabSz="984250" rtl="0" eaLnBrk="1" fontAlgn="auto" latinLnBrk="0" hangingPunct="1">
              <a:lnSpc>
                <a:spcPct val="100000"/>
              </a:lnSpc>
              <a:spcBef>
                <a:spcPts val="0"/>
              </a:spcBef>
              <a:spcAft>
                <a:spcPts val="0"/>
              </a:spcAft>
              <a:buClrTx/>
              <a:buSzTx/>
              <a:buFontTx/>
              <a:buNone/>
              <a:tabLst>
                <a:tab pos="1260475" algn="l"/>
              </a:tabLst>
              <a:defRPr/>
            </a:pPr>
            <a:r>
              <a:rPr kumimoji="0" lang="fi-FI" sz="1600" b="1" i="0" u="none" strike="noStrike" kern="1200" cap="none" spc="0" normalizeH="0" baseline="0" noProof="0" dirty="0">
                <a:ln>
                  <a:noFill/>
                </a:ln>
                <a:solidFill>
                  <a:srgbClr val="192D9B"/>
                </a:solidFill>
                <a:effectLst/>
                <a:uLnTx/>
                <a:uFillTx/>
                <a:latin typeface="+mn-lt"/>
                <a:ea typeface="Verdana" panose="020B0604030504040204" pitchFamily="34" charset="0"/>
                <a:cs typeface="Verdana" panose="020B0604030504040204" pitchFamily="34" charset="0"/>
              </a:rPr>
              <a:t>	</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Asuinrakennusten 	energiankulutus </a:t>
            </a:r>
            <a:b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2021</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a:ln>
                  <a:noFill/>
                </a:ln>
                <a:solidFill>
                  <a:srgbClr val="0F0F0F"/>
                </a:solidFill>
                <a:effectLst/>
                <a:uLnTx/>
                <a:uFillTx/>
                <a:latin typeface="+mn-lt"/>
                <a:ea typeface="Verdana" panose="020B0604030504040204" pitchFamily="34" charset="0"/>
                <a:cs typeface="Verdana" panose="020B0604030504040204" pitchFamily="34" charset="0"/>
              </a:rPr>
              <a:t>11,0 </a:t>
            </a:r>
            <a:r>
              <a:rPr kumimoji="0" lang="fi-FI" sz="1600" i="0" u="none" strike="noStrike" kern="1200" cap="none" spc="0" normalizeH="0" baseline="0" noProof="0" dirty="0">
                <a:ln>
                  <a:noFill/>
                </a:ln>
                <a:solidFill>
                  <a:srgbClr val="0F0F0F"/>
                </a:solidFill>
                <a:effectLst/>
                <a:uLnTx/>
                <a:uFillTx/>
                <a:latin typeface="+mn-lt"/>
                <a:ea typeface="Verdana" panose="020B0604030504040204" pitchFamily="34" charset="0"/>
                <a:cs typeface="Verdana" panose="020B0604030504040204" pitchFamily="34" charset="0"/>
              </a:rPr>
              <a:t>M</a:t>
            </a:r>
            <a:r>
              <a:rPr kumimoji="0" lang="fi-FI" sz="1600" b="0" i="0" u="none" strike="noStrike" kern="1200" cap="none" spc="0" normalizeH="0" baseline="0" noProof="0" dirty="0">
                <a:ln>
                  <a:noFill/>
                </a:ln>
                <a:solidFill>
                  <a:srgbClr val="0F0F0F"/>
                </a:solidFill>
                <a:effectLst/>
                <a:uLnTx/>
                <a:uFillTx/>
                <a:latin typeface="+mn-lt"/>
                <a:ea typeface="Verdana" panose="020B0604030504040204" pitchFamily="34" charset="0"/>
                <a:cs typeface="Verdana" panose="020B0604030504040204" pitchFamily="34" charset="0"/>
              </a:rPr>
              <a:t>Wh/asukas</a:t>
            </a:r>
            <a:br>
              <a:rPr kumimoji="0" lang="fi-FI" sz="1600" b="0" i="0" u="none" strike="noStrike" kern="1200" cap="none" spc="0" normalizeH="0" baseline="0" noProof="0" dirty="0">
                <a:ln>
                  <a:noFill/>
                </a:ln>
                <a:solidFill>
                  <a:srgbClr val="0F0F0F"/>
                </a:solidFill>
                <a:effectLst/>
                <a:uLnTx/>
                <a:uFillTx/>
                <a:latin typeface="+mn-lt"/>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0F0F0F"/>
                </a:solidFill>
                <a:effectLst/>
                <a:uLnTx/>
                <a:uFillTx/>
                <a:latin typeface="+mn-lt"/>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0F0F0F"/>
                </a:solidFill>
                <a:effectLst/>
                <a:uLnTx/>
                <a:uFillTx/>
                <a:latin typeface="+mn-lt"/>
                <a:ea typeface="Verdana" panose="020B0604030504040204" pitchFamily="34" charset="0"/>
                <a:cs typeface="Verdana" panose="020B0604030504040204" pitchFamily="34" charset="0"/>
              </a:rPr>
              <a:t>(2015 11,0 MWh/as.)</a:t>
            </a:r>
          </a:p>
          <a:p>
            <a:pPr marL="0" marR="0" lvl="0" indent="0" algn="l" defTabSz="984250" rtl="0" eaLnBrk="1" fontAlgn="auto" latinLnBrk="0" hangingPunct="1">
              <a:lnSpc>
                <a:spcPct val="100000"/>
              </a:lnSpc>
              <a:spcBef>
                <a:spcPts val="0"/>
              </a:spcBef>
              <a:spcAft>
                <a:spcPts val="0"/>
              </a:spcAft>
              <a:buClrTx/>
              <a:buSzTx/>
              <a:buFontTx/>
              <a:buNone/>
              <a:tabLst>
                <a:tab pos="1260475" algn="l"/>
              </a:tabLst>
              <a:defRPr/>
            </a:pPr>
            <a:endParaRPr kumimoji="0" lang="fi-FI" sz="1200" b="0" i="0" u="none" strike="noStrike" kern="1200" cap="none" spc="0" normalizeH="0" baseline="0" noProof="0" dirty="0">
              <a:ln>
                <a:noFill/>
              </a:ln>
              <a:solidFill>
                <a:srgbClr val="0F0F0F"/>
              </a:solidFill>
              <a:effectLst/>
              <a:uLnTx/>
              <a:uFillTx/>
              <a:latin typeface="+mn-lt"/>
              <a:ea typeface="Verdana" panose="020B0604030504040204" pitchFamily="34" charset="0"/>
              <a:cs typeface="Verdana" panose="020B0604030504040204" pitchFamily="34" charset="0"/>
            </a:endParaRPr>
          </a:p>
        </p:txBody>
      </p:sp>
      <p:pic>
        <p:nvPicPr>
          <p:cNvPr id="27" name="Kuva 2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772" y="1592961"/>
            <a:ext cx="1001341" cy="915757"/>
          </a:xfrm>
          <a:prstGeom prst="rect">
            <a:avLst/>
          </a:prstGeom>
        </p:spPr>
      </p:pic>
      <p:sp>
        <p:nvSpPr>
          <p:cNvPr id="24" name="Tekstiruutu 23"/>
          <p:cNvSpPr txBox="1"/>
          <p:nvPr/>
        </p:nvSpPr>
        <p:spPr>
          <a:xfrm>
            <a:off x="422549" y="2854845"/>
            <a:ext cx="4206675" cy="1200329"/>
          </a:xfrm>
          <a:prstGeom prst="rect">
            <a:avLst/>
          </a:prstGeom>
          <a:noFill/>
          <a:ln>
            <a:solidFill>
              <a:schemeClr val="tx2"/>
            </a:solidFill>
          </a:ln>
        </p:spPr>
        <p:txBody>
          <a:bodyPr wrap="square" rtlCol="0">
            <a:spAutoFit/>
          </a:bodyPr>
          <a:lstStyle/>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Kasvihuonepäästöt </a:t>
            </a:r>
          </a:p>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asukasta kohden</a:t>
            </a:r>
          </a:p>
          <a:p>
            <a:pPr marL="0" marR="0" lvl="0" indent="0" algn="ctr" defTabSz="419100" rtl="0" eaLnBrk="1" fontAlgn="auto" latinLnBrk="0" hangingPunct="1">
              <a:lnSpc>
                <a:spcPct val="100000"/>
              </a:lnSpc>
              <a:spcBef>
                <a:spcPts val="0"/>
              </a:spcBef>
              <a:spcAft>
                <a:spcPts val="0"/>
              </a:spcAft>
              <a:buClrTx/>
              <a:buSzTx/>
              <a:buFontTx/>
              <a:buNone/>
              <a:tabLst>
                <a:tab pos="93663" algn="l"/>
                <a:tab pos="990600"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lang="fi-FI" sz="16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2022</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4,04 </a:t>
            </a:r>
            <a: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t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CO2-ekv /asukas</a:t>
            </a:r>
          </a:p>
          <a:p>
            <a:pPr marL="0" marR="0" lvl="0" indent="0" defTabSz="419100" rtl="0" eaLnBrk="1" fontAlgn="auto" latinLnBrk="0" hangingPunct="1">
              <a:lnSpc>
                <a:spcPct val="100000"/>
              </a:lnSpc>
              <a:spcBef>
                <a:spcPts val="0"/>
              </a:spcBef>
              <a:spcAft>
                <a:spcPts val="0"/>
              </a:spcAft>
              <a:buClrTx/>
              <a:buSzTx/>
              <a:buFontTx/>
              <a:buNone/>
              <a:tabLst>
                <a:tab pos="84138" algn="l"/>
                <a:tab pos="990600" algn="l"/>
              </a:tabLst>
              <a:defRPr/>
            </a:pP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(2011  7,4 t)</a:t>
            </a:r>
          </a:p>
          <a:p>
            <a:pPr marL="0" marR="0" lvl="0" indent="0" algn="ctr" defTabSz="538163" rtl="0" eaLnBrk="1" fontAlgn="auto" latinLnBrk="0" hangingPunct="1">
              <a:lnSpc>
                <a:spcPct val="100000"/>
              </a:lnSpc>
              <a:spcBef>
                <a:spcPts val="0"/>
              </a:spcBef>
              <a:spcAft>
                <a:spcPts val="0"/>
              </a:spcAft>
              <a:buClrTx/>
              <a:buSzTx/>
              <a:buFontTx/>
              <a:buNone/>
              <a:tabLst>
                <a:tab pos="93663" algn="l"/>
              </a:tabLst>
              <a:defRPr/>
            </a:pPr>
            <a:endParaRPr kumimoji="0" lang="fi-FI" sz="12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30" name="Kuva 2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1166" y="3068541"/>
            <a:ext cx="1042999" cy="757416"/>
          </a:xfrm>
          <a:prstGeom prst="rect">
            <a:avLst/>
          </a:prstGeom>
        </p:spPr>
      </p:pic>
      <p:cxnSp>
        <p:nvCxnSpPr>
          <p:cNvPr id="34" name="Suora nuoliyhdysviiva 33">
            <a:extLst>
              <a:ext uri="{C183D7F6-B498-43B3-948B-1728B52AA6E4}">
                <adec:decorative xmlns:adec="http://schemas.microsoft.com/office/drawing/2017/decorative" val="1"/>
              </a:ext>
            </a:extLst>
          </p:cNvPr>
          <p:cNvCxnSpPr/>
          <p:nvPr/>
        </p:nvCxnSpPr>
        <p:spPr>
          <a:xfrm>
            <a:off x="3604658" y="3136384"/>
            <a:ext cx="0" cy="239994"/>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sp>
        <p:nvSpPr>
          <p:cNvPr id="33" name="Suorakulmio 32"/>
          <p:cNvSpPr/>
          <p:nvPr/>
        </p:nvSpPr>
        <p:spPr>
          <a:xfrm>
            <a:off x="398723" y="4245135"/>
            <a:ext cx="4201246" cy="1754326"/>
          </a:xfrm>
          <a:prstGeom prst="rect">
            <a:avLst/>
          </a:prstGeom>
          <a:ln>
            <a:solidFill>
              <a:schemeClr val="tx2"/>
            </a:solidFill>
          </a:ln>
        </p:spPr>
        <p:txBody>
          <a:bodyPr wrap="square" lIns="91440" tIns="45720" rIns="91440" bIns="45720" anchor="t">
            <a:spAutoFit/>
          </a:bodyPr>
          <a:lstStyle/>
          <a:p>
            <a:pPr marL="0" marR="0" lvl="0" indent="0" algn="l" defTabSz="4191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4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Henkilöautoa /asukas</a:t>
            </a:r>
          </a:p>
          <a:p>
            <a:pPr marL="0" marR="0" lvl="0" indent="0" algn="l" defTabSz="314325" rtl="0" eaLnBrk="1" fontAlgn="auto" latinLnBrk="0" hangingPunct="1">
              <a:lnSpc>
                <a:spcPct val="100000"/>
              </a:lnSpc>
              <a:spcBef>
                <a:spcPts val="0"/>
              </a:spcBef>
              <a:spcAft>
                <a:spcPts val="0"/>
              </a:spcAft>
              <a:buClrTx/>
              <a:buSzTx/>
              <a:buFontTx/>
              <a:buNone/>
              <a:tabLst>
                <a:tab pos="1254125" algn="l"/>
              </a:tabLst>
              <a:defRPr/>
            </a:pPr>
            <a:r>
              <a:rPr kumimoji="0" lang="fi-FI" sz="14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2021</a:t>
            </a:r>
            <a:r>
              <a:rPr kumimoji="0" lang="fi-FI" sz="14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0,46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(2011  0,44)</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R="0" lvl="0" algn="l" defTabSz="179388" rtl="0" eaLnBrk="1" fontAlgn="auto" latinLnBrk="0" hangingPunct="1">
              <a:lnSpc>
                <a:spcPct val="100000"/>
              </a:lnSpc>
              <a:spcBef>
                <a:spcPts val="0"/>
              </a:spcBef>
              <a:spcAft>
                <a:spcPts val="0"/>
              </a:spcAft>
              <a:buClrTx/>
              <a:buSzTx/>
              <a:buFontTx/>
              <a:buNone/>
              <a:defRPr/>
            </a:pPr>
            <a:r>
              <a:rPr lang="fi-FI" sz="1400" b="1" dirty="0">
                <a:solidFill>
                  <a:srgbClr val="192D9B"/>
                </a:solidFill>
                <a:latin typeface="Verdana"/>
                <a:ea typeface="Verdana"/>
                <a:cs typeface="Verdana"/>
              </a:rPr>
              <a:t>							</a:t>
            </a:r>
            <a:br>
              <a:rPr lang="fi-FI" sz="1400" b="1" dirty="0">
                <a:latin typeface="Verdana" panose="020B0604030504040204" pitchFamily="34" charset="0"/>
                <a:ea typeface="Verdana" panose="020B0604030504040204" pitchFamily="34" charset="0"/>
                <a:cs typeface="Verdana" panose="020B0604030504040204" pitchFamily="34" charset="0"/>
              </a:rPr>
            </a:br>
            <a:r>
              <a:rPr lang="fi-FI" sz="1400" b="1" dirty="0">
                <a:solidFill>
                  <a:srgbClr val="192D9B"/>
                </a:solidFill>
                <a:latin typeface="Verdana"/>
                <a:ea typeface="Verdana"/>
                <a:cs typeface="Verdana"/>
              </a:rPr>
              <a:t>Biopolttoaineen tankkausasemat </a:t>
            </a:r>
            <a:r>
              <a:rPr lang="fi-FI" sz="1400" b="1" dirty="0">
                <a:solidFill>
                  <a:srgbClr val="192D9B"/>
                </a:solidFill>
                <a:latin typeface="Verdana"/>
                <a:ea typeface="Verdana"/>
              </a:rPr>
              <a:t>2021 </a:t>
            </a:r>
            <a:br>
              <a:rPr lang="fi-FI" sz="1400" b="1" dirty="0">
                <a:solidFill>
                  <a:srgbClr val="192D9B"/>
                </a:solidFill>
                <a:latin typeface="Verdana"/>
                <a:ea typeface="Verdana"/>
              </a:rPr>
            </a:br>
            <a:r>
              <a:rPr lang="fi-FI" sz="1400" b="1" dirty="0">
                <a:latin typeface="Verdana"/>
                <a:ea typeface="Verdana"/>
              </a:rPr>
              <a:t>5 kpl</a:t>
            </a:r>
            <a:br>
              <a:rPr lang="fi-FI" sz="1600" b="1" dirty="0">
                <a:latin typeface="Verdana" panose="020B0604030504040204" pitchFamily="34" charset="0"/>
                <a:ea typeface="Verdana" panose="020B0604030504040204" pitchFamily="34" charset="0"/>
                <a:cs typeface="Verdana" panose="020B0604030504040204" pitchFamily="34" charset="0"/>
              </a:rPr>
            </a:br>
            <a:r>
              <a:rPr lang="fi-FI" sz="1400" b="1" dirty="0">
                <a:solidFill>
                  <a:srgbClr val="192D9B"/>
                </a:solidFill>
                <a:latin typeface="Verdana"/>
                <a:ea typeface="Verdana"/>
                <a:cs typeface="Verdana"/>
              </a:rPr>
              <a:t>Sähköisten ajoneuvojen latauspisteet </a:t>
            </a:r>
            <a:r>
              <a:rPr lang="fi-FI" sz="1400" b="1" dirty="0">
                <a:solidFill>
                  <a:srgbClr val="192D9B"/>
                </a:solidFill>
                <a:latin typeface="Verdana"/>
                <a:ea typeface="Verdana"/>
              </a:rPr>
              <a:t>2020 </a:t>
            </a:r>
            <a:r>
              <a:rPr lang="fi-FI" sz="1600" b="1" noProof="0" dirty="0">
                <a:latin typeface="Verdana"/>
                <a:ea typeface="Verdana"/>
                <a:cs typeface="Verdana"/>
              </a:rPr>
              <a:t>81 kpl </a:t>
            </a:r>
            <a:r>
              <a:rPr kumimoji="0" lang="fi-FI" sz="1600" b="1" i="0" u="none" strike="noStrike" kern="1200" cap="none" spc="0" normalizeH="0" baseline="0" noProof="0" dirty="0">
                <a:ln>
                  <a:noFill/>
                </a:ln>
                <a:solidFill>
                  <a:srgbClr val="192D9B"/>
                </a:solidFill>
                <a:effectLst/>
                <a:uLnTx/>
                <a:uFillTx/>
                <a:latin typeface="Verdana"/>
                <a:ea typeface="Verdana"/>
                <a:cs typeface="Verdana"/>
              </a:rPr>
              <a:t>	</a:t>
            </a:r>
            <a:endParaRPr lang="fi-FI" sz="1600" b="1" i="0" u="none" strike="noStrike" kern="1200" cap="none" spc="0" normalizeH="0" baseline="0" noProof="0" dirty="0">
              <a:ln>
                <a:noFill/>
              </a:ln>
              <a:solidFill>
                <a:srgbClr val="192D9B"/>
              </a:solidFill>
              <a:effectLst/>
              <a:uLnTx/>
              <a:uFillTx/>
              <a:latin typeface="Verdana"/>
              <a:ea typeface="Verdana"/>
              <a:cs typeface="Verdana"/>
            </a:endParaRPr>
          </a:p>
        </p:txBody>
      </p:sp>
      <p:pic>
        <p:nvPicPr>
          <p:cNvPr id="32" name="Kuva 3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3579" y="4381458"/>
            <a:ext cx="924534" cy="550565"/>
          </a:xfrm>
          <a:prstGeom prst="rect">
            <a:avLst/>
          </a:prstGeom>
        </p:spPr>
      </p:pic>
      <p:sp>
        <p:nvSpPr>
          <p:cNvPr id="39" name="Suorakulmio 38"/>
          <p:cNvSpPr/>
          <p:nvPr/>
        </p:nvSpPr>
        <p:spPr>
          <a:xfrm>
            <a:off x="4896918" y="1474806"/>
            <a:ext cx="1421494" cy="1877437"/>
          </a:xfrm>
          <a:prstGeom prst="rect">
            <a:avLst/>
          </a:prstGeom>
          <a:solidFill>
            <a:schemeClr val="bg1">
              <a:lumMod val="95000"/>
            </a:schemeClr>
          </a:solidFill>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i-FI" b="1" dirty="0">
                <a:solidFill>
                  <a:srgbClr val="0F0F0F"/>
                </a:solidFill>
              </a:rPr>
              <a:t>2</a:t>
            </a:r>
            <a:r>
              <a:rPr kumimoji="0" lang="fi-FI" sz="1800" b="1" i="0" u="none" strike="noStrike" kern="1200" cap="none" spc="0" normalizeH="0" baseline="0" noProof="0" dirty="0">
                <a:ln>
                  <a:noFill/>
                </a:ln>
                <a:solidFill>
                  <a:srgbClr val="0F0F0F"/>
                </a:solidFill>
                <a:effectLst/>
                <a:uLnTx/>
                <a:uFillTx/>
                <a:latin typeface="Arial" charset="0"/>
                <a:ea typeface="ＭＳ Ｐゴシック" charset="-128"/>
                <a:cs typeface="+mn-cs"/>
              </a:rPr>
              <a:t>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192D9B"/>
                </a:solidFill>
                <a:effectLst/>
                <a:uLnTx/>
                <a:uFillTx/>
                <a:latin typeface="Arial" charset="0"/>
                <a:ea typeface="ＭＳ Ｐゴシック" charset="-128"/>
                <a:cs typeface="+mn-cs"/>
              </a:rPr>
              <a:t>Sähköavusteista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kaupunki-pyörää </a:t>
            </a:r>
            <a:endParaRPr kumimoji="0" lang="fi-FI" sz="16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p:txBody>
      </p:sp>
      <p:pic>
        <p:nvPicPr>
          <p:cNvPr id="10" name="Kuva 9">
            <a:extLs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861" b="97468" l="4202" r="96639">
                        <a14:foregroundMark x1="35294" y1="62025" x2="35294" y2="62025"/>
                        <a14:foregroundMark x1="29412" y1="39241" x2="29412" y2="39241"/>
                        <a14:foregroundMark x1="43697" y1="37975" x2="43697" y2="37975"/>
                        <a14:foregroundMark x1="61345" y1="30380" x2="61345" y2="30380"/>
                        <a14:foregroundMark x1="35294" y1="25316" x2="35294" y2="25316"/>
                        <a14:foregroundMark x1="30252" y1="17722" x2="30252" y2="17722"/>
                        <a14:foregroundMark x1="22689" y1="63291" x2="22689" y2="63291"/>
                        <a14:foregroundMark x1="78151" y1="63291" x2="78151" y2="63291"/>
                        <a14:foregroundMark x1="68067" y1="72152" x2="68067" y2="72152"/>
                        <a14:foregroundMark x1="58824" y1="48101" x2="58824" y2="48101"/>
                        <a14:foregroundMark x1="66387" y1="50633" x2="66387" y2="50633"/>
                        <a14:foregroundMark x1="52101" y1="43038" x2="52101" y2="41772"/>
                        <a14:foregroundMark x1="79832" y1="49367" x2="79832" y2="49367"/>
                        <a14:foregroundMark x1="52101" y1="75949" x2="52101" y2="75949"/>
                        <a14:foregroundMark x1="47059" y1="68354" x2="47059" y2="68354"/>
                        <a14:foregroundMark x1="47899" y1="63291" x2="47899" y2="63291"/>
                        <a14:backgroundMark x1="79832" y1="29114" x2="79832" y2="29114"/>
                        <a14:backgroundMark x1="14286" y1="22785" x2="14286" y2="22785"/>
                        <a14:backgroundMark x1="39496" y1="89873" x2="39496" y2="89873"/>
                      </a14:backgroundRemoval>
                    </a14:imgEffect>
                  </a14:imgLayer>
                </a14:imgProps>
              </a:ext>
            </a:extLst>
          </a:blip>
          <a:stretch>
            <a:fillRect/>
          </a:stretch>
        </p:blipFill>
        <p:spPr>
          <a:xfrm>
            <a:off x="5085412" y="1541096"/>
            <a:ext cx="1133475" cy="752475"/>
          </a:xfrm>
          <a:prstGeom prst="rect">
            <a:avLst/>
          </a:prstGeom>
        </p:spPr>
      </p:pic>
      <p:sp>
        <p:nvSpPr>
          <p:cNvPr id="26" name="Suorakulmio 25"/>
          <p:cNvSpPr/>
          <p:nvPr/>
        </p:nvSpPr>
        <p:spPr>
          <a:xfrm>
            <a:off x="4853967" y="3859125"/>
            <a:ext cx="1464445" cy="2154436"/>
          </a:xfrm>
          <a:prstGeom prst="rect">
            <a:avLst/>
          </a:prstGeom>
          <a:solidFill>
            <a:schemeClr val="bg1">
              <a:lumMod val="95000"/>
            </a:schemeClr>
          </a:solidFill>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i-FI" sz="1600" b="1" dirty="0">
                <a:solidFill>
                  <a:srgbClr val="192D9B"/>
                </a:solidFill>
              </a:rPr>
              <a:t>K</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aupunki</a:t>
            </a: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-liikenne </a:t>
            </a:r>
            <a:b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br>
            <a:r>
              <a:rPr kumimoji="0" lang="fi-FI" sz="1600" b="1" i="0" u="none" strike="noStrike" kern="1200" cap="none" spc="0" normalizeH="0" baseline="0" noProof="0" dirty="0">
                <a:ln>
                  <a:noFill/>
                </a:ln>
                <a:solidFill>
                  <a:srgbClr val="0F0F0F"/>
                </a:solidFill>
                <a:effectLst/>
                <a:uLnTx/>
                <a:uFillTx/>
                <a:latin typeface="Arial" charset="0"/>
                <a:ea typeface="ＭＳ Ｐゴシック" charset="-128"/>
                <a:cs typeface="+mn-cs"/>
              </a:rPr>
              <a:t>7,3 milj</a:t>
            </a:r>
            <a:r>
              <a:rPr kumimoji="0" lang="fi-FI" sz="1600" b="0" i="0" u="none" strike="noStrike" kern="1200" cap="none" spc="0" normalizeH="0" baseline="0" noProof="0" dirty="0">
                <a:ln>
                  <a:noFill/>
                </a:ln>
                <a:solidFill>
                  <a:srgbClr val="0F0F0F"/>
                </a:solidFill>
                <a:effectLst/>
                <a:uLnTx/>
                <a:uFillTx/>
                <a:latin typeface="Arial" charset="0"/>
                <a:ea typeface="ＭＳ Ｐゴシック"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matkaa</a:t>
            </a:r>
            <a:b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b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2022</a:t>
            </a:r>
            <a:endParaRPr kumimoji="0" lang="fi-FI" sz="16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p:txBody>
      </p:sp>
      <p:pic>
        <p:nvPicPr>
          <p:cNvPr id="3" name="Kuva 2">
            <a:extLs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783" b="98913" l="9174" r="89908">
                        <a14:foregroundMark x1="65138" y1="67391" x2="65138" y2="67391"/>
                        <a14:foregroundMark x1="70642" y1="58696" x2="70642" y2="58696"/>
                        <a14:foregroundMark x1="27523" y1="55435" x2="27523" y2="55435"/>
                        <a14:foregroundMark x1="33028" y1="68478" x2="33028" y2="68478"/>
                        <a14:foregroundMark x1="21101" y1="18478" x2="23853" y2="18478"/>
                        <a14:foregroundMark x1="22936" y1="90217" x2="22936" y2="90217"/>
                        <a14:foregroundMark x1="75229" y1="90217" x2="75229" y2="90217"/>
                        <a14:foregroundMark x1="56881" y1="85870" x2="56881" y2="85870"/>
                        <a14:foregroundMark x1="35780" y1="86957" x2="35780" y2="86957"/>
                        <a14:foregroundMark x1="15596" y1="33696" x2="15596" y2="33696"/>
                      </a14:backgroundRemoval>
                    </a14:imgEffect>
                  </a14:imgLayer>
                </a14:imgProps>
              </a:ext>
            </a:extLst>
          </a:blip>
          <a:stretch>
            <a:fillRect/>
          </a:stretch>
        </p:blipFill>
        <p:spPr>
          <a:xfrm>
            <a:off x="5133388" y="3931067"/>
            <a:ext cx="826912" cy="697944"/>
          </a:xfrm>
          <a:prstGeom prst="rect">
            <a:avLst/>
          </a:prstGeom>
        </p:spPr>
      </p:pic>
      <p:sp>
        <p:nvSpPr>
          <p:cNvPr id="23" name="Tekstiruutu 22"/>
          <p:cNvSpPr txBox="1"/>
          <p:nvPr/>
        </p:nvSpPr>
        <p:spPr>
          <a:xfrm>
            <a:off x="6649859" y="1463917"/>
            <a:ext cx="3243623" cy="1354217"/>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18354"/>
                </a:solidFill>
                <a:effectLst/>
                <a:uLnTx/>
                <a:uFillTx/>
                <a:latin typeface="Verdana" panose="020B0604030504040204" pitchFamily="34" charset="0"/>
                <a:ea typeface="Verdana" panose="020B0604030504040204" pitchFamily="34" charset="0"/>
                <a:cs typeface="Verdana" panose="020B0604030504040204" pitchFamily="34" charset="0"/>
              </a:rPr>
              <a:t>Hiilinielupotentiaali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Metsiä ja suoalueita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70 %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Maatalousmaata</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10 %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maapinta-alasta</a:t>
            </a:r>
            <a:endParaRPr kumimoji="0" lang="fi-FI" sz="20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 name="Kuva 1">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703636" y="530669"/>
            <a:ext cx="990893" cy="1241118"/>
          </a:xfrm>
          <a:prstGeom prst="rect">
            <a:avLst/>
          </a:prstGeom>
        </p:spPr>
      </p:pic>
      <p:pic>
        <p:nvPicPr>
          <p:cNvPr id="29" name="Kuva 28">
            <a:extLs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rot="20358385">
            <a:off x="7905848" y="2922989"/>
            <a:ext cx="659582" cy="426790"/>
          </a:xfrm>
          <a:prstGeom prst="rect">
            <a:avLst/>
          </a:prstGeom>
        </p:spPr>
      </p:pic>
      <p:sp>
        <p:nvSpPr>
          <p:cNvPr id="25" name="Suorakulmio 24"/>
          <p:cNvSpPr/>
          <p:nvPr/>
        </p:nvSpPr>
        <p:spPr>
          <a:xfrm>
            <a:off x="6679717" y="3113180"/>
            <a:ext cx="3213765" cy="1508105"/>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Järvien </a:t>
            </a:r>
            <a:r>
              <a:rPr kumimoji="0" lang="fi-FI" sz="1600" b="0"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(n.900)</a:t>
            </a:r>
            <a:b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ekologinen tila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hyvä </a:t>
            </a:r>
            <a:r>
              <a:rPr kumimoji="0" lang="fi-FI" sz="16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8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4,02</a:t>
            </a:r>
            <a:br>
              <a:rPr kumimoji="0" lang="fi-FI" sz="16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200" b="0"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(asteikko 0-5)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Suorakulmio 34"/>
          <p:cNvSpPr/>
          <p:nvPr/>
        </p:nvSpPr>
        <p:spPr>
          <a:xfrm>
            <a:off x="6628168" y="4770354"/>
            <a:ext cx="3213765" cy="1231106"/>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Jäteveden käsittelyaste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on paras mahdollinen</a:t>
            </a:r>
            <a:b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8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3 </a:t>
            </a:r>
            <a:r>
              <a:rPr kumimoji="0" lang="fi-FI" sz="16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puhdistusvaihetta </a:t>
            </a:r>
            <a:br>
              <a:rPr kumimoji="0" lang="fi-FI" sz="16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200" b="0"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(asteikko 0-3)</a:t>
            </a:r>
            <a:endParaRPr kumimoji="0" lang="fi-FI" sz="16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6" name="Kuva 15">
            <a:extLst>
              <a:ext uri="{C183D7F6-B498-43B3-948B-1728B52AA6E4}">
                <adec:decorative xmlns:adec="http://schemas.microsoft.com/office/drawing/2017/decorative" val="1"/>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042" l="3261" r="99457">
                        <a14:foregroundMark x1="55978" y1="21406" x2="55978" y2="21406"/>
                        <a14:foregroundMark x1="67935" y1="45687" x2="67935" y2="45687"/>
                        <a14:foregroundMark x1="77174" y1="52716" x2="77174" y2="52716"/>
                        <a14:foregroundMark x1="89130" y1="69968" x2="89130" y2="69968"/>
                        <a14:foregroundMark x1="72283" y1="70607" x2="72283" y2="70607"/>
                        <a14:foregroundMark x1="65761" y1="65176" x2="65761" y2="65176"/>
                        <a14:foregroundMark x1="53804" y1="59744" x2="53804" y2="59744"/>
                        <a14:foregroundMark x1="38587" y1="63578" x2="38587" y2="63578"/>
                        <a14:foregroundMark x1="28261" y1="68371" x2="28261" y2="68371"/>
                        <a14:foregroundMark x1="34783" y1="73802" x2="34783" y2="73163"/>
                        <a14:foregroundMark x1="40761" y1="79233" x2="40761" y2="79233"/>
                        <a14:foregroundMark x1="52717" y1="75080" x2="52717" y2="75080"/>
                        <a14:foregroundMark x1="74457" y1="79233" x2="74457" y2="79233"/>
                        <a14:foregroundMark x1="74457" y1="87859" x2="74457" y2="87859"/>
                        <a14:foregroundMark x1="66304" y1="90735" x2="66304" y2="90735"/>
                        <a14:foregroundMark x1="55978" y1="92013" x2="55978" y2="92013"/>
                        <a14:foregroundMark x1="33152" y1="93930" x2="33152" y2="93930"/>
                        <a14:foregroundMark x1="29348" y1="95847" x2="29348" y2="95847"/>
                        <a14:foregroundMark x1="23913" y1="94249" x2="23370" y2="93930"/>
                        <a14:foregroundMark x1="20109" y1="92971" x2="20109" y2="92971"/>
                        <a14:foregroundMark x1="19022" y1="91374" x2="19022" y2="91374"/>
                        <a14:foregroundMark x1="11413" y1="94249" x2="11413" y2="94249"/>
                        <a14:foregroundMark x1="7609" y1="93291" x2="7609" y2="92971"/>
                        <a14:foregroundMark x1="26630" y1="89137" x2="26630" y2="89137"/>
                        <a14:foregroundMark x1="23370" y1="84984" x2="23370" y2="84984"/>
                        <a14:foregroundMark x1="23370" y1="79872" x2="23370" y2="79872"/>
                        <a14:foregroundMark x1="22283" y1="75399" x2="22283" y2="75399"/>
                        <a14:foregroundMark x1="22283" y1="72204" x2="22283" y2="72204"/>
                        <a14:foregroundMark x1="23370" y1="65176" x2="23370" y2="65176"/>
                        <a14:foregroundMark x1="30978" y1="64537" x2="30978" y2="64537"/>
                        <a14:foregroundMark x1="33696" y1="61981" x2="33696" y2="61981"/>
                        <a14:foregroundMark x1="38043" y1="60064" x2="38043" y2="60064"/>
                        <a14:foregroundMark x1="42391" y1="56869" x2="42391" y2="56869"/>
                        <a14:foregroundMark x1="47283" y1="53355" x2="47283" y2="53355"/>
                        <a14:foregroundMark x1="49457" y1="49840" x2="49457" y2="49840"/>
                        <a14:foregroundMark x1="54891" y1="45687" x2="54891" y2="45687"/>
                        <a14:foregroundMark x1="51087" y1="41853" x2="51087" y2="41853"/>
                        <a14:foregroundMark x1="46196" y1="38019" x2="46196" y2="38019"/>
                        <a14:foregroundMark x1="44565" y1="34505" x2="44565" y2="34505"/>
                        <a14:foregroundMark x1="44565" y1="29393" x2="44565" y2="29393"/>
                        <a14:foregroundMark x1="44565" y1="25240" x2="44565" y2="25240"/>
                        <a14:foregroundMark x1="44565" y1="20767" x2="44565" y2="20767"/>
                        <a14:foregroundMark x1="28261" y1="11182" x2="28261" y2="11182"/>
                        <a14:foregroundMark x1="32609" y1="9265" x2="32609" y2="9265"/>
                        <a14:foregroundMark x1="32609" y1="12780" x2="32609" y2="12780"/>
                        <a14:foregroundMark x1="38587" y1="14058" x2="38587" y2="14058"/>
                        <a14:foregroundMark x1="38587" y1="17891" x2="38587" y2="17891"/>
                        <a14:foregroundMark x1="44565" y1="15016" x2="44565" y2="15016"/>
                        <a14:foregroundMark x1="55978" y1="14377" x2="55978" y2="14377"/>
                        <a14:foregroundMark x1="58152" y1="10543" x2="58152" y2="10543"/>
                        <a14:foregroundMark x1="58696" y1="5751" x2="58696" y2="5751"/>
                        <a14:foregroundMark x1="61957" y1="2875" x2="61957" y2="2875"/>
                        <a14:foregroundMark x1="67391" y1="2556" x2="67391" y2="2556"/>
                        <a14:foregroundMark x1="73370" y1="4473" x2="73370" y2="4473"/>
                        <a14:foregroundMark x1="75543" y1="7029" x2="75543" y2="7029"/>
                        <a14:foregroundMark x1="73370" y1="14377" x2="73370" y2="14377"/>
                        <a14:foregroundMark x1="77174" y1="21406" x2="77174" y2="21406"/>
                        <a14:foregroundMark x1="83152" y1="24920" x2="83152" y2="24920"/>
                        <a14:foregroundMark x1="78804" y1="32907" x2="78804" y2="32907"/>
                        <a14:foregroundMark x1="86413" y1="42173" x2="86413" y2="42173"/>
                        <a14:foregroundMark x1="84783" y1="53035" x2="84783" y2="53035"/>
                        <a14:foregroundMark x1="89674" y1="57508" x2="89674" y2="57508"/>
                        <a14:foregroundMark x1="97283" y1="68690" x2="97826" y2="69010"/>
                        <a14:foregroundMark x1="89130" y1="79553" x2="88587" y2="79553"/>
                        <a14:foregroundMark x1="82609" y1="84984" x2="82609" y2="84984"/>
                        <a14:foregroundMark x1="45652" y1="95527" x2="45652" y2="95527"/>
                        <a14:foregroundMark x1="35870" y1="97444" x2="35870" y2="97125"/>
                        <a14:foregroundMark x1="35326" y1="11182" x2="35326" y2="11182"/>
                        <a14:foregroundMark x1="47283" y1="12460" x2="47283" y2="12460"/>
                        <a14:foregroundMark x1="51087" y1="14696" x2="51087" y2="14696"/>
                      </a14:backgroundRemoval>
                    </a14:imgEffect>
                  </a14:imgLayer>
                </a14:imgProps>
              </a:ext>
            </a:extLst>
          </a:blip>
          <a:stretch>
            <a:fillRect/>
          </a:stretch>
        </p:blipFill>
        <p:spPr>
          <a:xfrm>
            <a:off x="9887215" y="316117"/>
            <a:ext cx="2277622" cy="3874433"/>
          </a:xfrm>
          <a:prstGeom prst="rect">
            <a:avLst/>
          </a:prstGeom>
        </p:spPr>
      </p:pic>
      <p:sp>
        <p:nvSpPr>
          <p:cNvPr id="21" name="Tekstiruutu 4"/>
          <p:cNvSpPr txBox="1"/>
          <p:nvPr/>
        </p:nvSpPr>
        <p:spPr>
          <a:xfrm>
            <a:off x="10767911" y="2376075"/>
            <a:ext cx="1424089" cy="44627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Asukkaat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1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124 000</a:t>
            </a:r>
          </a:p>
        </p:txBody>
      </p:sp>
      <p:sp>
        <p:nvSpPr>
          <p:cNvPr id="9" name="Suorakulmio 8"/>
          <p:cNvSpPr/>
          <p:nvPr/>
        </p:nvSpPr>
        <p:spPr>
          <a:xfrm>
            <a:off x="9980571" y="4361876"/>
            <a:ext cx="2090911" cy="1631216"/>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Energian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tuotantolähteistä</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uusiutuvia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0F0F0F"/>
                </a:solidFill>
                <a:effectLst/>
                <a:uLnTx/>
                <a:uFillTx/>
                <a:latin typeface="Arial" charset="0"/>
                <a:ea typeface="ＭＳ Ｐゴシック" charset="-128"/>
                <a:cs typeface="+mn-cs"/>
              </a:rPr>
              <a:t>61 %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Tuulivoima</a:t>
            </a:r>
            <a:b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br>
            <a:r>
              <a:rPr kumimoji="0" lang="fi-FI" sz="1800" b="1" i="0" u="none" strike="noStrike" kern="1200" cap="none" spc="0" normalizeH="0" baseline="0" noProof="0" dirty="0">
                <a:ln>
                  <a:noFill/>
                </a:ln>
                <a:solidFill>
                  <a:srgbClr val="0F0F0F"/>
                </a:solidFill>
                <a:effectLst/>
                <a:uLnTx/>
                <a:uFillTx/>
                <a:latin typeface="Arial" charset="0"/>
                <a:ea typeface="ＭＳ Ｐゴシック" charset="-128"/>
                <a:cs typeface="+mn-cs"/>
              </a:rPr>
              <a:t>0 kW/as.</a:t>
            </a:r>
          </a:p>
        </p:txBody>
      </p:sp>
      <p:pic>
        <p:nvPicPr>
          <p:cNvPr id="8" name="Kuva 7">
            <a:extLs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9980571" y="5216630"/>
            <a:ext cx="517604" cy="760231"/>
          </a:xfrm>
          <a:prstGeom prst="rect">
            <a:avLst/>
          </a:prstGeom>
        </p:spPr>
      </p:pic>
      <p:sp>
        <p:nvSpPr>
          <p:cNvPr id="11" name="Tekstiruutu 10"/>
          <p:cNvSpPr txBox="1"/>
          <p:nvPr/>
        </p:nvSpPr>
        <p:spPr>
          <a:xfrm>
            <a:off x="144725" y="6432739"/>
            <a:ext cx="4709242"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0F0F0F">
                    <a:lumMod val="75000"/>
                    <a:lumOff val="25000"/>
                  </a:srgbClr>
                </a:solidFill>
                <a:effectLst/>
                <a:uLnTx/>
                <a:uFillTx/>
                <a:latin typeface="Arial" charset="0"/>
                <a:ea typeface="ＭＳ Ｐゴシック" charset="-128"/>
                <a:cs typeface="+mn-cs"/>
              </a:rPr>
              <a:t>Lähteet:  </a:t>
            </a:r>
            <a:r>
              <a:rPr kumimoji="0" lang="fi-FI" sz="1200" b="0" i="0" u="none" strike="noStrike" kern="1200" cap="none" spc="0" normalizeH="0" baseline="0" noProof="0" dirty="0" err="1">
                <a:ln>
                  <a:noFill/>
                </a:ln>
                <a:solidFill>
                  <a:srgbClr val="0F0F0F">
                    <a:lumMod val="75000"/>
                    <a:lumOff val="25000"/>
                  </a:srgbClr>
                </a:solidFill>
                <a:effectLst/>
                <a:uLnTx/>
                <a:uFillTx/>
                <a:latin typeface="Arial" charset="0"/>
                <a:ea typeface="ＭＳ Ｐゴシック" charset="-128"/>
                <a:cs typeface="+mn-cs"/>
              </a:rPr>
              <a:t>Mayorsindicators</a:t>
            </a:r>
            <a:r>
              <a:rPr kumimoji="0" lang="fi-FI" sz="1200" b="0" i="0" u="none" strike="noStrike" kern="1200" cap="none" spc="0" normalizeH="0" baseline="0" noProof="0" dirty="0">
                <a:ln>
                  <a:noFill/>
                </a:ln>
                <a:solidFill>
                  <a:srgbClr val="0F0F0F">
                    <a:lumMod val="75000"/>
                    <a:lumOff val="25000"/>
                  </a:srgbClr>
                </a:solidFill>
                <a:effectLst/>
                <a:uLnTx/>
                <a:uFillTx/>
                <a:latin typeface="Arial" charset="0"/>
                <a:ea typeface="ＭＳ Ｐゴシック" charset="-128"/>
                <a:cs typeface="+mn-cs"/>
              </a:rPr>
              <a:t> 2021 ja Kuopion kaupunki</a:t>
            </a:r>
          </a:p>
        </p:txBody>
      </p:sp>
      <p:sp>
        <p:nvSpPr>
          <p:cNvPr id="6" name="Tekstiruutu 5"/>
          <p:cNvSpPr txBox="1"/>
          <p:nvPr/>
        </p:nvSpPr>
        <p:spPr>
          <a:xfrm>
            <a:off x="9008524" y="6451978"/>
            <a:ext cx="878691"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fi-FI" sz="1200" dirty="0">
                <a:solidFill>
                  <a:srgbClr val="0F0F0F"/>
                </a:solidFill>
              </a:rPr>
              <a:t>06/2022</a:t>
            </a:r>
            <a:endParaRPr kumimoji="0" lang="fi-FI" sz="12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98211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uorakulmio 32"/>
          <p:cNvSpPr/>
          <p:nvPr/>
        </p:nvSpPr>
        <p:spPr>
          <a:xfrm>
            <a:off x="402581" y="4759687"/>
            <a:ext cx="4201246" cy="1261884"/>
          </a:xfrm>
          <a:prstGeom prst="rect">
            <a:avLst/>
          </a:prstGeom>
          <a:ln>
            <a:solidFill>
              <a:schemeClr val="tx2"/>
            </a:solidFill>
          </a:ln>
        </p:spPr>
        <p:txBody>
          <a:bodyPr wrap="square">
            <a:spAutoFit/>
          </a:bodyPr>
          <a:lstStyle/>
          <a:p>
            <a:pPr marL="0" marR="0" lvl="0" indent="0" algn="l" defTabSz="4191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Koulutustasoindeksi</a:t>
            </a:r>
            <a:endPar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perusasteen jälkeen suoritetun 			koulutuksen </a:t>
            </a:r>
            <a:r>
              <a:rPr kumimoji="0" lang="fi-FI" sz="12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pituus henkeä kohti</a:t>
            </a:r>
            <a:endPar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314325" rtl="0" eaLnBrk="1" fontAlgn="auto" latinLnBrk="0" hangingPunct="1">
              <a:lnSpc>
                <a:spcPct val="100000"/>
              </a:lnSpc>
              <a:spcBef>
                <a:spcPts val="0"/>
              </a:spcBef>
              <a:spcAft>
                <a:spcPts val="0"/>
              </a:spcAft>
              <a:buClrTx/>
              <a:buSzTx/>
              <a:buFontTx/>
              <a:buNone/>
              <a:tabLst>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2020 n. 4,1 vuotta			</a:t>
            </a:r>
            <a:r>
              <a:rPr kumimoji="0" lang="fi-FI" sz="12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(2010 3,5 vuotta)</a:t>
            </a:r>
          </a:p>
        </p:txBody>
      </p:sp>
      <p:sp>
        <p:nvSpPr>
          <p:cNvPr id="9" name="Suorakulmio 8"/>
          <p:cNvSpPr/>
          <p:nvPr/>
        </p:nvSpPr>
        <p:spPr>
          <a:xfrm>
            <a:off x="4757918" y="4681485"/>
            <a:ext cx="1442336" cy="1354217"/>
          </a:xfrm>
          <a:prstGeom prst="rect">
            <a:avLst/>
          </a:prstGeom>
          <a:solidFill>
            <a:schemeClr val="bg2">
              <a:lumMod val="95000"/>
            </a:schemeClr>
          </a:solidFill>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Lapsi-parlamentti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Pitäjäraadit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192D9B"/>
              </a:solidFill>
              <a:effectLst/>
              <a:uLnTx/>
              <a:uFillTx/>
              <a:latin typeface="Arial" charset="0"/>
              <a:ea typeface="ＭＳ Ｐゴシック" charset="-128"/>
              <a:cs typeface="+mn-cs"/>
            </a:endParaRPr>
          </a:p>
        </p:txBody>
      </p:sp>
      <p:pic>
        <p:nvPicPr>
          <p:cNvPr id="16" name="Kuva 15">
            <a:extLs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042" l="3261" r="99457">
                        <a14:foregroundMark x1="55978" y1="21406" x2="55978" y2="21406"/>
                        <a14:foregroundMark x1="67935" y1="45687" x2="67935" y2="45687"/>
                        <a14:foregroundMark x1="77174" y1="52716" x2="77174" y2="52716"/>
                        <a14:foregroundMark x1="89130" y1="69968" x2="89130" y2="69968"/>
                        <a14:foregroundMark x1="72283" y1="70607" x2="72283" y2="70607"/>
                        <a14:foregroundMark x1="65761" y1="65176" x2="65761" y2="65176"/>
                        <a14:foregroundMark x1="53804" y1="59744" x2="53804" y2="59744"/>
                        <a14:foregroundMark x1="38587" y1="63578" x2="38587" y2="63578"/>
                        <a14:foregroundMark x1="28261" y1="68371" x2="28261" y2="68371"/>
                        <a14:foregroundMark x1="34783" y1="73802" x2="34783" y2="73163"/>
                        <a14:foregroundMark x1="40761" y1="79233" x2="40761" y2="79233"/>
                        <a14:foregroundMark x1="52717" y1="75080" x2="52717" y2="75080"/>
                        <a14:foregroundMark x1="74457" y1="79233" x2="74457" y2="79233"/>
                        <a14:foregroundMark x1="74457" y1="87859" x2="74457" y2="87859"/>
                        <a14:foregroundMark x1="66304" y1="90735" x2="66304" y2="90735"/>
                        <a14:foregroundMark x1="55978" y1="92013" x2="55978" y2="92013"/>
                        <a14:foregroundMark x1="33152" y1="93930" x2="33152" y2="93930"/>
                        <a14:foregroundMark x1="29348" y1="95847" x2="29348" y2="95847"/>
                        <a14:foregroundMark x1="23913" y1="94249" x2="23370" y2="93930"/>
                        <a14:foregroundMark x1="20109" y1="92971" x2="20109" y2="92971"/>
                        <a14:foregroundMark x1="19022" y1="91374" x2="19022" y2="91374"/>
                        <a14:foregroundMark x1="11413" y1="94249" x2="11413" y2="94249"/>
                        <a14:foregroundMark x1="7609" y1="93291" x2="7609" y2="92971"/>
                        <a14:foregroundMark x1="26630" y1="89137" x2="26630" y2="89137"/>
                        <a14:foregroundMark x1="23370" y1="84984" x2="23370" y2="84984"/>
                        <a14:foregroundMark x1="23370" y1="79872" x2="23370" y2="79872"/>
                        <a14:foregroundMark x1="22283" y1="75399" x2="22283" y2="75399"/>
                        <a14:foregroundMark x1="22283" y1="72204" x2="22283" y2="72204"/>
                        <a14:foregroundMark x1="23370" y1="65176" x2="23370" y2="65176"/>
                        <a14:foregroundMark x1="30978" y1="64537" x2="30978" y2="64537"/>
                        <a14:foregroundMark x1="33696" y1="61981" x2="33696" y2="61981"/>
                        <a14:foregroundMark x1="38043" y1="60064" x2="38043" y2="60064"/>
                        <a14:foregroundMark x1="42391" y1="56869" x2="42391" y2="56869"/>
                        <a14:foregroundMark x1="47283" y1="53355" x2="47283" y2="53355"/>
                        <a14:foregroundMark x1="49457" y1="49840" x2="49457" y2="49840"/>
                        <a14:foregroundMark x1="54891" y1="45687" x2="54891" y2="45687"/>
                        <a14:foregroundMark x1="51087" y1="41853" x2="51087" y2="41853"/>
                        <a14:foregroundMark x1="46196" y1="38019" x2="46196" y2="38019"/>
                        <a14:foregroundMark x1="44565" y1="34505" x2="44565" y2="34505"/>
                        <a14:foregroundMark x1="44565" y1="29393" x2="44565" y2="29393"/>
                        <a14:foregroundMark x1="44565" y1="25240" x2="44565" y2="25240"/>
                        <a14:foregroundMark x1="44565" y1="20767" x2="44565" y2="20767"/>
                        <a14:foregroundMark x1="28261" y1="11182" x2="28261" y2="11182"/>
                        <a14:foregroundMark x1="32609" y1="9265" x2="32609" y2="9265"/>
                        <a14:foregroundMark x1="32609" y1="12780" x2="32609" y2="12780"/>
                        <a14:foregroundMark x1="38587" y1="14058" x2="38587" y2="14058"/>
                        <a14:foregroundMark x1="38587" y1="17891" x2="38587" y2="17891"/>
                        <a14:foregroundMark x1="44565" y1="15016" x2="44565" y2="15016"/>
                        <a14:foregroundMark x1="55978" y1="14377" x2="55978" y2="14377"/>
                        <a14:foregroundMark x1="58152" y1="10543" x2="58152" y2="10543"/>
                        <a14:foregroundMark x1="58696" y1="5751" x2="58696" y2="5751"/>
                        <a14:foregroundMark x1="61957" y1="2875" x2="61957" y2="2875"/>
                        <a14:foregroundMark x1="67391" y1="2556" x2="67391" y2="2556"/>
                        <a14:foregroundMark x1="73370" y1="4473" x2="73370" y2="4473"/>
                        <a14:foregroundMark x1="75543" y1="7029" x2="75543" y2="7029"/>
                        <a14:foregroundMark x1="73370" y1="14377" x2="73370" y2="14377"/>
                        <a14:foregroundMark x1="77174" y1="21406" x2="77174" y2="21406"/>
                        <a14:foregroundMark x1="83152" y1="24920" x2="83152" y2="24920"/>
                        <a14:foregroundMark x1="78804" y1="32907" x2="78804" y2="32907"/>
                        <a14:foregroundMark x1="86413" y1="42173" x2="86413" y2="42173"/>
                        <a14:foregroundMark x1="84783" y1="53035" x2="84783" y2="53035"/>
                        <a14:foregroundMark x1="89674" y1="57508" x2="89674" y2="57508"/>
                        <a14:foregroundMark x1="97283" y1="68690" x2="97826" y2="69010"/>
                        <a14:foregroundMark x1="89130" y1="79553" x2="88587" y2="79553"/>
                        <a14:foregroundMark x1="82609" y1="84984" x2="82609" y2="84984"/>
                        <a14:foregroundMark x1="45652" y1="95527" x2="45652" y2="95527"/>
                        <a14:foregroundMark x1="35870" y1="97444" x2="35870" y2="97125"/>
                        <a14:foregroundMark x1="35326" y1="11182" x2="35326" y2="11182"/>
                        <a14:foregroundMark x1="47283" y1="12460" x2="47283" y2="12460"/>
                        <a14:foregroundMark x1="51087" y1="14696" x2="51087" y2="14696"/>
                      </a14:backgroundRemoval>
                    </a14:imgEffect>
                  </a14:imgLayer>
                </a14:imgProps>
              </a:ext>
            </a:extLst>
          </a:blip>
          <a:stretch>
            <a:fillRect/>
          </a:stretch>
        </p:blipFill>
        <p:spPr>
          <a:xfrm>
            <a:off x="9855771" y="369090"/>
            <a:ext cx="2277622" cy="3874433"/>
          </a:xfrm>
          <a:prstGeom prst="rect">
            <a:avLst/>
          </a:prstGeom>
        </p:spPr>
      </p:pic>
      <p:sp>
        <p:nvSpPr>
          <p:cNvPr id="7" name="Otsikko 1" descr="Kestävän kehityksen mittareita."/>
          <p:cNvSpPr txBox="1">
            <a:spLocks/>
          </p:cNvSpPr>
          <p:nvPr/>
        </p:nvSpPr>
        <p:spPr>
          <a:xfrm>
            <a:off x="1477337" y="245329"/>
            <a:ext cx="6150190" cy="693116"/>
          </a:xfrm>
          <a:prstGeom prst="rect">
            <a:avLst/>
          </a:prstGeom>
        </p:spPr>
        <p:txBody>
          <a:bodyPr lIns="55446" tIns="27724" rIns="55446" bIns="2772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i-FI" sz="3000" b="1" i="0" u="none" strike="noStrike" kern="1200" cap="none" spc="-150" normalizeH="0" baseline="0" noProof="0">
              <a:ln>
                <a:noFill/>
              </a:ln>
              <a:solidFill>
                <a:srgbClr val="F01E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Tekstiruutu 4"/>
          <p:cNvSpPr txBox="1"/>
          <p:nvPr/>
        </p:nvSpPr>
        <p:spPr>
          <a:xfrm>
            <a:off x="10706837" y="2452009"/>
            <a:ext cx="1424089" cy="44627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Asukkaat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1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124</a:t>
            </a:r>
            <a:r>
              <a:rPr kumimoji="0" lang="fi-FI" sz="1100" b="1" i="0" u="none" strike="noStrike" kern="1200" cap="none" spc="0" normalizeH="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lang="fi-FI" b="1" dirty="0">
                <a:solidFill>
                  <a:srgbClr val="192D9B"/>
                </a:solidFill>
                <a:latin typeface="Verdana" panose="020B0604030504040204" pitchFamily="34" charset="0"/>
                <a:ea typeface="Verdana" panose="020B0604030504040204" pitchFamily="34" charset="0"/>
                <a:cs typeface="Verdana" panose="020B0604030504040204" pitchFamily="34" charset="0"/>
              </a:rPr>
              <a:t>0</a:t>
            </a:r>
            <a:r>
              <a:rPr kumimoji="0" lang="fi-FI" sz="1100" b="1" i="0" u="none" strike="noStrike" kern="1200" cap="none" spc="0" normalizeH="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00</a:t>
            </a:r>
            <a:endParaRPr kumimoji="0" lang="fi-FI" sz="11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Tekstiruutu 22"/>
          <p:cNvSpPr txBox="1"/>
          <p:nvPr/>
        </p:nvSpPr>
        <p:spPr>
          <a:xfrm>
            <a:off x="4739391" y="1402731"/>
            <a:ext cx="3243623" cy="1231106"/>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Palkkatasa-arvo</a:t>
            </a:r>
            <a:b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naisten ja miesten mediaanitulojen vertailu, täydellinen tasa-arvo 100 %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2021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86,04 %</a:t>
            </a:r>
          </a:p>
        </p:txBody>
      </p:sp>
      <p:sp>
        <p:nvSpPr>
          <p:cNvPr id="15" name="Suorakulmio 14"/>
          <p:cNvSpPr/>
          <p:nvPr/>
        </p:nvSpPr>
        <p:spPr>
          <a:xfrm>
            <a:off x="415243" y="1415583"/>
            <a:ext cx="4201246" cy="1508105"/>
          </a:xfrm>
          <a:prstGeom prst="rect">
            <a:avLst/>
          </a:prstGeom>
          <a:ln>
            <a:solidFill>
              <a:schemeClr val="tx2"/>
            </a:solidFill>
          </a:ln>
        </p:spPr>
        <p:txBody>
          <a:bodyPr wrap="square">
            <a:spAutoFit/>
          </a:bodyPr>
          <a:lstStyle/>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Sairastavuusindeksi</a:t>
            </a:r>
          </a:p>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suhteessa koko maan indeksiin, 			joka on 100.</a:t>
            </a:r>
            <a:endPar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2018-2019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125,3</a:t>
            </a:r>
          </a:p>
          <a:p>
            <a:pPr marL="0" marR="0" lvl="0" indent="0" algn="l" defTabSz="538163" rtl="0" eaLnBrk="1" fontAlgn="auto" latinLnBrk="0" hangingPunct="1">
              <a:lnSpc>
                <a:spcPct val="100000"/>
              </a:lnSpc>
              <a:spcBef>
                <a:spcPts val="0"/>
              </a:spcBef>
              <a:spcAft>
                <a:spcPts val="0"/>
              </a:spcAft>
              <a:buClrTx/>
              <a:buSzTx/>
              <a:buFontTx/>
              <a:buNone/>
              <a:tabLst>
                <a:tab pos="93663"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(2010 144,4)</a:t>
            </a:r>
            <a:endPar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538163" rtl="0" eaLnBrk="1" fontAlgn="auto" latinLnBrk="0" hangingPunct="1">
              <a:lnSpc>
                <a:spcPct val="100000"/>
              </a:lnSpc>
              <a:spcBef>
                <a:spcPts val="0"/>
              </a:spcBef>
              <a:spcAft>
                <a:spcPts val="0"/>
              </a:spcAft>
              <a:buClrTx/>
              <a:buSzTx/>
              <a:buFontTx/>
              <a:buNone/>
              <a:tabLst>
                <a:tab pos="93663" algn="l"/>
              </a:tabLst>
              <a:defRPr/>
            </a:pPr>
            <a:endPar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8" name="Kuva 27">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3876" y="468250"/>
            <a:ext cx="788148" cy="846696"/>
          </a:xfrm>
          <a:prstGeom prst="rect">
            <a:avLst/>
          </a:prstGeom>
        </p:spPr>
      </p:pic>
      <p:sp>
        <p:nvSpPr>
          <p:cNvPr id="35" name="Suorakulmio 34"/>
          <p:cNvSpPr/>
          <p:nvPr/>
        </p:nvSpPr>
        <p:spPr>
          <a:xfrm>
            <a:off x="8073478" y="3610070"/>
            <a:ext cx="1641854" cy="984885"/>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Yksinäisyyttä kokevat koululaiset</a:t>
            </a:r>
            <a:b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13,6 % </a:t>
            </a:r>
            <a:r>
              <a:rPr kumimoji="0" lang="fi-FI" sz="1100"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2023</a:t>
            </a: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 </a:t>
            </a:r>
          </a:p>
        </p:txBody>
      </p:sp>
      <p:sp>
        <p:nvSpPr>
          <p:cNvPr id="25" name="Suorakulmio 24"/>
          <p:cNvSpPr/>
          <p:nvPr/>
        </p:nvSpPr>
        <p:spPr>
          <a:xfrm>
            <a:off x="4758590" y="2766861"/>
            <a:ext cx="3213765" cy="1631216"/>
          </a:xfrm>
          <a:prstGeom prst="rect">
            <a:avLst/>
          </a:prstGeom>
          <a:ln>
            <a:solidFill>
              <a:schemeClr val="tx2"/>
            </a:solidFill>
          </a:ln>
        </p:spPr>
        <p:txBody>
          <a:bodyPr wrap="square">
            <a:spAutoFit/>
          </a:bodyPr>
          <a:lstStyle/>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Työttömyysaste</a:t>
            </a:r>
          </a:p>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2023</a:t>
            </a:r>
            <a:r>
              <a:rPr kumimoji="0" lang="fi-FI" sz="1600" b="1" i="0" u="none" strike="noStrike" kern="1200" cap="none" spc="0" normalizeH="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arvio</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10,0 %</a:t>
            </a:r>
          </a:p>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(2010 11,3 %)</a:t>
            </a:r>
            <a:b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Rakennetyöttömyys</a:t>
            </a:r>
          </a:p>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vaikeasti työllistyvien %-osuus </a:t>
            </a:r>
          </a:p>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2022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4,7 %</a:t>
            </a:r>
          </a:p>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(2010 4,2 %)</a:t>
            </a:r>
          </a:p>
        </p:txBody>
      </p:sp>
      <p:sp>
        <p:nvSpPr>
          <p:cNvPr id="26" name="Suorakulmio 25"/>
          <p:cNvSpPr/>
          <p:nvPr/>
        </p:nvSpPr>
        <p:spPr>
          <a:xfrm>
            <a:off x="9855771" y="4222509"/>
            <a:ext cx="1917503" cy="646331"/>
          </a:xfrm>
          <a:prstGeom prst="rect">
            <a:avLst/>
          </a:prstGeom>
          <a:solidFill>
            <a:schemeClr val="bg2">
              <a:lumMod val="95000"/>
            </a:schemeClr>
          </a:solidFill>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192D9B"/>
                </a:solidFill>
                <a:effectLst/>
                <a:uLnTx/>
                <a:uFillTx/>
                <a:latin typeface="Arial" charset="0"/>
                <a:ea typeface="ＭＳ Ｐゴシック" charset="-128"/>
                <a:cs typeface="+mn-cs"/>
              </a:rPr>
              <a:t>Väestönkasvu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192D9B"/>
                </a:solidFill>
                <a:effectLst/>
                <a:uLnTx/>
                <a:uFillTx/>
                <a:latin typeface="Arial" charset="0"/>
                <a:ea typeface="ＭＳ Ｐゴシック" charset="-128"/>
                <a:cs typeface="+mn-cs"/>
              </a:rPr>
              <a:t>2022</a:t>
            </a:r>
            <a:r>
              <a:rPr kumimoji="0" lang="fi-FI" sz="1800" b="0"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800" b="1" i="0" u="none" strike="noStrike" kern="1200" cap="none" spc="0" normalizeH="0" baseline="0" noProof="0" dirty="0">
                <a:ln>
                  <a:noFill/>
                </a:ln>
                <a:solidFill>
                  <a:srgbClr val="0F0F0F"/>
                </a:solidFill>
                <a:effectLst/>
                <a:uLnTx/>
                <a:uFillTx/>
                <a:latin typeface="Arial" charset="0"/>
                <a:ea typeface="ＭＳ Ｐゴシック" charset="-128"/>
                <a:cs typeface="+mn-cs"/>
              </a:rPr>
              <a:t>+0,9 %</a:t>
            </a: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p:txBody>
      </p:sp>
      <p:cxnSp>
        <p:nvCxnSpPr>
          <p:cNvPr id="38" name="Suora nuoliyhdysviiva 37">
            <a:extLst>
              <a:ext uri="{C183D7F6-B498-43B3-948B-1728B52AA6E4}">
                <adec:decorative xmlns:adec="http://schemas.microsoft.com/office/drawing/2017/decorative" val="1"/>
              </a:ext>
            </a:extLst>
          </p:cNvPr>
          <p:cNvCxnSpPr/>
          <p:nvPr/>
        </p:nvCxnSpPr>
        <p:spPr>
          <a:xfrm>
            <a:off x="4016543" y="5542249"/>
            <a:ext cx="0" cy="239994"/>
          </a:xfrm>
          <a:prstGeom prst="straightConnector1">
            <a:avLst/>
          </a:prstGeom>
          <a:ln>
            <a:solidFill>
              <a:srgbClr val="00B050"/>
            </a:solidFill>
            <a:headEnd type="triangle"/>
            <a:tailEnd type="none"/>
          </a:ln>
        </p:spPr>
        <p:style>
          <a:lnRef idx="3">
            <a:schemeClr val="accent4"/>
          </a:lnRef>
          <a:fillRef idx="0">
            <a:schemeClr val="accent4"/>
          </a:fillRef>
          <a:effectRef idx="2">
            <a:schemeClr val="accent4"/>
          </a:effectRef>
          <a:fontRef idx="minor">
            <a:schemeClr val="tx1"/>
          </a:fontRef>
        </p:style>
      </p:cxnSp>
      <p:sp>
        <p:nvSpPr>
          <p:cNvPr id="39" name="Suorakulmio 38"/>
          <p:cNvSpPr/>
          <p:nvPr/>
        </p:nvSpPr>
        <p:spPr>
          <a:xfrm>
            <a:off x="8063016" y="1384898"/>
            <a:ext cx="1647516" cy="2000548"/>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192D9B"/>
                </a:solidFill>
                <a:effectLst/>
                <a:uLnTx/>
                <a:uFillTx/>
                <a:latin typeface="Verdana"/>
                <a:ea typeface="ＭＳ Ｐゴシック" charset="-128"/>
                <a:cs typeface="+mn-cs"/>
              </a:rPr>
              <a:t>Nuorten tyytyväisyys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192D9B"/>
                </a:solidFill>
                <a:effectLst/>
                <a:uLnTx/>
                <a:uFillTx/>
                <a:latin typeface="Verdana"/>
                <a:ea typeface="ＭＳ Ｐゴシック" charset="-128"/>
                <a:cs typeface="+mn-cs"/>
              </a:rPr>
              <a:t>elämäänsä</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chemeClr val="accent3"/>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chemeClr val="accent1">
                    <a:lumMod val="75000"/>
                  </a:schemeClr>
                </a:solidFill>
                <a:effectLst/>
                <a:uLnTx/>
                <a:uFillTx/>
                <a:latin typeface="Verdana"/>
                <a:ea typeface="ＭＳ Ｐゴシック" charset="-128"/>
                <a:cs typeface="+mn-cs"/>
              </a:rPr>
              <a:t>2023</a:t>
            </a:r>
            <a:r>
              <a:rPr kumimoji="0" lang="fi-FI" sz="1400" b="1" i="0" u="none" strike="noStrike" kern="1200" cap="none" spc="0" normalizeH="0" baseline="0" noProof="0" dirty="0">
                <a:ln>
                  <a:noFill/>
                </a:ln>
                <a:solidFill>
                  <a:schemeClr val="accent3"/>
                </a:solidFill>
                <a:effectLst/>
                <a:uLnTx/>
                <a:uFillTx/>
                <a:latin typeface="Verdana"/>
                <a:ea typeface="ＭＳ Ｐゴシック" charset="-128"/>
                <a:cs typeface="+mn-cs"/>
              </a:rPr>
              <a:t> </a:t>
            </a:r>
            <a:r>
              <a:rPr kumimoji="0" lang="fi-FI" sz="1400" b="1" i="0" u="none" strike="noStrike" kern="1200" cap="none" spc="0" normalizeH="0" baseline="0" noProof="0" dirty="0">
                <a:ln>
                  <a:noFill/>
                </a:ln>
                <a:solidFill>
                  <a:srgbClr val="0F0F0F"/>
                </a:solidFill>
                <a:effectLst/>
                <a:uLnTx/>
                <a:uFillTx/>
                <a:latin typeface="Verdana"/>
                <a:ea typeface="ＭＳ Ｐゴシック" charset="-128"/>
                <a:cs typeface="+mn-cs"/>
              </a:rPr>
              <a:t>66,9 %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192D9B"/>
                </a:solidFill>
                <a:effectLst/>
                <a:uLnTx/>
                <a:uFillTx/>
                <a:latin typeface="Verdana"/>
                <a:ea typeface="ＭＳ Ｐゴシック" charset="-128"/>
                <a:cs typeface="+mn-cs"/>
              </a:rPr>
              <a:t>ovat elämäänsä melko tai erittäin tyytyväisiä</a:t>
            </a:r>
            <a:endParaRPr kumimoji="0" lang="fi-FI" sz="1600" b="0" i="0" u="none" strike="noStrike" kern="1200" cap="none" spc="0" normalizeH="0" baseline="0" noProof="0" dirty="0">
              <a:ln>
                <a:noFill/>
              </a:ln>
              <a:solidFill>
                <a:srgbClr val="0F0F0F"/>
              </a:solidFill>
              <a:effectLst/>
              <a:uLnTx/>
              <a:uFillTx/>
              <a:latin typeface="Verdana"/>
              <a:ea typeface="ＭＳ Ｐゴシック" charset="-128"/>
              <a:cs typeface="+mn-cs"/>
            </a:endParaRPr>
          </a:p>
        </p:txBody>
      </p:sp>
      <p:sp>
        <p:nvSpPr>
          <p:cNvPr id="6" name="Tekstiruutu 5"/>
          <p:cNvSpPr txBox="1"/>
          <p:nvPr/>
        </p:nvSpPr>
        <p:spPr>
          <a:xfrm>
            <a:off x="9223513" y="6423902"/>
            <a:ext cx="878691"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fi-FI" sz="1200" dirty="0">
                <a:solidFill>
                  <a:srgbClr val="0F0F0F"/>
                </a:solidFill>
              </a:rPr>
              <a:t>12/</a:t>
            </a:r>
            <a:r>
              <a:rPr kumimoji="0" lang="fi-FI" sz="1200" b="0" i="0" u="none" strike="noStrike" kern="1200" cap="none" spc="0" normalizeH="0" baseline="0" noProof="0" dirty="0">
                <a:ln>
                  <a:noFill/>
                </a:ln>
                <a:solidFill>
                  <a:srgbClr val="0F0F0F"/>
                </a:solidFill>
                <a:effectLst/>
                <a:uLnTx/>
                <a:uFillTx/>
                <a:latin typeface="Arial" charset="0"/>
                <a:ea typeface="ＭＳ Ｐゴシック" charset="-128"/>
                <a:cs typeface="+mn-cs"/>
              </a:rPr>
              <a:t>2023</a:t>
            </a:r>
          </a:p>
        </p:txBody>
      </p:sp>
      <p:sp>
        <p:nvSpPr>
          <p:cNvPr id="5" name="Tekstiruutu 4"/>
          <p:cNvSpPr txBox="1"/>
          <p:nvPr/>
        </p:nvSpPr>
        <p:spPr>
          <a:xfrm>
            <a:off x="3696851" y="2063393"/>
            <a:ext cx="36735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2000" b="1" i="0" u="none" strike="noStrike" kern="1200" cap="none" spc="0" normalizeH="0" baseline="0" noProof="0">
                <a:ln>
                  <a:noFill/>
                </a:ln>
                <a:solidFill>
                  <a:srgbClr val="F01E00"/>
                </a:solidFill>
                <a:effectLst/>
                <a:uLnTx/>
                <a:uFillTx/>
                <a:latin typeface="Arial" charset="0"/>
                <a:ea typeface="ＭＳ Ｐゴシック" charset="-128"/>
                <a:cs typeface="+mn-cs"/>
              </a:rPr>
              <a:t>!</a:t>
            </a:r>
          </a:p>
        </p:txBody>
      </p:sp>
      <p:pic>
        <p:nvPicPr>
          <p:cNvPr id="14" name="Kuva 13">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38145" y="1501193"/>
            <a:ext cx="859443" cy="1402249"/>
          </a:xfrm>
          <a:prstGeom prst="rect">
            <a:avLst/>
          </a:prstGeom>
        </p:spPr>
      </p:pic>
      <p:pic>
        <p:nvPicPr>
          <p:cNvPr id="17" name="Kuva 16">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4214" y="5023388"/>
            <a:ext cx="1152525" cy="809625"/>
          </a:xfrm>
          <a:prstGeom prst="rect">
            <a:avLst/>
          </a:prstGeom>
        </p:spPr>
      </p:pic>
      <p:pic>
        <p:nvPicPr>
          <p:cNvPr id="19" name="Kuva 18">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993827" y="1079992"/>
            <a:ext cx="561173" cy="601257"/>
          </a:xfrm>
          <a:prstGeom prst="rect">
            <a:avLst/>
          </a:prstGeom>
        </p:spPr>
      </p:pic>
      <p:pic>
        <p:nvPicPr>
          <p:cNvPr id="22" name="Kuva 21">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332062" y="2052813"/>
            <a:ext cx="1030599" cy="506988"/>
          </a:xfrm>
          <a:prstGeom prst="rect">
            <a:avLst/>
          </a:prstGeom>
        </p:spPr>
      </p:pic>
      <p:sp>
        <p:nvSpPr>
          <p:cNvPr id="44" name="Suorakulmio 43"/>
          <p:cNvSpPr/>
          <p:nvPr/>
        </p:nvSpPr>
        <p:spPr>
          <a:xfrm>
            <a:off x="402581" y="2998556"/>
            <a:ext cx="4201246" cy="1508105"/>
          </a:xfrm>
          <a:prstGeom prst="rect">
            <a:avLst/>
          </a:prstGeom>
          <a:ln>
            <a:solidFill>
              <a:schemeClr val="tx2"/>
            </a:solidFill>
          </a:ln>
        </p:spPr>
        <p:txBody>
          <a:bodyPr wrap="square">
            <a:spAutoFit/>
          </a:bodyPr>
          <a:lstStyle/>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Suhteellinen köyhyys</a:t>
            </a:r>
          </a:p>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Pienituloisten kotitalouksien osuus 		suhteessa muuhun väestöön.	</a:t>
            </a:r>
            <a:endPar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2021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14,8 %</a:t>
            </a:r>
          </a:p>
          <a:p>
            <a:pPr marL="0" marR="0" lvl="0" indent="0" algn="l" defTabSz="538163" rtl="0" eaLnBrk="1" fontAlgn="auto" latinLnBrk="0" hangingPunct="1">
              <a:lnSpc>
                <a:spcPct val="100000"/>
              </a:lnSpc>
              <a:spcBef>
                <a:spcPts val="0"/>
              </a:spcBef>
              <a:spcAft>
                <a:spcPts val="0"/>
              </a:spcAft>
              <a:buClrTx/>
              <a:buSzTx/>
              <a:buFontTx/>
              <a:buNone/>
              <a:tabLst>
                <a:tab pos="93663"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(2010 16,7 %)</a:t>
            </a:r>
            <a:b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cxnSp>
        <p:nvCxnSpPr>
          <p:cNvPr id="45" name="Suora nuoliyhdysviiva 44">
            <a:extLst>
              <a:ext uri="{C183D7F6-B498-43B3-948B-1728B52AA6E4}">
                <adec:decorative xmlns:adec="http://schemas.microsoft.com/office/drawing/2017/decorative" val="1"/>
              </a:ext>
            </a:extLst>
          </p:cNvPr>
          <p:cNvCxnSpPr/>
          <p:nvPr/>
        </p:nvCxnSpPr>
        <p:spPr>
          <a:xfrm>
            <a:off x="3414425" y="3802047"/>
            <a:ext cx="0" cy="239994"/>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pic>
        <p:nvPicPr>
          <p:cNvPr id="46" name="Kuva 45">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40760" y="3281358"/>
            <a:ext cx="902528" cy="1041379"/>
          </a:xfrm>
          <a:prstGeom prst="rect">
            <a:avLst/>
          </a:prstGeom>
        </p:spPr>
      </p:pic>
      <p:sp>
        <p:nvSpPr>
          <p:cNvPr id="47" name="Suorakulmio 46"/>
          <p:cNvSpPr/>
          <p:nvPr/>
        </p:nvSpPr>
        <p:spPr>
          <a:xfrm>
            <a:off x="8076018" y="4712262"/>
            <a:ext cx="1641854" cy="1292662"/>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Useasti kiusaamisen kohteena olleet 8. ja 9. lk. oppilaat</a:t>
            </a:r>
            <a:b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br>
            <a:r>
              <a:rPr lang="fi-FI" sz="1600" b="1" dirty="0">
                <a:solidFill>
                  <a:srgbClr val="0F0F0F"/>
                </a:solidFill>
                <a:latin typeface="Verdana"/>
                <a:ea typeface="Verdana" panose="020B0604030504040204" pitchFamily="34" charset="0"/>
                <a:cs typeface="Verdana" panose="020B0604030504040204" pitchFamily="34" charset="0"/>
              </a:rPr>
              <a:t>5,9</a:t>
            </a: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 % </a:t>
            </a:r>
            <a:r>
              <a:rPr kumimoji="0" lang="fi-FI" sz="1600"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2023</a:t>
            </a:r>
            <a:r>
              <a:rPr kumimoji="0" lang="fi-FI" sz="18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 </a:t>
            </a:r>
            <a:endPar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endParaRPr>
          </a:p>
        </p:txBody>
      </p:sp>
      <p:sp>
        <p:nvSpPr>
          <p:cNvPr id="48" name="Suorakulmio 47"/>
          <p:cNvSpPr/>
          <p:nvPr/>
        </p:nvSpPr>
        <p:spPr>
          <a:xfrm>
            <a:off x="9855771" y="5045560"/>
            <a:ext cx="1917503" cy="954107"/>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Rikokset / 1000 asukasta</a:t>
            </a:r>
            <a:b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2022 </a:t>
            </a: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90,13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(2010 156,9)    </a:t>
            </a:r>
          </a:p>
        </p:txBody>
      </p:sp>
      <p:cxnSp>
        <p:nvCxnSpPr>
          <p:cNvPr id="49" name="Suora nuoliyhdysviiva 48">
            <a:extLst>
              <a:ext uri="{C183D7F6-B498-43B3-948B-1728B52AA6E4}">
                <adec:decorative xmlns:adec="http://schemas.microsoft.com/office/drawing/2017/decorative" val="1"/>
              </a:ext>
            </a:extLst>
          </p:cNvPr>
          <p:cNvCxnSpPr/>
          <p:nvPr/>
        </p:nvCxnSpPr>
        <p:spPr>
          <a:xfrm>
            <a:off x="11589262" y="5574652"/>
            <a:ext cx="0" cy="239994"/>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cxnSp>
        <p:nvCxnSpPr>
          <p:cNvPr id="37" name="Suora nuoliyhdysviiva 36">
            <a:extLst>
              <a:ext uri="{C183D7F6-B498-43B3-948B-1728B52AA6E4}">
                <adec:decorative xmlns:adec="http://schemas.microsoft.com/office/drawing/2017/decorative" val="1"/>
              </a:ext>
            </a:extLst>
          </p:cNvPr>
          <p:cNvCxnSpPr/>
          <p:nvPr/>
        </p:nvCxnSpPr>
        <p:spPr>
          <a:xfrm>
            <a:off x="7277915" y="3982515"/>
            <a:ext cx="0" cy="239994"/>
          </a:xfrm>
          <a:prstGeom prst="straightConnector1">
            <a:avLst/>
          </a:prstGeom>
          <a:ln>
            <a:solidFill>
              <a:schemeClr val="accent1"/>
            </a:solidFill>
            <a:headEnd type="triangle"/>
            <a:tailEnd type="none"/>
          </a:ln>
        </p:spPr>
        <p:style>
          <a:lnRef idx="3">
            <a:schemeClr val="accent4"/>
          </a:lnRef>
          <a:fillRef idx="0">
            <a:schemeClr val="accent4"/>
          </a:fillRef>
          <a:effectRef idx="2">
            <a:schemeClr val="accent4"/>
          </a:effectRef>
          <a:fontRef idx="minor">
            <a:schemeClr val="tx1"/>
          </a:fontRef>
        </p:style>
      </p:cxnSp>
      <p:sp>
        <p:nvSpPr>
          <p:cNvPr id="41" name="Suorakulmio 40"/>
          <p:cNvSpPr/>
          <p:nvPr/>
        </p:nvSpPr>
        <p:spPr>
          <a:xfrm>
            <a:off x="6284890" y="4944353"/>
            <a:ext cx="1698124" cy="1077218"/>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Eduskuntavaalien äänestys-aktiivisuus</a:t>
            </a:r>
            <a:b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2023 </a:t>
            </a: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66,9 %</a:t>
            </a:r>
            <a:b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br>
            <a:r>
              <a:rPr kumimoji="0" lang="fi-FI" sz="1200" b="0"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(2011 67,5%)    </a:t>
            </a:r>
          </a:p>
        </p:txBody>
      </p:sp>
      <p:cxnSp>
        <p:nvCxnSpPr>
          <p:cNvPr id="42" name="Suora nuoliyhdysviiva 41">
            <a:extLst>
              <a:ext uri="{C183D7F6-B498-43B3-948B-1728B52AA6E4}">
                <adec:decorative xmlns:adec="http://schemas.microsoft.com/office/drawing/2017/decorative" val="1"/>
              </a:ext>
            </a:extLst>
          </p:cNvPr>
          <p:cNvCxnSpPr/>
          <p:nvPr/>
        </p:nvCxnSpPr>
        <p:spPr>
          <a:xfrm>
            <a:off x="7792800" y="5260447"/>
            <a:ext cx="0" cy="239994"/>
          </a:xfrm>
          <a:prstGeom prst="straightConnector1">
            <a:avLst/>
          </a:prstGeom>
          <a:ln>
            <a:solidFill>
              <a:srgbClr val="00B050"/>
            </a:solidFill>
            <a:headEnd type="triangle"/>
            <a:tailEnd type="none"/>
          </a:ln>
        </p:spPr>
        <p:style>
          <a:lnRef idx="3">
            <a:schemeClr val="accent4"/>
          </a:lnRef>
          <a:fillRef idx="0">
            <a:schemeClr val="accent4"/>
          </a:fillRef>
          <a:effectRef idx="2">
            <a:schemeClr val="accent4"/>
          </a:effectRef>
          <a:fontRef idx="minor">
            <a:schemeClr val="tx1"/>
          </a:fontRef>
        </p:style>
      </p:cxnSp>
      <p:pic>
        <p:nvPicPr>
          <p:cNvPr id="43" name="Kuva 42">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694172" y="4419654"/>
            <a:ext cx="933355" cy="580406"/>
          </a:xfrm>
          <a:prstGeom prst="rect">
            <a:avLst/>
          </a:prstGeom>
        </p:spPr>
      </p:pic>
      <p:sp>
        <p:nvSpPr>
          <p:cNvPr id="50" name="Tekstiruutu 49"/>
          <p:cNvSpPr txBox="1"/>
          <p:nvPr/>
        </p:nvSpPr>
        <p:spPr>
          <a:xfrm>
            <a:off x="144725" y="6432739"/>
            <a:ext cx="4709242"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0F0F0F">
                    <a:lumMod val="75000"/>
                    <a:lumOff val="25000"/>
                  </a:srgbClr>
                </a:solidFill>
                <a:effectLst/>
                <a:uLnTx/>
                <a:uFillTx/>
                <a:latin typeface="Arial" charset="0"/>
                <a:ea typeface="ＭＳ Ｐゴシック" charset="-128"/>
                <a:cs typeface="+mn-cs"/>
              </a:rPr>
              <a:t>Lähteet:  </a:t>
            </a:r>
            <a:r>
              <a:rPr kumimoji="0" lang="fi-FI" sz="1200" b="0" i="0" u="none" strike="noStrike" kern="1200" cap="none" spc="0" normalizeH="0" baseline="0" noProof="0" dirty="0" err="1">
                <a:ln>
                  <a:noFill/>
                </a:ln>
                <a:solidFill>
                  <a:srgbClr val="0F0F0F">
                    <a:lumMod val="75000"/>
                    <a:lumOff val="25000"/>
                  </a:srgbClr>
                </a:solidFill>
                <a:effectLst/>
                <a:uLnTx/>
                <a:uFillTx/>
                <a:latin typeface="Arial" charset="0"/>
                <a:ea typeface="ＭＳ Ｐゴシック" charset="-128"/>
                <a:cs typeface="+mn-cs"/>
              </a:rPr>
              <a:t>Mayorsindicators</a:t>
            </a:r>
            <a:r>
              <a:rPr kumimoji="0" lang="fi-FI" sz="1200" b="0" i="0" u="none" strike="noStrike" kern="1200" cap="none" spc="0" normalizeH="0" baseline="0" noProof="0" dirty="0">
                <a:ln>
                  <a:noFill/>
                </a:ln>
                <a:solidFill>
                  <a:srgbClr val="0F0F0F">
                    <a:lumMod val="75000"/>
                    <a:lumOff val="25000"/>
                  </a:srgbClr>
                </a:solidFill>
                <a:effectLst/>
                <a:uLnTx/>
                <a:uFillTx/>
                <a:latin typeface="Arial" charset="0"/>
                <a:ea typeface="ＭＳ Ｐゴシック" charset="-128"/>
                <a:cs typeface="+mn-cs"/>
              </a:rPr>
              <a:t> ja Kuopion kaupunki</a:t>
            </a:r>
          </a:p>
        </p:txBody>
      </p:sp>
      <p:cxnSp>
        <p:nvCxnSpPr>
          <p:cNvPr id="51" name="Suora nuoliyhdysviiva 50">
            <a:extLst>
              <a:ext uri="{C183D7F6-B498-43B3-948B-1728B52AA6E4}">
                <adec:decorative xmlns:adec="http://schemas.microsoft.com/office/drawing/2017/decorative" val="1"/>
              </a:ext>
            </a:extLst>
          </p:cNvPr>
          <p:cNvCxnSpPr/>
          <p:nvPr/>
        </p:nvCxnSpPr>
        <p:spPr>
          <a:xfrm>
            <a:off x="7552863" y="3127077"/>
            <a:ext cx="0" cy="239994"/>
          </a:xfrm>
          <a:prstGeom prst="straightConnector1">
            <a:avLst/>
          </a:prstGeom>
          <a:ln>
            <a:solidFill>
              <a:schemeClr val="accent1"/>
            </a:solidFill>
            <a:headEnd type="triangle"/>
            <a:tailEnd type="none"/>
          </a:ln>
        </p:spPr>
        <p:style>
          <a:lnRef idx="3">
            <a:schemeClr val="accent4"/>
          </a:lnRef>
          <a:fillRef idx="0">
            <a:schemeClr val="accent4"/>
          </a:fillRef>
          <a:effectRef idx="2">
            <a:schemeClr val="accent4"/>
          </a:effectRef>
          <a:fontRef idx="minor">
            <a:schemeClr val="tx1"/>
          </a:fontRef>
        </p:style>
      </p:cxnSp>
      <p:sp>
        <p:nvSpPr>
          <p:cNvPr id="2" name="Otsikko 1">
            <a:extLst>
              <a:ext uri="{FF2B5EF4-FFF2-40B4-BE49-F238E27FC236}">
                <a16:creationId xmlns:a16="http://schemas.microsoft.com/office/drawing/2014/main" id="{D25B139C-D180-420D-B3B5-747A504A9BE8}"/>
              </a:ext>
            </a:extLst>
          </p:cNvPr>
          <p:cNvSpPr>
            <a:spLocks noGrp="1"/>
          </p:cNvSpPr>
          <p:nvPr>
            <p:ph type="title"/>
          </p:nvPr>
        </p:nvSpPr>
        <p:spPr>
          <a:xfrm>
            <a:off x="1606739" y="404510"/>
            <a:ext cx="7145760" cy="693116"/>
          </a:xfrm>
        </p:spPr>
        <p:txBody>
          <a:bodyPr/>
          <a:lstStyle/>
          <a:p>
            <a:r>
              <a:rPr lang="fi-FI" sz="3200" b="0" dirty="0">
                <a:solidFill>
                  <a:schemeClr val="accent1"/>
                </a:solidFill>
                <a:latin typeface="Corbel" panose="020B0503020204020204" pitchFamily="34" charset="0"/>
                <a:ea typeface="Verdana" panose="020B0604030504040204" pitchFamily="34" charset="0"/>
                <a:cs typeface="Verdana" panose="020B0604030504040204" pitchFamily="34" charset="0"/>
              </a:rPr>
              <a:t>Kestävän kehityksen mittareita 2</a:t>
            </a:r>
            <a:endParaRPr lang="fi-FI" sz="3200" dirty="0">
              <a:solidFill>
                <a:schemeClr val="accent1"/>
              </a:solidFill>
              <a:latin typeface="Corbel" panose="020B0503020204020204" pitchFamily="34" charset="0"/>
            </a:endParaRPr>
          </a:p>
        </p:txBody>
      </p:sp>
      <p:cxnSp>
        <p:nvCxnSpPr>
          <p:cNvPr id="3" name="Suora nuoliyhdysviiva 2">
            <a:extLst>
              <a:ext uri="{FF2B5EF4-FFF2-40B4-BE49-F238E27FC236}">
                <a16:creationId xmlns:a16="http://schemas.microsoft.com/office/drawing/2014/main" id="{F8B3B045-02EE-BAAE-082A-4A472F0E27FE}"/>
              </a:ext>
              <a:ext uri="{C183D7F6-B498-43B3-948B-1728B52AA6E4}">
                <adec:decorative xmlns:adec="http://schemas.microsoft.com/office/drawing/2017/decorative" val="1"/>
              </a:ext>
            </a:extLst>
          </p:cNvPr>
          <p:cNvCxnSpPr/>
          <p:nvPr/>
        </p:nvCxnSpPr>
        <p:spPr>
          <a:xfrm>
            <a:off x="9558900" y="4243523"/>
            <a:ext cx="0" cy="239994"/>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cxnSp>
        <p:nvCxnSpPr>
          <p:cNvPr id="4" name="Suora nuoliyhdysviiva 3">
            <a:extLst>
              <a:ext uri="{FF2B5EF4-FFF2-40B4-BE49-F238E27FC236}">
                <a16:creationId xmlns:a16="http://schemas.microsoft.com/office/drawing/2014/main" id="{5DBA350A-27DB-B9E0-6AEA-2B55D5AE65A1}"/>
              </a:ext>
              <a:ext uri="{C183D7F6-B498-43B3-948B-1728B52AA6E4}">
                <adec:decorative xmlns:adec="http://schemas.microsoft.com/office/drawing/2017/decorative" val="1"/>
              </a:ext>
            </a:extLst>
          </p:cNvPr>
          <p:cNvCxnSpPr>
            <a:cxnSpLocks/>
          </p:cNvCxnSpPr>
          <p:nvPr/>
        </p:nvCxnSpPr>
        <p:spPr>
          <a:xfrm>
            <a:off x="9543672" y="2212015"/>
            <a:ext cx="0" cy="239994"/>
          </a:xfrm>
          <a:prstGeom prst="straightConnector1">
            <a:avLst/>
          </a:prstGeom>
          <a:ln>
            <a:solidFill>
              <a:srgbClr val="00B050"/>
            </a:solidFill>
            <a:headEnd type="triangle"/>
            <a:tailEnd type="non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14620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82111" y="5131239"/>
            <a:ext cx="531188" cy="780182"/>
          </a:xfrm>
          <a:prstGeom prst="rect">
            <a:avLst/>
          </a:prstGeom>
        </p:spPr>
      </p:pic>
      <p:sp>
        <p:nvSpPr>
          <p:cNvPr id="33" name="Suorakulmio 32"/>
          <p:cNvSpPr/>
          <p:nvPr/>
        </p:nvSpPr>
        <p:spPr>
          <a:xfrm>
            <a:off x="396378" y="4370596"/>
            <a:ext cx="4251711" cy="1323439"/>
          </a:xfrm>
          <a:prstGeom prst="rect">
            <a:avLst/>
          </a:prstGeom>
          <a:ln>
            <a:solidFill>
              <a:schemeClr val="tx2"/>
            </a:solidFill>
          </a:ln>
        </p:spPr>
        <p:txBody>
          <a:bodyPr wrap="square">
            <a:spAutoFit/>
          </a:bodyPr>
          <a:lstStyle/>
          <a:p>
            <a:pPr marL="0" marR="0" lvl="0" indent="0" algn="l" defTabSz="388938"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Private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cars</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per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capita</a:t>
            </a:r>
            <a:endPar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defTabSz="388938" fontAlgn="auto">
              <a:spcBef>
                <a:spcPts val="0"/>
              </a:spcBef>
              <a:spcAft>
                <a:spcPts val="0"/>
              </a:spcAft>
              <a:tabLst>
                <a:tab pos="1168400" algn="l"/>
              </a:tabLst>
              <a:defRPr/>
            </a:pPr>
            <a:r>
              <a:rPr lang="fi-FI" sz="16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r>
              <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rPr>
              <a:t> 2021</a:t>
            </a:r>
            <a:r>
              <a:rPr lang="fi-FI" sz="1400" b="1" dirty="0">
                <a:solidFill>
                  <a:srgbClr val="0F0F0F"/>
                </a:solidFill>
                <a:latin typeface="Verdana" panose="020B0604030504040204" pitchFamily="34" charset="0"/>
                <a:ea typeface="Verdana" panose="020B0604030504040204" pitchFamily="34" charset="0"/>
                <a:cs typeface="Verdana" panose="020B0604030504040204" pitchFamily="34" charset="0"/>
              </a:rPr>
              <a:t>  </a:t>
            </a:r>
            <a:r>
              <a:rPr lang="fi-FI" sz="1600" b="1" dirty="0">
                <a:solidFill>
                  <a:srgbClr val="0F0F0F"/>
                </a:solidFill>
                <a:latin typeface="Verdana" panose="020B0604030504040204" pitchFamily="34" charset="0"/>
                <a:ea typeface="Verdana" panose="020B0604030504040204" pitchFamily="34" charset="0"/>
                <a:cs typeface="Verdana" panose="020B0604030504040204" pitchFamily="34" charset="0"/>
              </a:rPr>
              <a:t>0,46 </a:t>
            </a:r>
            <a:r>
              <a:rPr lang="fi-FI" sz="1200" dirty="0">
                <a:solidFill>
                  <a:srgbClr val="0F0F0F"/>
                </a:solidFill>
                <a:latin typeface="Verdana" panose="020B0604030504040204" pitchFamily="34" charset="0"/>
                <a:ea typeface="Verdana" panose="020B0604030504040204" pitchFamily="34" charset="0"/>
                <a:cs typeface="Verdana" panose="020B0604030504040204" pitchFamily="34" charset="0"/>
              </a:rPr>
              <a:t>	</a:t>
            </a:r>
            <a:r>
              <a:rPr lang="fi-FI" sz="16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p>
          <a:p>
            <a:pPr lvl="0" defTabSz="388938" fontAlgn="auto">
              <a:spcBef>
                <a:spcPts val="0"/>
              </a:spcBef>
              <a:spcAft>
                <a:spcPts val="0"/>
              </a:spcAft>
              <a:tabLst>
                <a:tab pos="1168400"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(2011  0,44)</a:t>
            </a:r>
            <a:b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lang="fi-FI" sz="1400" b="1" dirty="0" err="1">
                <a:solidFill>
                  <a:srgbClr val="192D9B"/>
                </a:solidFill>
                <a:latin typeface="Verdana" panose="020B0604030504040204" pitchFamily="34" charset="0"/>
                <a:ea typeface="Verdana" panose="020B0604030504040204" pitchFamily="34" charset="0"/>
                <a:cs typeface="Verdana" panose="020B0604030504040204" pitchFamily="34" charset="0"/>
              </a:rPr>
              <a:t>Biofuel</a:t>
            </a:r>
            <a:r>
              <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r>
              <a:rPr lang="fi-FI" sz="1400" b="1" dirty="0" err="1">
                <a:solidFill>
                  <a:srgbClr val="192D9B"/>
                </a:solidFill>
                <a:latin typeface="Verdana" panose="020B0604030504040204" pitchFamily="34" charset="0"/>
                <a:ea typeface="Verdana" panose="020B0604030504040204" pitchFamily="34" charset="0"/>
                <a:cs typeface="Verdana" panose="020B0604030504040204" pitchFamily="34" charset="0"/>
              </a:rPr>
              <a:t>filling</a:t>
            </a:r>
            <a:r>
              <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r>
              <a:rPr lang="fi-FI" sz="1400" b="1" dirty="0" err="1">
                <a:solidFill>
                  <a:srgbClr val="192D9B"/>
                </a:solidFill>
                <a:latin typeface="Verdana" panose="020B0604030504040204" pitchFamily="34" charset="0"/>
                <a:ea typeface="Verdana" panose="020B0604030504040204" pitchFamily="34" charset="0"/>
                <a:cs typeface="Verdana" panose="020B0604030504040204" pitchFamily="34" charset="0"/>
              </a:rPr>
              <a:t>stations</a:t>
            </a:r>
            <a:r>
              <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r>
              <a:rPr lang="fi-FI" sz="1400"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2021</a:t>
            </a:r>
            <a:r>
              <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r>
              <a:rPr lang="fi-FI" sz="1600" b="1" dirty="0">
                <a:solidFill>
                  <a:srgbClr val="192D9B"/>
                </a:solidFill>
                <a:latin typeface="Verdana" panose="020B0604030504040204" pitchFamily="34" charset="0"/>
                <a:ea typeface="Verdana" panose="020B0604030504040204" pitchFamily="34" charset="0"/>
                <a:cs typeface="Verdana" panose="020B0604030504040204" pitchFamily="34" charset="0"/>
              </a:rPr>
              <a:t>5</a:t>
            </a:r>
            <a:br>
              <a:rPr lang="fi-FI" sz="1400" b="1" dirty="0">
                <a:latin typeface="Verdana" panose="020B0604030504040204" pitchFamily="34" charset="0"/>
                <a:ea typeface="Verdana" panose="020B0604030504040204" pitchFamily="34" charset="0"/>
                <a:cs typeface="Verdana" panose="020B0604030504040204" pitchFamily="34" charset="0"/>
              </a:rPr>
            </a:br>
            <a:r>
              <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rPr>
              <a:t>Electric </a:t>
            </a:r>
            <a:r>
              <a:rPr lang="fi-FI" sz="1400" b="1" dirty="0" err="1">
                <a:solidFill>
                  <a:srgbClr val="192D9B"/>
                </a:solidFill>
                <a:latin typeface="Verdana" panose="020B0604030504040204" pitchFamily="34" charset="0"/>
                <a:ea typeface="Verdana" panose="020B0604030504040204" pitchFamily="34" charset="0"/>
                <a:cs typeface="Verdana" panose="020B0604030504040204" pitchFamily="34" charset="0"/>
              </a:rPr>
              <a:t>vehicle</a:t>
            </a:r>
            <a:r>
              <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r>
              <a:rPr lang="fi-FI" sz="1400" b="1" dirty="0" err="1">
                <a:solidFill>
                  <a:srgbClr val="192D9B"/>
                </a:solidFill>
                <a:latin typeface="Verdana" panose="020B0604030504040204" pitchFamily="34" charset="0"/>
                <a:ea typeface="Verdana" panose="020B0604030504040204" pitchFamily="34" charset="0"/>
                <a:cs typeface="Verdana" panose="020B0604030504040204" pitchFamily="34" charset="0"/>
              </a:rPr>
              <a:t>charging</a:t>
            </a:r>
            <a:r>
              <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r>
              <a:rPr lang="fi-FI" sz="1400" b="1" dirty="0" err="1">
                <a:solidFill>
                  <a:srgbClr val="192D9B"/>
                </a:solidFill>
                <a:latin typeface="Verdana" panose="020B0604030504040204" pitchFamily="34" charset="0"/>
                <a:ea typeface="Verdana" panose="020B0604030504040204" pitchFamily="34" charset="0"/>
                <a:cs typeface="Verdana" panose="020B0604030504040204" pitchFamily="34" charset="0"/>
              </a:rPr>
              <a:t>points</a:t>
            </a:r>
            <a:r>
              <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rPr>
              <a:t> </a:t>
            </a:r>
            <a:r>
              <a:rPr lang="fi-FI" sz="1400" b="1" dirty="0">
                <a:solidFill>
                  <a:schemeClr val="accent1">
                    <a:lumMod val="50000"/>
                  </a:schemeClr>
                </a:solidFill>
                <a:latin typeface="Verdana" panose="020B0604030504040204" pitchFamily="34" charset="0"/>
                <a:ea typeface="Verdana" panose="020B0604030504040204" pitchFamily="34" charset="0"/>
              </a:rPr>
              <a:t>2020 </a:t>
            </a:r>
            <a:r>
              <a:rPr lang="fi-FI" sz="1600" b="1" dirty="0">
                <a:latin typeface="Verdana" panose="020B0604030504040204" pitchFamily="34" charset="0"/>
                <a:ea typeface="Verdana" panose="020B0604030504040204" pitchFamily="34" charset="0"/>
                <a:cs typeface="Verdana" panose="020B0604030504040204" pitchFamily="34" charset="0"/>
              </a:rPr>
              <a:t>81</a:t>
            </a:r>
            <a:r>
              <a:rPr lang="fi-FI" sz="1400" b="1" dirty="0">
                <a:latin typeface="Verdana" panose="020B0604030504040204" pitchFamily="34" charset="0"/>
                <a:ea typeface="Verdana" panose="020B0604030504040204" pitchFamily="34" charset="0"/>
                <a:cs typeface="Verdana" panose="020B0604030504040204" pitchFamily="34" charset="0"/>
              </a:rPr>
              <a:t> </a:t>
            </a:r>
            <a:endParaRPr lang="fi-FI" sz="1400" b="1" dirty="0">
              <a:solidFill>
                <a:srgbClr val="192D9B"/>
              </a:solidFill>
              <a:latin typeface="Verdana" panose="020B0604030504040204" pitchFamily="34" charset="0"/>
              <a:ea typeface="Verdana" panose="020B0604030504040204" pitchFamily="34" charset="0"/>
              <a:cs typeface="Verdana" panose="020B0604030504040204" pitchFamily="34" charset="0"/>
            </a:endParaRPr>
          </a:p>
        </p:txBody>
      </p:sp>
      <p:sp>
        <p:nvSpPr>
          <p:cNvPr id="9" name="Suorakulmio 8"/>
          <p:cNvSpPr/>
          <p:nvPr/>
        </p:nvSpPr>
        <p:spPr>
          <a:xfrm>
            <a:off x="9967766" y="4415435"/>
            <a:ext cx="2153591" cy="1600438"/>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Renewable</a:t>
            </a: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energy</a:t>
            </a:r>
            <a:endParaRPr kumimoji="0" lang="fi-FI" sz="1600" b="1" i="0" u="none" strike="noStrike" kern="1200" cap="none" spc="0" normalizeH="0" baseline="0" noProof="0">
              <a:ln>
                <a:noFill/>
              </a:ln>
              <a:solidFill>
                <a:srgbClr val="192D9B"/>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192D9B"/>
                </a:solidFill>
                <a:effectLst/>
                <a:uLnTx/>
                <a:uFillTx/>
                <a:latin typeface="Arial" charset="0"/>
                <a:ea typeface="ＭＳ Ｐゴシック" charset="-128"/>
                <a:cs typeface="+mn-cs"/>
              </a:rPr>
              <a:t>sources</a:t>
            </a:r>
            <a:endParaRPr kumimoji="0" lang="fi-FI" sz="1600" b="1" i="0" u="none" strike="noStrike" kern="1200" cap="none" spc="0" normalizeH="0" baseline="0" noProof="0">
              <a:ln>
                <a:noFill/>
              </a:ln>
              <a:solidFill>
                <a:srgbClr val="192D9B"/>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0F0F0F"/>
                </a:solidFill>
                <a:effectLst/>
                <a:uLnTx/>
                <a:uFillTx/>
                <a:latin typeface="Arial" charset="0"/>
                <a:ea typeface="ＭＳ Ｐゴシック" charset="-128"/>
                <a:cs typeface="+mn-cs"/>
              </a:rPr>
              <a:t>61 %</a:t>
            </a:r>
            <a:endParaRPr kumimoji="0" lang="fi-FI" sz="1800" b="0" i="0" u="none" strike="noStrike" kern="1200" cap="none" spc="0" normalizeH="0" baseline="0" noProof="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Wind</a:t>
            </a: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power</a:t>
            </a: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capacity</a:t>
            </a:r>
            <a:endParaRPr kumimoji="0" lang="fi-FI" sz="1600" b="1" i="0" u="none" strike="noStrike" kern="1200" cap="none" spc="0" normalizeH="0" baseline="0" noProof="0">
              <a:ln>
                <a:noFill/>
              </a:ln>
              <a:solidFill>
                <a:srgbClr val="192D9B"/>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0F0F0F"/>
                </a:solidFill>
                <a:effectLst/>
                <a:uLnTx/>
                <a:uFillTx/>
                <a:latin typeface="Arial" charset="0"/>
                <a:ea typeface="ＭＳ Ｐゴシック" charset="-128"/>
                <a:cs typeface="+mn-cs"/>
              </a:rPr>
              <a:t>0</a:t>
            </a:r>
            <a:r>
              <a:rPr kumimoji="0" lang="fi-FI" sz="1600" b="0" i="0" u="none" strike="noStrike" kern="1200" cap="none" spc="0" normalizeH="0" baseline="0" noProof="0" dirty="0">
                <a:ln>
                  <a:noFill/>
                </a:ln>
                <a:solidFill>
                  <a:srgbClr val="0F0F0F"/>
                </a:solidFill>
                <a:effectLst/>
                <a:uLnTx/>
                <a:uFillTx/>
                <a:latin typeface="Arial" charset="0"/>
                <a:ea typeface="ＭＳ Ｐゴシック" charset="-128"/>
                <a:cs typeface="+mn-cs"/>
              </a:rPr>
              <a:t> kW/as.</a:t>
            </a:r>
          </a:p>
        </p:txBody>
      </p:sp>
      <p:pic>
        <p:nvPicPr>
          <p:cNvPr id="16" name="Kuva 1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43735" y="408238"/>
            <a:ext cx="2277622" cy="3874433"/>
          </a:xfrm>
          <a:prstGeom prst="rect">
            <a:avLst/>
          </a:prstGeom>
        </p:spPr>
      </p:pic>
      <p:sp>
        <p:nvSpPr>
          <p:cNvPr id="7" name="Otsikko 1" descr="Sustainable Development Indicators.&#10;"/>
          <p:cNvSpPr txBox="1">
            <a:spLocks/>
          </p:cNvSpPr>
          <p:nvPr/>
        </p:nvSpPr>
        <p:spPr>
          <a:xfrm>
            <a:off x="1477337" y="245329"/>
            <a:ext cx="6796508" cy="693116"/>
          </a:xfrm>
          <a:prstGeom prst="rect">
            <a:avLst/>
          </a:prstGeom>
        </p:spPr>
        <p:txBody>
          <a:bodyPr lIns="55446" tIns="27724" rIns="55446" bIns="2772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i-FI" sz="3000" b="1" i="0" u="none" strike="noStrike" kern="1200" cap="none" spc="-150" normalizeH="0" baseline="0" noProof="0">
              <a:ln>
                <a:noFill/>
              </a:ln>
              <a:solidFill>
                <a:srgbClr val="F01E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Tekstiruutu 4"/>
          <p:cNvSpPr txBox="1"/>
          <p:nvPr/>
        </p:nvSpPr>
        <p:spPr>
          <a:xfrm>
            <a:off x="10767911" y="2459855"/>
            <a:ext cx="1424089" cy="44627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Population</a:t>
            </a:r>
            <a:endParaRPr kumimoji="0" lang="fi-FI" sz="12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1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124 </a:t>
            </a:r>
            <a:r>
              <a:rPr lang="fi-FI" b="1" dirty="0">
                <a:solidFill>
                  <a:srgbClr val="192D9B"/>
                </a:solidFill>
                <a:latin typeface="Verdana" panose="020B0604030504040204" pitchFamily="34" charset="0"/>
                <a:ea typeface="Verdana" panose="020B0604030504040204" pitchFamily="34" charset="0"/>
                <a:cs typeface="Verdana" panose="020B0604030504040204" pitchFamily="34" charset="0"/>
              </a:rPr>
              <a:t>0</a:t>
            </a:r>
            <a:r>
              <a:rPr kumimoji="0" lang="fi-FI" sz="11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00</a:t>
            </a:r>
          </a:p>
        </p:txBody>
      </p:sp>
      <p:sp>
        <p:nvSpPr>
          <p:cNvPr id="23" name="Tekstiruutu 22"/>
          <p:cNvSpPr txBox="1"/>
          <p:nvPr/>
        </p:nvSpPr>
        <p:spPr>
          <a:xfrm>
            <a:off x="6686209" y="1790441"/>
            <a:ext cx="3281557" cy="1338828"/>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err="1">
                <a:ln>
                  <a:noFill/>
                </a:ln>
                <a:solidFill>
                  <a:srgbClr val="318354"/>
                </a:solidFill>
                <a:effectLst/>
                <a:uLnTx/>
                <a:uFillTx/>
                <a:latin typeface="Verdana" panose="020B0604030504040204" pitchFamily="34" charset="0"/>
                <a:ea typeface="Verdana" panose="020B0604030504040204" pitchFamily="34" charset="0"/>
                <a:cs typeface="Verdana" panose="020B0604030504040204" pitchFamily="34" charset="0"/>
              </a:rPr>
              <a:t>Carbon</a:t>
            </a:r>
            <a:r>
              <a:rPr kumimoji="0" lang="fi-FI" sz="1600" b="1" i="0" u="none" strike="noStrike" kern="1200" cap="none" spc="0" normalizeH="0" baseline="0" noProof="0" dirty="0">
                <a:ln>
                  <a:noFill/>
                </a:ln>
                <a:solidFill>
                  <a:srgbClr val="31835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318354"/>
                </a:solidFill>
                <a:effectLst/>
                <a:uLnTx/>
                <a:uFillTx/>
                <a:latin typeface="Verdana" panose="020B0604030504040204" pitchFamily="34" charset="0"/>
                <a:ea typeface="Verdana" panose="020B0604030504040204" pitchFamily="34" charset="0"/>
                <a:cs typeface="Verdana" panose="020B0604030504040204" pitchFamily="34" charset="0"/>
              </a:rPr>
              <a:t>sink</a:t>
            </a:r>
            <a:r>
              <a:rPr kumimoji="0" lang="fi-FI" sz="1600" b="1" i="0" u="none" strike="noStrike" kern="1200" cap="none" spc="0" normalizeH="0" baseline="0" noProof="0" dirty="0">
                <a:ln>
                  <a:noFill/>
                </a:ln>
                <a:solidFill>
                  <a:srgbClr val="31835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318354"/>
                </a:solidFill>
                <a:effectLst/>
                <a:uLnTx/>
                <a:uFillTx/>
                <a:latin typeface="Verdana" panose="020B0604030504040204" pitchFamily="34" charset="0"/>
                <a:ea typeface="Verdana" panose="020B0604030504040204" pitchFamily="34" charset="0"/>
                <a:cs typeface="Verdana" panose="020B0604030504040204" pitchFamily="34" charset="0"/>
              </a:rPr>
              <a:t>potential</a:t>
            </a:r>
            <a:endParaRPr kumimoji="0" lang="fi-FI" sz="1600" b="1" i="0" u="none" strike="noStrike" kern="1200" cap="none" spc="0" normalizeH="0" baseline="0" noProof="0">
              <a:ln>
                <a:noFill/>
              </a:ln>
              <a:solidFill>
                <a:srgbClr val="31835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Forests</a:t>
            </a:r>
            <a:r>
              <a:rPr kumimoji="0" lang="fi-FI" sz="15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and </a:t>
            </a:r>
            <a:r>
              <a:rPr kumimoji="0" lang="fi-FI" sz="15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marshland</a:t>
            </a:r>
            <a:r>
              <a:rPr kumimoji="0" lang="fi-FI" sz="15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5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70 %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Agricultural </a:t>
            </a:r>
            <a:r>
              <a:rPr kumimoji="0" lang="fi-FI" sz="15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soils</a:t>
            </a:r>
            <a:r>
              <a:rPr kumimoji="0" lang="fi-FI" sz="15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10 %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5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of </a:t>
            </a:r>
            <a:r>
              <a:rPr kumimoji="0" lang="fi-FI" sz="1500" b="1" i="0" u="none" strike="noStrike" kern="1200" cap="none" spc="0" normalizeH="0" baseline="0" noProof="0" dirty="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all</a:t>
            </a:r>
            <a:r>
              <a:rPr kumimoji="0" lang="fi-FI" sz="15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500" b="1" i="0" u="none" strike="noStrike" kern="1200" cap="none" spc="0" normalizeH="0" baseline="0" noProof="0" dirty="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land</a:t>
            </a:r>
            <a:r>
              <a:rPr kumimoji="0" lang="fi-FI" sz="15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500" b="1" i="0" u="none" strike="noStrike" kern="1200" cap="none" spc="0" normalizeH="0" baseline="0" noProof="0" dirty="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areas</a:t>
            </a:r>
            <a:endParaRPr kumimoji="0" lang="fi-FI" sz="15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Tekstiruutu 23"/>
          <p:cNvSpPr txBox="1"/>
          <p:nvPr/>
        </p:nvSpPr>
        <p:spPr>
          <a:xfrm>
            <a:off x="380493" y="3159760"/>
            <a:ext cx="4288911" cy="1015663"/>
          </a:xfrm>
          <a:prstGeom prst="rect">
            <a:avLst/>
          </a:prstGeom>
          <a:noFill/>
          <a:ln>
            <a:solidFill>
              <a:schemeClr val="tx2"/>
            </a:solidFill>
          </a:ln>
        </p:spPr>
        <p:txBody>
          <a:bodyPr wrap="square" rtlCol="0">
            <a:spAutoFit/>
          </a:bodyPr>
          <a:lstStyle/>
          <a:p>
            <a:pPr marL="0" marR="0" lvl="0" indent="0" algn="l" defTabSz="538163" rtl="0" eaLnBrk="1" fontAlgn="auto" latinLnBrk="0" hangingPunct="1">
              <a:lnSpc>
                <a:spcPct val="100000"/>
              </a:lnSpc>
              <a:spcBef>
                <a:spcPts val="0"/>
              </a:spcBef>
              <a:spcAft>
                <a:spcPts val="0"/>
              </a:spcAft>
              <a:buClrTx/>
              <a:buSzTx/>
              <a:buFontTx/>
              <a:buNone/>
              <a:tabLst>
                <a:tab pos="93663" algn="l"/>
                <a:tab pos="1166813"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GHG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emissions</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per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capita</a:t>
            </a:r>
            <a:endParaRPr kumimoji="0" lang="fi-FI" sz="12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defTabSz="538163" fontAlgn="auto">
              <a:spcBef>
                <a:spcPts val="0"/>
              </a:spcBef>
              <a:spcAft>
                <a:spcPts val="0"/>
              </a:spcAft>
              <a:tabLst>
                <a:tab pos="93663" algn="l"/>
                <a:tab pos="1166813" algn="l"/>
              </a:tabLst>
              <a:defRPr/>
            </a:pPr>
            <a:r>
              <a:rPr kumimoji="0" lang="fi-FI" sz="12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2022</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lang="fi-FI" sz="1600" b="1" dirty="0">
                <a:solidFill>
                  <a:srgbClr val="0F0F0F"/>
                </a:solidFill>
                <a:latin typeface="Verdana" panose="020B0604030504040204" pitchFamily="34" charset="0"/>
                <a:ea typeface="Verdana" panose="020B0604030504040204" pitchFamily="34" charset="0"/>
                <a:cs typeface="Verdana" panose="020B0604030504040204" pitchFamily="34" charset="0"/>
              </a:rPr>
              <a:t>4,04 </a:t>
            </a:r>
            <a:r>
              <a:rPr lang="fi-FI" sz="1600" dirty="0">
                <a:solidFill>
                  <a:srgbClr val="0F0F0F"/>
                </a:solidFill>
                <a:latin typeface="Verdana" panose="020B0604030504040204" pitchFamily="34" charset="0"/>
                <a:ea typeface="Verdana" panose="020B0604030504040204" pitchFamily="34" charset="0"/>
                <a:cs typeface="Verdana" panose="020B0604030504040204" pitchFamily="34" charset="0"/>
              </a:rPr>
              <a:t>t CO2</a:t>
            </a:r>
            <a:b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lang="fi-FI" sz="1200" dirty="0">
                <a:solidFill>
                  <a:srgbClr val="0F0F0F"/>
                </a:solidFill>
                <a:latin typeface="Verdana" panose="020B0604030504040204" pitchFamily="34" charset="0"/>
                <a:ea typeface="Verdana" panose="020B0604030504040204" pitchFamily="34" charset="0"/>
                <a:cs typeface="Verdana" panose="020B0604030504040204" pitchFamily="34" charset="0"/>
              </a:rPr>
              <a:t>(2011  7,4 t CO2</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fi-FI" sz="12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93663" marR="0" lvl="3" indent="0" algn="l" defTabSz="179388" rtl="0" eaLnBrk="1" fontAlgn="auto" latinLnBrk="0" hangingPunct="1">
              <a:lnSpc>
                <a:spcPct val="100000"/>
              </a:lnSpc>
              <a:spcBef>
                <a:spcPts val="0"/>
              </a:spcBef>
              <a:spcAft>
                <a:spcPts val="0"/>
              </a:spcAft>
              <a:buClrTx/>
              <a:buSzTx/>
              <a:buFontTx/>
              <a:buNone/>
              <a:tabLst>
                <a:tab pos="0" algn="l"/>
              </a:tabLst>
              <a:defRPr/>
            </a:pPr>
            <a:endPar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Suorakulmio 14"/>
          <p:cNvSpPr/>
          <p:nvPr/>
        </p:nvSpPr>
        <p:spPr>
          <a:xfrm>
            <a:off x="380493" y="1790441"/>
            <a:ext cx="4283482" cy="1261884"/>
          </a:xfrm>
          <a:prstGeom prst="rect">
            <a:avLst/>
          </a:prstGeom>
          <a:ln>
            <a:solidFill>
              <a:schemeClr val="tx2"/>
            </a:solidFill>
          </a:ln>
        </p:spPr>
        <p:txBody>
          <a:bodyPr wrap="square">
            <a:spAutoFit/>
          </a:bodyPr>
          <a:lstStyle/>
          <a:p>
            <a:pPr lvl="0" defTabSz="984250" fontAlgn="auto">
              <a:spcBef>
                <a:spcPts val="0"/>
              </a:spcBef>
              <a:spcAft>
                <a:spcPts val="0"/>
              </a:spcAft>
              <a:tabLst>
                <a:tab pos="1166813"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Residential</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energy</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consumption</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per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capita</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b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2021</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11,0 </a:t>
            </a:r>
            <a:r>
              <a:rPr kumimoji="0" lang="fi-FI" sz="160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M</a:t>
            </a:r>
            <a: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Wh</a:t>
            </a:r>
            <a:b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t>
            </a:r>
            <a:r>
              <a:rPr lang="fi-FI" sz="1200" dirty="0">
                <a:solidFill>
                  <a:srgbClr val="0F0F0F"/>
                </a:solidFill>
                <a:latin typeface="Verdana"/>
                <a:ea typeface="Verdana" panose="020B0604030504040204" pitchFamily="34" charset="0"/>
                <a:cs typeface="Verdana" panose="020B0604030504040204" pitchFamily="34" charset="0"/>
              </a:rPr>
              <a:t>2015 11,0 </a:t>
            </a:r>
            <a:r>
              <a:rPr lang="fi-FI" sz="1200" dirty="0">
                <a:solidFill>
                  <a:srgbClr val="0F0F0F"/>
                </a:solidFill>
                <a:latin typeface="Verdana" panose="020B0604030504040204" pitchFamily="34" charset="0"/>
                <a:ea typeface="Verdana" panose="020B0604030504040204" pitchFamily="34" charset="0"/>
                <a:cs typeface="Verdana" panose="020B0604030504040204" pitchFamily="34" charset="0"/>
              </a:rPr>
              <a:t>k</a:t>
            </a:r>
            <a:r>
              <a:rPr kumimoji="0" lang="fi-FI" sz="1200" b="0" i="0" u="none" strike="noStrike" kern="1200" cap="none" spc="0" normalizeH="0" baseline="0" noProof="0" dirty="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Wh</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l" defTabSz="984250" rtl="0" eaLnBrk="1" fontAlgn="auto" latinLnBrk="0" hangingPunct="1">
              <a:lnSpc>
                <a:spcPct val="100000"/>
              </a:lnSpc>
              <a:spcBef>
                <a:spcPts val="0"/>
              </a:spcBef>
              <a:spcAft>
                <a:spcPts val="0"/>
              </a:spcAft>
              <a:buClrTx/>
              <a:buSzTx/>
              <a:buFontTx/>
              <a:buNone/>
              <a:tabLst>
                <a:tab pos="1166813" algn="l"/>
              </a:tabLst>
              <a:defRPr/>
            </a:pPr>
            <a:endPar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7" name="Kuva 2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7467" y="1843033"/>
            <a:ext cx="1001341" cy="915757"/>
          </a:xfrm>
          <a:prstGeom prst="rect">
            <a:avLst/>
          </a:prstGeom>
        </p:spPr>
      </p:pic>
      <p:pic>
        <p:nvPicPr>
          <p:cNvPr id="28" name="Kuva 27">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72103" y="492462"/>
            <a:ext cx="943842" cy="1013956"/>
          </a:xfrm>
          <a:prstGeom prst="rect">
            <a:avLst/>
          </a:prstGeom>
        </p:spPr>
      </p:pic>
      <p:pic>
        <p:nvPicPr>
          <p:cNvPr id="30" name="Kuva 29">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14120" y="3159760"/>
            <a:ext cx="1042999" cy="757416"/>
          </a:xfrm>
          <a:prstGeom prst="rect">
            <a:avLst/>
          </a:prstGeom>
        </p:spPr>
      </p:pic>
      <p:pic>
        <p:nvPicPr>
          <p:cNvPr id="32" name="Kuva 31">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58183" y="4533681"/>
            <a:ext cx="847725" cy="504825"/>
          </a:xfrm>
          <a:prstGeom prst="rect">
            <a:avLst/>
          </a:prstGeom>
        </p:spPr>
      </p:pic>
      <p:sp>
        <p:nvSpPr>
          <p:cNvPr id="35" name="Suorakulmio 34"/>
          <p:cNvSpPr/>
          <p:nvPr/>
        </p:nvSpPr>
        <p:spPr>
          <a:xfrm>
            <a:off x="6720104" y="4969433"/>
            <a:ext cx="3213765" cy="1046440"/>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Level of </a:t>
            </a:r>
            <a:r>
              <a:rPr kumimoji="0" lang="fi-FI" sz="1600" b="1" i="0" u="none" strike="noStrike" kern="1200" cap="none" spc="0" normalizeH="0" baseline="0" noProof="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wastewater</a:t>
            </a:r>
            <a: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treatment</a:t>
            </a:r>
            <a:br>
              <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3, </a:t>
            </a:r>
            <a:r>
              <a:rPr kumimoji="0" lang="fi-FI" sz="1600" b="1" i="0" u="none" strike="noStrike" kern="1200" cap="none" spc="0" normalizeH="0" baseline="0" noProof="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maximum</a:t>
            </a:r>
            <a:br>
              <a:rPr kumimoji="0" lang="fi-FI" sz="16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200" b="0"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fi-FI" sz="1200" b="0" i="0" u="none" strike="noStrike" kern="1200" cap="none" spc="0" normalizeH="0" baseline="0" noProof="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score</a:t>
            </a:r>
            <a:r>
              <a:rPr kumimoji="0" lang="fi-FI" sz="1200" b="0"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0-3)</a:t>
            </a:r>
            <a:endParaRPr kumimoji="0" lang="fi-FI" sz="16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 name="Kuva 1">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644344" y="815836"/>
            <a:ext cx="990893" cy="1241118"/>
          </a:xfrm>
          <a:prstGeom prst="rect">
            <a:avLst/>
          </a:prstGeom>
        </p:spPr>
      </p:pic>
      <p:sp>
        <p:nvSpPr>
          <p:cNvPr id="25" name="Suorakulmio 24"/>
          <p:cNvSpPr/>
          <p:nvPr/>
        </p:nvSpPr>
        <p:spPr>
          <a:xfrm>
            <a:off x="6706287" y="3423974"/>
            <a:ext cx="3213765" cy="1323439"/>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Ecological</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status of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lakes</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(some 900 </a:t>
            </a:r>
            <a:r>
              <a:rPr kumimoji="0" lang="fi-FI" sz="1600" b="0" i="0" u="none" strike="noStrike" kern="1200" cap="none" spc="0" normalizeH="0" baseline="0" noProof="0" dirty="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lakes</a:t>
            </a:r>
            <a: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fi-FI" sz="1600" b="1" i="0" u="none" strike="noStrike" kern="1200" cap="none" spc="0" normalizeH="0" baseline="0" noProof="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GOOD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8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4,02</a:t>
            </a:r>
            <a:br>
              <a:rPr kumimoji="0" lang="fi-FI" sz="1600" b="1" i="0" u="none" strike="noStrike" kern="1200" cap="none" spc="0" normalizeH="0" baseline="0" noProof="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fi-FI" sz="1200" b="0" i="0" u="none" strike="noStrike" kern="1200" cap="none" spc="0" normalizeH="0" baseline="0" noProof="0" dirty="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score</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0-5)</a:t>
            </a:r>
          </a:p>
        </p:txBody>
      </p:sp>
      <p:pic>
        <p:nvPicPr>
          <p:cNvPr id="29" name="Kuva 28">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rot="20358385">
            <a:off x="7895193" y="3223766"/>
            <a:ext cx="659582" cy="426790"/>
          </a:xfrm>
          <a:prstGeom prst="rect">
            <a:avLst/>
          </a:prstGeom>
        </p:spPr>
      </p:pic>
      <p:cxnSp>
        <p:nvCxnSpPr>
          <p:cNvPr id="34" name="Suora nuoliyhdysviiva 33">
            <a:extLst>
              <a:ext uri="{C183D7F6-B498-43B3-948B-1728B52AA6E4}">
                <adec:decorative xmlns:adec="http://schemas.microsoft.com/office/drawing/2017/decorative" val="1"/>
              </a:ext>
            </a:extLst>
          </p:cNvPr>
          <p:cNvCxnSpPr/>
          <p:nvPr/>
        </p:nvCxnSpPr>
        <p:spPr>
          <a:xfrm>
            <a:off x="4041250" y="3581354"/>
            <a:ext cx="0" cy="239994"/>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cxnSp>
        <p:nvCxnSpPr>
          <p:cNvPr id="37" name="Suora nuoliyhdysviiva 36">
            <a:extLst>
              <a:ext uri="{C183D7F6-B498-43B3-948B-1728B52AA6E4}">
                <adec:decorative xmlns:adec="http://schemas.microsoft.com/office/drawing/2017/decorative" val="1"/>
              </a:ext>
            </a:extLst>
          </p:cNvPr>
          <p:cNvCxnSpPr/>
          <p:nvPr/>
        </p:nvCxnSpPr>
        <p:spPr>
          <a:xfrm>
            <a:off x="3750327" y="4729439"/>
            <a:ext cx="0" cy="239994"/>
          </a:xfrm>
          <a:prstGeom prst="straightConnector1">
            <a:avLst/>
          </a:prstGeom>
          <a:ln>
            <a:solidFill>
              <a:schemeClr val="accent1"/>
            </a:solidFill>
            <a:headEnd type="triangle"/>
            <a:tailEnd type="none"/>
          </a:ln>
        </p:spPr>
        <p:style>
          <a:lnRef idx="3">
            <a:schemeClr val="accent4"/>
          </a:lnRef>
          <a:fillRef idx="0">
            <a:schemeClr val="accent4"/>
          </a:fillRef>
          <a:effectRef idx="2">
            <a:schemeClr val="accent4"/>
          </a:effectRef>
          <a:fontRef idx="minor">
            <a:schemeClr val="tx1"/>
          </a:fontRef>
        </p:style>
      </p:cxnSp>
      <p:sp>
        <p:nvSpPr>
          <p:cNvPr id="26" name="Suorakulmio 25"/>
          <p:cNvSpPr/>
          <p:nvPr/>
        </p:nvSpPr>
        <p:spPr>
          <a:xfrm>
            <a:off x="4904357" y="3866884"/>
            <a:ext cx="1607136" cy="2154436"/>
          </a:xfrm>
          <a:prstGeom prst="rect">
            <a:avLst/>
          </a:prstGeom>
          <a:solidFill>
            <a:schemeClr val="bg2">
              <a:lumMod val="95000"/>
            </a:schemeClr>
          </a:solidFill>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Public transport</a:t>
            </a:r>
            <a:b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br>
            <a:r>
              <a:rPr kumimoji="0" lang="fi-FI" sz="1600" b="1" i="0" u="none" strike="noStrike" kern="1200" cap="none" spc="0" normalizeH="0" baseline="0" noProof="0" dirty="0">
                <a:ln>
                  <a:noFill/>
                </a:ln>
                <a:solidFill>
                  <a:srgbClr val="0F0F0F"/>
                </a:solidFill>
                <a:effectLst/>
                <a:uLnTx/>
                <a:uFillTx/>
                <a:latin typeface="Arial" charset="0"/>
                <a:ea typeface="ＭＳ Ｐゴシック" charset="-128"/>
                <a:cs typeface="+mn-cs"/>
              </a:rPr>
              <a:t>5,9 milj</a:t>
            </a:r>
            <a:r>
              <a:rPr kumimoji="0" lang="fi-FI" sz="1600" b="0" i="0" u="none" strike="noStrike" kern="1200" cap="none" spc="0" normalizeH="0" baseline="0" noProof="0" dirty="0">
                <a:ln>
                  <a:noFill/>
                </a:ln>
                <a:solidFill>
                  <a:srgbClr val="0F0F0F"/>
                </a:solidFill>
                <a:effectLst/>
                <a:uLnTx/>
                <a:uFillTx/>
                <a:latin typeface="Arial" charset="0"/>
                <a:ea typeface="ＭＳ Ｐゴシック"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trips</a:t>
            </a:r>
            <a:b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b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2021</a:t>
            </a:r>
            <a:endParaRPr kumimoji="0" lang="fi-FI" sz="16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p:txBody>
      </p:sp>
      <p:cxnSp>
        <p:nvCxnSpPr>
          <p:cNvPr id="38" name="Suora nuoliyhdysviiva 37">
            <a:extLst>
              <a:ext uri="{C183D7F6-B498-43B3-948B-1728B52AA6E4}">
                <adec:decorative xmlns:adec="http://schemas.microsoft.com/office/drawing/2017/decorative" val="1"/>
              </a:ext>
            </a:extLst>
          </p:cNvPr>
          <p:cNvCxnSpPr/>
          <p:nvPr/>
        </p:nvCxnSpPr>
        <p:spPr>
          <a:xfrm>
            <a:off x="6127116" y="5362591"/>
            <a:ext cx="0" cy="239994"/>
          </a:xfrm>
          <a:prstGeom prst="straightConnector1">
            <a:avLst/>
          </a:prstGeom>
          <a:ln>
            <a:solidFill>
              <a:srgbClr val="00B050"/>
            </a:solidFill>
            <a:headEnd type="triangle"/>
            <a:tailEnd type="none"/>
          </a:ln>
        </p:spPr>
        <p:style>
          <a:lnRef idx="3">
            <a:schemeClr val="accent4"/>
          </a:lnRef>
          <a:fillRef idx="0">
            <a:schemeClr val="accent4"/>
          </a:fillRef>
          <a:effectRef idx="2">
            <a:schemeClr val="accent4"/>
          </a:effectRef>
          <a:fontRef idx="minor">
            <a:schemeClr val="tx1"/>
          </a:fontRef>
        </p:style>
      </p:cxnSp>
      <p:sp>
        <p:nvSpPr>
          <p:cNvPr id="39" name="Suorakulmio 38"/>
          <p:cNvSpPr/>
          <p:nvPr/>
        </p:nvSpPr>
        <p:spPr>
          <a:xfrm>
            <a:off x="4898270" y="1790441"/>
            <a:ext cx="1573722" cy="1692771"/>
          </a:xfrm>
          <a:prstGeom prst="rect">
            <a:avLst/>
          </a:prstGeom>
          <a:solidFill>
            <a:schemeClr val="bg2">
              <a:lumMod val="95000"/>
            </a:schemeClr>
          </a:solidFill>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fi-FI" b="1" dirty="0">
                <a:solidFill>
                  <a:srgbClr val="0F0F0F"/>
                </a:solidFill>
              </a:rPr>
              <a:t>2</a:t>
            </a:r>
            <a:r>
              <a:rPr kumimoji="0" lang="fi-FI" sz="1800" b="1" i="0" u="none" strike="noStrike" kern="1200" cap="none" spc="0" normalizeH="0" baseline="0" noProof="0" dirty="0">
                <a:ln>
                  <a:noFill/>
                </a:ln>
                <a:solidFill>
                  <a:srgbClr val="0F0F0F"/>
                </a:solidFill>
                <a:effectLst/>
                <a:uLnTx/>
                <a:uFillTx/>
                <a:latin typeface="Arial" charset="0"/>
                <a:ea typeface="ＭＳ Ｐゴシック" charset="-128"/>
                <a:cs typeface="+mn-cs"/>
              </a:rPr>
              <a:t>50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Electric </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citybikes</a:t>
            </a: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endParaRPr kumimoji="0" lang="fi-FI" sz="16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p:txBody>
      </p:sp>
      <p:sp>
        <p:nvSpPr>
          <p:cNvPr id="6" name="Tekstiruutu 5"/>
          <p:cNvSpPr txBox="1"/>
          <p:nvPr/>
        </p:nvSpPr>
        <p:spPr>
          <a:xfrm>
            <a:off x="9223513" y="6423902"/>
            <a:ext cx="878691"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fi-FI" sz="1200" dirty="0">
                <a:solidFill>
                  <a:srgbClr val="0F0F0F"/>
                </a:solidFill>
              </a:rPr>
              <a:t>06/2022</a:t>
            </a:r>
            <a:endParaRPr kumimoji="0" lang="fi-FI" sz="12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p:txBody>
      </p:sp>
      <p:pic>
        <p:nvPicPr>
          <p:cNvPr id="41" name="Kuva 40">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141187" y="1855799"/>
            <a:ext cx="1133475" cy="752475"/>
          </a:xfrm>
          <a:prstGeom prst="rect">
            <a:avLst/>
          </a:prstGeom>
        </p:spPr>
      </p:pic>
      <p:pic>
        <p:nvPicPr>
          <p:cNvPr id="42" name="Kuva 41">
            <a:extLs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300204" y="4010355"/>
            <a:ext cx="826912" cy="697944"/>
          </a:xfrm>
          <a:prstGeom prst="rect">
            <a:avLst/>
          </a:prstGeom>
        </p:spPr>
      </p:pic>
      <p:sp>
        <p:nvSpPr>
          <p:cNvPr id="43" name="Tekstiruutu 42"/>
          <p:cNvSpPr txBox="1"/>
          <p:nvPr/>
        </p:nvSpPr>
        <p:spPr>
          <a:xfrm>
            <a:off x="380493" y="6423901"/>
            <a:ext cx="4709242"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0F0F0F">
                    <a:lumMod val="75000"/>
                    <a:lumOff val="25000"/>
                  </a:srgbClr>
                </a:solidFill>
                <a:effectLst/>
                <a:uLnTx/>
                <a:uFillTx/>
                <a:latin typeface="Arial" charset="0"/>
                <a:ea typeface="ＭＳ Ｐゴシック" charset="-128"/>
                <a:cs typeface="+mn-cs"/>
              </a:rPr>
              <a:t>Lähteet:  </a:t>
            </a:r>
            <a:r>
              <a:rPr kumimoji="0" lang="fi-FI" sz="1200" b="0" i="0" u="none" strike="noStrike" kern="1200" cap="none" spc="0" normalizeH="0" baseline="0" noProof="0" dirty="0" err="1">
                <a:ln>
                  <a:noFill/>
                </a:ln>
                <a:solidFill>
                  <a:srgbClr val="0F0F0F">
                    <a:lumMod val="75000"/>
                    <a:lumOff val="25000"/>
                  </a:srgbClr>
                </a:solidFill>
                <a:effectLst/>
                <a:uLnTx/>
                <a:uFillTx/>
                <a:latin typeface="Arial" charset="0"/>
                <a:ea typeface="ＭＳ Ｐゴシック" charset="-128"/>
                <a:cs typeface="+mn-cs"/>
              </a:rPr>
              <a:t>Mayorsindicators</a:t>
            </a:r>
            <a:r>
              <a:rPr kumimoji="0" lang="fi-FI" sz="1200" b="0" i="0" u="none" strike="noStrike" kern="1200" cap="none" spc="0" normalizeH="0" baseline="0" noProof="0" dirty="0">
                <a:ln>
                  <a:noFill/>
                </a:ln>
                <a:solidFill>
                  <a:srgbClr val="0F0F0F">
                    <a:lumMod val="75000"/>
                    <a:lumOff val="25000"/>
                  </a:srgbClr>
                </a:solidFill>
                <a:effectLst/>
                <a:uLnTx/>
                <a:uFillTx/>
                <a:latin typeface="Arial" charset="0"/>
                <a:ea typeface="ＭＳ Ｐゴシック" charset="-128"/>
                <a:cs typeface="+mn-cs"/>
              </a:rPr>
              <a:t> 2021 and City of Kuopio</a:t>
            </a:r>
          </a:p>
        </p:txBody>
      </p:sp>
      <p:sp>
        <p:nvSpPr>
          <p:cNvPr id="3" name="Otsikko 2">
            <a:extLst>
              <a:ext uri="{FF2B5EF4-FFF2-40B4-BE49-F238E27FC236}">
                <a16:creationId xmlns:a16="http://schemas.microsoft.com/office/drawing/2014/main" id="{EA249D59-08D4-46F8-95D6-CA0FDAF89326}"/>
              </a:ext>
            </a:extLst>
          </p:cNvPr>
          <p:cNvSpPr>
            <a:spLocks noGrp="1"/>
          </p:cNvSpPr>
          <p:nvPr>
            <p:ph type="title"/>
          </p:nvPr>
        </p:nvSpPr>
        <p:spPr>
          <a:xfrm>
            <a:off x="1516855" y="449141"/>
            <a:ext cx="7145760" cy="632775"/>
          </a:xfrm>
        </p:spPr>
        <p:txBody>
          <a:bodyPr/>
          <a:lstStyle/>
          <a:p>
            <a:r>
              <a:rPr lang="fi-FI" sz="3200" b="0" dirty="0" err="1">
                <a:solidFill>
                  <a:schemeClr val="accent1"/>
                </a:solidFill>
                <a:latin typeface="Corbel" panose="020B0503020204020204" pitchFamily="34" charset="0"/>
              </a:rPr>
              <a:t>Sustainable</a:t>
            </a:r>
            <a:r>
              <a:rPr lang="fi-FI" sz="3200" b="0" dirty="0">
                <a:solidFill>
                  <a:schemeClr val="accent1"/>
                </a:solidFill>
                <a:latin typeface="Corbel" panose="020B0503020204020204" pitchFamily="34" charset="0"/>
              </a:rPr>
              <a:t> </a:t>
            </a:r>
            <a:r>
              <a:rPr lang="fi-FI" sz="3200" b="0" dirty="0" err="1">
                <a:solidFill>
                  <a:schemeClr val="accent1"/>
                </a:solidFill>
                <a:latin typeface="Corbel" panose="020B0503020204020204" pitchFamily="34" charset="0"/>
              </a:rPr>
              <a:t>Development</a:t>
            </a:r>
            <a:r>
              <a:rPr lang="fi-FI" sz="3200" b="0" dirty="0">
                <a:solidFill>
                  <a:schemeClr val="accent1"/>
                </a:solidFill>
                <a:latin typeface="Corbel" panose="020B0503020204020204" pitchFamily="34" charset="0"/>
              </a:rPr>
              <a:t> </a:t>
            </a:r>
            <a:r>
              <a:rPr lang="fi-FI" sz="3200" b="0" dirty="0" err="1">
                <a:solidFill>
                  <a:schemeClr val="accent1"/>
                </a:solidFill>
                <a:latin typeface="Corbel" panose="020B0503020204020204" pitchFamily="34" charset="0"/>
              </a:rPr>
              <a:t>Indicators</a:t>
            </a:r>
            <a:r>
              <a:rPr lang="fi-FI" sz="3200" b="0" dirty="0">
                <a:solidFill>
                  <a:schemeClr val="accent1"/>
                </a:solidFill>
                <a:latin typeface="Corbel" panose="020B0503020204020204" pitchFamily="34" charset="0"/>
              </a:rPr>
              <a:t> 1</a:t>
            </a:r>
            <a:endParaRPr lang="fi-FI"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261829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uorakulmio 32"/>
          <p:cNvSpPr/>
          <p:nvPr/>
        </p:nvSpPr>
        <p:spPr>
          <a:xfrm>
            <a:off x="397706" y="4759990"/>
            <a:ext cx="4201246" cy="1323439"/>
          </a:xfrm>
          <a:prstGeom prst="rect">
            <a:avLst/>
          </a:prstGeom>
          <a:ln>
            <a:solidFill>
              <a:schemeClr val="tx2"/>
            </a:solidFill>
          </a:ln>
        </p:spPr>
        <p:txBody>
          <a:bodyPr wrap="square">
            <a:spAutoFit/>
          </a:bodyPr>
          <a:lstStyle/>
          <a:p>
            <a:pPr marL="0" marR="0" lvl="0" indent="0" algn="l" defTabSz="4191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Educational</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level</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index</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the average length of schooling per 			person after elementary school</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4191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2020 n. 4,1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years</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(2010 3,5 </a:t>
            </a:r>
            <a:r>
              <a:rPr kumimoji="0" lang="fi-FI" sz="1200" b="0" i="0" u="none" strike="noStrike" kern="1200" cap="none" spc="0" normalizeH="0" baseline="0" noProof="0" dirty="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years</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sp>
        <p:nvSpPr>
          <p:cNvPr id="9" name="Suorakulmio 8"/>
          <p:cNvSpPr/>
          <p:nvPr/>
        </p:nvSpPr>
        <p:spPr>
          <a:xfrm>
            <a:off x="4726476" y="4266712"/>
            <a:ext cx="1293952" cy="1815882"/>
          </a:xfrm>
          <a:prstGeom prst="rect">
            <a:avLst/>
          </a:prstGeom>
          <a:solidFill>
            <a:schemeClr val="accent4">
              <a:lumMod val="20000"/>
              <a:lumOff val="80000"/>
            </a:schemeClr>
          </a:solidFill>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Local</a:t>
            </a: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childrens´parliament</a:t>
            </a:r>
            <a:endParaRPr kumimoji="0" lang="fi-FI" sz="1600" b="1" i="0" u="none" strike="noStrike" kern="1200" cap="none" spc="0" normalizeH="0" baseline="0" noProof="0">
              <a:ln>
                <a:noFill/>
              </a:ln>
              <a:solidFill>
                <a:srgbClr val="192D9B"/>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br>
              <a:rPr kumimoji="0" lang="fi-FI" sz="1600" b="1" i="0" u="none" strike="noStrike" kern="1200" cap="none" spc="0" normalizeH="0" baseline="0" noProof="0">
                <a:ln>
                  <a:noFill/>
                </a:ln>
                <a:solidFill>
                  <a:srgbClr val="192D9B"/>
                </a:solidFill>
                <a:effectLst/>
                <a:uLnTx/>
                <a:uFillTx/>
                <a:latin typeface="Arial" charset="0"/>
                <a:ea typeface="ＭＳ Ｐゴシック" charset="-128"/>
                <a:cs typeface="+mn-cs"/>
              </a:rPr>
            </a:b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Rural</a:t>
            </a: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popular</a:t>
            </a: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assemblies</a:t>
            </a:r>
            <a:endPar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endParaRPr>
          </a:p>
        </p:txBody>
      </p:sp>
      <p:pic>
        <p:nvPicPr>
          <p:cNvPr id="16" name="Kuva 1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64921" y="295749"/>
            <a:ext cx="2277622" cy="3874433"/>
          </a:xfrm>
          <a:prstGeom prst="rect">
            <a:avLst/>
          </a:prstGeom>
        </p:spPr>
      </p:pic>
      <p:sp>
        <p:nvSpPr>
          <p:cNvPr id="7" name="Otsikko 1" descr="Sustainable Development Indicators.&#10;&#10;">
            <a:extLst>
              <a:ext uri="{C183D7F6-B498-43B3-948B-1728B52AA6E4}">
                <adec:decorative xmlns:adec="http://schemas.microsoft.com/office/drawing/2017/decorative" val="0"/>
              </a:ext>
            </a:extLst>
          </p:cNvPr>
          <p:cNvSpPr txBox="1">
            <a:spLocks/>
          </p:cNvSpPr>
          <p:nvPr/>
        </p:nvSpPr>
        <p:spPr>
          <a:xfrm>
            <a:off x="1477337" y="245329"/>
            <a:ext cx="6622228" cy="693116"/>
          </a:xfrm>
          <a:prstGeom prst="rect">
            <a:avLst/>
          </a:prstGeom>
        </p:spPr>
        <p:txBody>
          <a:bodyPr lIns="55446" tIns="27724" rIns="55446" bIns="2772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i-FI" sz="3000" b="1" i="0" u="none" strike="noStrike" kern="1200" cap="none" spc="-150" normalizeH="0" baseline="0" noProof="0">
              <a:ln>
                <a:noFill/>
              </a:ln>
              <a:solidFill>
                <a:srgbClr val="F01E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1" name="Tekstiruutu 4"/>
          <p:cNvSpPr txBox="1"/>
          <p:nvPr/>
        </p:nvSpPr>
        <p:spPr>
          <a:xfrm>
            <a:off x="10767911" y="2414489"/>
            <a:ext cx="1424089" cy="44627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err="1">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Population</a:t>
            </a:r>
            <a:endParaRPr kumimoji="0" lang="fi-FI" sz="12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fi-FI" sz="11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124 000</a:t>
            </a:r>
          </a:p>
        </p:txBody>
      </p:sp>
      <p:sp>
        <p:nvSpPr>
          <p:cNvPr id="23" name="Tekstiruutu 22"/>
          <p:cNvSpPr txBox="1"/>
          <p:nvPr/>
        </p:nvSpPr>
        <p:spPr>
          <a:xfrm>
            <a:off x="4675781" y="1406521"/>
            <a:ext cx="3243623" cy="1231106"/>
          </a:xfrm>
          <a:prstGeom prst="rect">
            <a:avLst/>
          </a:prstGeom>
          <a:noFill/>
          <a:ln>
            <a:solidFill>
              <a:schemeClr val="tx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Salary</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equality</a:t>
            </a:r>
            <a:b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200" b="0"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between</a:t>
            </a: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genders</a:t>
            </a:r>
            <a:b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200" b="0"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ideal</a:t>
            </a: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equality</a:t>
            </a: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value</a:t>
            </a: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of 100 %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2021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86,04 %</a:t>
            </a:r>
          </a:p>
        </p:txBody>
      </p:sp>
      <p:sp>
        <p:nvSpPr>
          <p:cNvPr id="15" name="Suorakulmio 14"/>
          <p:cNvSpPr/>
          <p:nvPr/>
        </p:nvSpPr>
        <p:spPr>
          <a:xfrm>
            <a:off x="415243" y="1415583"/>
            <a:ext cx="4201246" cy="1569660"/>
          </a:xfrm>
          <a:prstGeom prst="rect">
            <a:avLst/>
          </a:prstGeom>
          <a:ln>
            <a:solidFill>
              <a:schemeClr val="tx2"/>
            </a:solidFill>
          </a:ln>
        </p:spPr>
        <p:txBody>
          <a:bodyPr wrap="square">
            <a:spAutoFit/>
          </a:bodyPr>
          <a:lstStyle/>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Morbidity</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index</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The national average morbidity 			index is 100</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2018-2019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125,3</a:t>
            </a:r>
          </a:p>
          <a:p>
            <a:pPr marL="0" marR="0" lvl="0" indent="0" algn="l" defTabSz="538163" rtl="0" eaLnBrk="1" fontAlgn="auto" latinLnBrk="0" hangingPunct="1">
              <a:lnSpc>
                <a:spcPct val="100000"/>
              </a:lnSpc>
              <a:spcBef>
                <a:spcPts val="0"/>
              </a:spcBef>
              <a:spcAft>
                <a:spcPts val="0"/>
              </a:spcAft>
              <a:buClrTx/>
              <a:buSzTx/>
              <a:buFontTx/>
              <a:buNone/>
              <a:tabLst>
                <a:tab pos="93663"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(2010 144,4)</a:t>
            </a:r>
            <a:b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pic>
        <p:nvPicPr>
          <p:cNvPr id="28" name="Kuva 2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4725" y="454544"/>
            <a:ext cx="862039" cy="926077"/>
          </a:xfrm>
          <a:prstGeom prst="rect">
            <a:avLst/>
          </a:prstGeom>
        </p:spPr>
      </p:pic>
      <p:sp>
        <p:nvSpPr>
          <p:cNvPr id="35" name="Suorakulmio 34"/>
          <p:cNvSpPr/>
          <p:nvPr/>
        </p:nvSpPr>
        <p:spPr>
          <a:xfrm>
            <a:off x="8087245" y="3757798"/>
            <a:ext cx="1641854" cy="769441"/>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Loneliness</a:t>
            </a:r>
            <a:r>
              <a:rPr kumimoji="0" lang="fi-FI" sz="14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of </a:t>
            </a:r>
            <a:r>
              <a:rPr kumimoji="0" lang="fi-FI" sz="14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pupils</a:t>
            </a:r>
            <a:b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13,6 %</a:t>
            </a:r>
            <a:r>
              <a:rPr kumimoji="0" lang="fi-FI" sz="1100" b="0"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 2023</a:t>
            </a: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 </a:t>
            </a:r>
          </a:p>
        </p:txBody>
      </p:sp>
      <p:sp>
        <p:nvSpPr>
          <p:cNvPr id="25" name="Suorakulmio 24"/>
          <p:cNvSpPr/>
          <p:nvPr/>
        </p:nvSpPr>
        <p:spPr>
          <a:xfrm>
            <a:off x="4726476" y="2695969"/>
            <a:ext cx="3213765" cy="1446550"/>
          </a:xfrm>
          <a:prstGeom prst="rect">
            <a:avLst/>
          </a:prstGeom>
          <a:ln>
            <a:solidFill>
              <a:schemeClr val="tx2"/>
            </a:solidFill>
          </a:ln>
        </p:spPr>
        <p:txBody>
          <a:bodyPr wrap="square">
            <a:spAutoFit/>
          </a:bodyPr>
          <a:lstStyle/>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Unemployment</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rate</a:t>
            </a:r>
            <a:endPar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2023</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10,0 %</a:t>
            </a:r>
          </a:p>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(2010 11,3 %)</a:t>
            </a:r>
            <a:b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Structural</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unemployment</a:t>
            </a:r>
            <a:endPar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2022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4,7 %</a:t>
            </a:r>
          </a:p>
          <a:p>
            <a:pPr marL="0" marR="0" lvl="1" indent="0" algn="ctr" defTabSz="457200" rtl="0" eaLnBrk="1" fontAlgn="auto" latinLnBrk="0" hangingPunct="1">
              <a:lnSpc>
                <a:spcPct val="100000"/>
              </a:lnSpc>
              <a:spcBef>
                <a:spcPts val="0"/>
              </a:spcBef>
              <a:spcAft>
                <a:spcPts val="0"/>
              </a:spcAft>
              <a:buClrTx/>
              <a:buSzTx/>
              <a:buFontTx/>
              <a:buNone/>
              <a:tabLst>
                <a:tab pos="266700" algn="l"/>
              </a:tabLst>
              <a:defRPr/>
            </a:pP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(2010 4,2 %)</a:t>
            </a:r>
          </a:p>
        </p:txBody>
      </p:sp>
      <p:sp>
        <p:nvSpPr>
          <p:cNvPr id="26" name="Suorakulmio 25"/>
          <p:cNvSpPr/>
          <p:nvPr/>
        </p:nvSpPr>
        <p:spPr>
          <a:xfrm>
            <a:off x="9898238" y="4227807"/>
            <a:ext cx="2034151" cy="615553"/>
          </a:xfrm>
          <a:prstGeom prst="rect">
            <a:avLst/>
          </a:prstGeom>
          <a:solidFill>
            <a:schemeClr val="accent4">
              <a:lumMod val="20000"/>
              <a:lumOff val="80000"/>
            </a:schemeClr>
          </a:solidFill>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Population</a:t>
            </a: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600" b="1" i="0" u="none" strike="noStrike" kern="1200" cap="none" spc="0" normalizeH="0" baseline="0" noProof="0" dirty="0" err="1">
                <a:ln>
                  <a:noFill/>
                </a:ln>
                <a:solidFill>
                  <a:srgbClr val="192D9B"/>
                </a:solidFill>
                <a:effectLst/>
                <a:uLnTx/>
                <a:uFillTx/>
                <a:latin typeface="Arial" charset="0"/>
                <a:ea typeface="ＭＳ Ｐゴシック" charset="-128"/>
                <a:cs typeface="+mn-cs"/>
              </a:rPr>
              <a:t>change</a:t>
            </a:r>
            <a:endPar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192D9B"/>
                </a:solidFill>
                <a:effectLst/>
                <a:uLnTx/>
                <a:uFillTx/>
                <a:latin typeface="Arial" charset="0"/>
                <a:ea typeface="ＭＳ Ｐゴシック" charset="-128"/>
                <a:cs typeface="+mn-cs"/>
              </a:rPr>
              <a:t>2022</a:t>
            </a:r>
            <a:r>
              <a:rPr kumimoji="0" lang="fi-FI" sz="1600" b="0" i="0" u="none" strike="noStrike" kern="1200" cap="none" spc="0" normalizeH="0" baseline="0" noProof="0" dirty="0">
                <a:ln>
                  <a:noFill/>
                </a:ln>
                <a:solidFill>
                  <a:srgbClr val="192D9B"/>
                </a:solidFill>
                <a:effectLst/>
                <a:uLnTx/>
                <a:uFillTx/>
                <a:latin typeface="Arial" charset="0"/>
                <a:ea typeface="ＭＳ Ｐゴシック" charset="-128"/>
                <a:cs typeface="+mn-cs"/>
              </a:rPr>
              <a:t> </a:t>
            </a:r>
            <a:r>
              <a:rPr kumimoji="0" lang="fi-FI" sz="1800" b="1" i="0" u="none" strike="noStrike" kern="1200" cap="none" spc="0" normalizeH="0" baseline="0" noProof="0" dirty="0">
                <a:ln>
                  <a:noFill/>
                </a:ln>
                <a:solidFill>
                  <a:srgbClr val="0F0F0F"/>
                </a:solidFill>
                <a:effectLst/>
                <a:uLnTx/>
                <a:uFillTx/>
                <a:latin typeface="Arial" charset="0"/>
                <a:ea typeface="ＭＳ Ｐゴシック" charset="-128"/>
                <a:cs typeface="+mn-cs"/>
              </a:rPr>
              <a:t>+</a:t>
            </a:r>
            <a:r>
              <a:rPr lang="fi-FI" b="1" dirty="0">
                <a:solidFill>
                  <a:srgbClr val="0F0F0F"/>
                </a:solidFill>
              </a:rPr>
              <a:t>0,9</a:t>
            </a:r>
            <a:r>
              <a:rPr kumimoji="0" lang="fi-FI" sz="1800" b="1" i="0" u="none" strike="noStrike" kern="1200" cap="none" spc="0" normalizeH="0" baseline="0" noProof="0" dirty="0">
                <a:ln>
                  <a:noFill/>
                </a:ln>
                <a:solidFill>
                  <a:srgbClr val="0F0F0F"/>
                </a:solidFill>
                <a:effectLst/>
                <a:uLnTx/>
                <a:uFillTx/>
                <a:latin typeface="Arial" charset="0"/>
                <a:ea typeface="ＭＳ Ｐゴシック" charset="-128"/>
                <a:cs typeface="+mn-cs"/>
              </a:rPr>
              <a:t> %</a:t>
            </a: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p:txBody>
      </p:sp>
      <p:cxnSp>
        <p:nvCxnSpPr>
          <p:cNvPr id="38" name="Suora nuoliyhdysviiva 37">
            <a:extLst>
              <a:ext uri="{C183D7F6-B498-43B3-948B-1728B52AA6E4}">
                <adec:decorative xmlns:adec="http://schemas.microsoft.com/office/drawing/2017/decorative" val="1"/>
              </a:ext>
            </a:extLst>
          </p:cNvPr>
          <p:cNvCxnSpPr/>
          <p:nvPr/>
        </p:nvCxnSpPr>
        <p:spPr>
          <a:xfrm>
            <a:off x="4045726" y="5593019"/>
            <a:ext cx="0" cy="239994"/>
          </a:xfrm>
          <a:prstGeom prst="straightConnector1">
            <a:avLst/>
          </a:prstGeom>
          <a:ln>
            <a:solidFill>
              <a:srgbClr val="00B050"/>
            </a:solidFill>
            <a:headEnd type="triangle"/>
            <a:tailEnd type="none"/>
          </a:ln>
        </p:spPr>
        <p:style>
          <a:lnRef idx="3">
            <a:schemeClr val="accent4"/>
          </a:lnRef>
          <a:fillRef idx="0">
            <a:schemeClr val="accent4"/>
          </a:fillRef>
          <a:effectRef idx="2">
            <a:schemeClr val="accent4"/>
          </a:effectRef>
          <a:fontRef idx="minor">
            <a:schemeClr val="tx1"/>
          </a:fontRef>
        </p:style>
      </p:cxnSp>
      <p:sp>
        <p:nvSpPr>
          <p:cNvPr id="39" name="Suorakulmio 38"/>
          <p:cNvSpPr/>
          <p:nvPr/>
        </p:nvSpPr>
        <p:spPr>
          <a:xfrm>
            <a:off x="8078823" y="1415583"/>
            <a:ext cx="1647516" cy="2092881"/>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92D9B"/>
                </a:solidFill>
                <a:effectLst/>
                <a:uLnTx/>
                <a:uFillTx/>
                <a:latin typeface="Verdana"/>
                <a:ea typeface="ＭＳ Ｐゴシック" charset="-128"/>
                <a:cs typeface="+mn-cs"/>
              </a:rPr>
              <a:t>Life satisfaction of young people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0F0F0F"/>
              </a:solidFill>
              <a:effectLst/>
              <a:uLnTx/>
              <a:uFillTx/>
              <a:latin typeface="Arial" charset="0"/>
              <a:ea typeface="ＭＳ Ｐゴシック"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192D9B"/>
              </a:solidFill>
              <a:effectLst/>
              <a:uLnTx/>
              <a:uFillTx/>
              <a:latin typeface="Verdana"/>
              <a:ea typeface="ＭＳ Ｐゴシック" charset="-128"/>
              <a:cs typeface="+mn-cs"/>
            </a:endParaRPr>
          </a:p>
          <a:p>
            <a:pPr lvl="0" algn="ctr" fontAlgn="auto">
              <a:spcBef>
                <a:spcPts val="0"/>
              </a:spcBef>
              <a:spcAft>
                <a:spcPts val="0"/>
              </a:spcAft>
              <a:defRPr/>
            </a:pPr>
            <a:r>
              <a:rPr lang="fi-FI" sz="1400" b="1" dirty="0">
                <a:solidFill>
                  <a:srgbClr val="192D9B"/>
                </a:solidFill>
                <a:latin typeface="Verdana"/>
              </a:rPr>
              <a:t>2023 </a:t>
            </a:r>
            <a:r>
              <a:rPr lang="fi-FI" sz="1400" b="1" dirty="0">
                <a:solidFill>
                  <a:srgbClr val="0F0F0F"/>
                </a:solidFill>
                <a:latin typeface="Verdana"/>
              </a:rPr>
              <a:t>66,9 %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err="1">
                <a:ln>
                  <a:noFill/>
                </a:ln>
                <a:solidFill>
                  <a:srgbClr val="192D9B"/>
                </a:solidFill>
                <a:effectLst/>
                <a:uLnTx/>
                <a:uFillTx/>
                <a:latin typeface="Verdana"/>
                <a:ea typeface="ＭＳ Ｐゴシック" charset="-128"/>
                <a:cs typeface="+mn-cs"/>
              </a:rPr>
              <a:t>are</a:t>
            </a:r>
            <a:r>
              <a:rPr kumimoji="0" lang="fi-FI" sz="1200" b="1" i="0" u="none" strike="noStrike" kern="1200" cap="none" spc="0" normalizeH="0" baseline="0" noProof="0" dirty="0">
                <a:ln>
                  <a:noFill/>
                </a:ln>
                <a:solidFill>
                  <a:srgbClr val="192D9B"/>
                </a:solidFill>
                <a:effectLst/>
                <a:uLnTx/>
                <a:uFillTx/>
                <a:latin typeface="Verdana"/>
                <a:ea typeface="ＭＳ Ｐゴシック" charset="-128"/>
                <a:cs typeface="+mn-cs"/>
              </a:rPr>
              <a:t> </a:t>
            </a:r>
            <a:r>
              <a:rPr kumimoji="0" lang="fi-FI" sz="1200" b="1" i="0" u="none" strike="noStrike" kern="1200" cap="none" spc="0" normalizeH="0" baseline="0" noProof="0" dirty="0" err="1">
                <a:ln>
                  <a:noFill/>
                </a:ln>
                <a:solidFill>
                  <a:srgbClr val="192D9B"/>
                </a:solidFill>
                <a:effectLst/>
                <a:uLnTx/>
                <a:uFillTx/>
                <a:latin typeface="Verdana"/>
                <a:ea typeface="ＭＳ Ｐゴシック" charset="-128"/>
                <a:cs typeface="+mn-cs"/>
              </a:rPr>
              <a:t>happy</a:t>
            </a:r>
            <a:r>
              <a:rPr kumimoji="0" lang="fi-FI" sz="1200" b="1" i="0" u="none" strike="noStrike" kern="1200" cap="none" spc="0" normalizeH="0" baseline="0" noProof="0" dirty="0">
                <a:ln>
                  <a:noFill/>
                </a:ln>
                <a:solidFill>
                  <a:srgbClr val="192D9B"/>
                </a:solidFill>
                <a:effectLst/>
                <a:uLnTx/>
                <a:uFillTx/>
                <a:latin typeface="Verdana"/>
                <a:ea typeface="ＭＳ Ｐゴシック" charset="-128"/>
                <a:cs typeface="+mn-cs"/>
              </a:rPr>
              <a:t> </a:t>
            </a:r>
            <a:r>
              <a:rPr kumimoji="0" lang="fi-FI" sz="1200" b="1" i="0" u="none" strike="noStrike" kern="1200" cap="none" spc="0" normalizeH="0" baseline="0" noProof="0" dirty="0" err="1">
                <a:ln>
                  <a:noFill/>
                </a:ln>
                <a:solidFill>
                  <a:srgbClr val="192D9B"/>
                </a:solidFill>
                <a:effectLst/>
                <a:uLnTx/>
                <a:uFillTx/>
                <a:latin typeface="Verdana"/>
                <a:ea typeface="ＭＳ Ｐゴシック" charset="-128"/>
                <a:cs typeface="+mn-cs"/>
              </a:rPr>
              <a:t>with</a:t>
            </a:r>
            <a:r>
              <a:rPr kumimoji="0" lang="fi-FI" sz="1200" b="1" i="0" u="none" strike="noStrike" kern="1200" cap="none" spc="0" normalizeH="0" baseline="0" noProof="0" dirty="0">
                <a:ln>
                  <a:noFill/>
                </a:ln>
                <a:solidFill>
                  <a:srgbClr val="192D9B"/>
                </a:solidFill>
                <a:effectLst/>
                <a:uLnTx/>
                <a:uFillTx/>
                <a:latin typeface="Verdana"/>
                <a:ea typeface="ＭＳ Ｐゴシック" charset="-128"/>
                <a:cs typeface="+mn-cs"/>
              </a:rPr>
              <a:t> </a:t>
            </a:r>
            <a:r>
              <a:rPr kumimoji="0" lang="fi-FI" sz="1200" b="1" i="0" u="none" strike="noStrike" kern="1200" cap="none" spc="0" normalizeH="0" baseline="0" noProof="0" dirty="0" err="1">
                <a:ln>
                  <a:noFill/>
                </a:ln>
                <a:solidFill>
                  <a:srgbClr val="192D9B"/>
                </a:solidFill>
                <a:effectLst/>
                <a:uLnTx/>
                <a:uFillTx/>
                <a:latin typeface="Verdana"/>
                <a:ea typeface="ＭＳ Ｐゴシック" charset="-128"/>
                <a:cs typeface="+mn-cs"/>
              </a:rPr>
              <a:t>their</a:t>
            </a:r>
            <a:r>
              <a:rPr kumimoji="0" lang="fi-FI" sz="1200" b="1" i="0" u="none" strike="noStrike" kern="1200" cap="none" spc="0" normalizeH="0" baseline="0" noProof="0" dirty="0">
                <a:ln>
                  <a:noFill/>
                </a:ln>
                <a:solidFill>
                  <a:srgbClr val="192D9B"/>
                </a:solidFill>
                <a:effectLst/>
                <a:uLnTx/>
                <a:uFillTx/>
                <a:latin typeface="Verdana"/>
                <a:ea typeface="ＭＳ Ｐゴシック" charset="-128"/>
                <a:cs typeface="+mn-cs"/>
              </a:rPr>
              <a:t> </a:t>
            </a:r>
            <a:r>
              <a:rPr kumimoji="0" lang="fi-FI" sz="1200" b="1" i="0" u="none" strike="noStrike" kern="1200" cap="none" spc="0" normalizeH="0" baseline="0" noProof="0" dirty="0" err="1">
                <a:ln>
                  <a:noFill/>
                </a:ln>
                <a:solidFill>
                  <a:srgbClr val="192D9B"/>
                </a:solidFill>
                <a:effectLst/>
                <a:uLnTx/>
                <a:uFillTx/>
                <a:latin typeface="Verdana"/>
                <a:ea typeface="ＭＳ Ｐゴシック" charset="-128"/>
                <a:cs typeface="+mn-cs"/>
              </a:rPr>
              <a:t>lives</a:t>
            </a:r>
            <a:endParaRPr kumimoji="0" lang="fi-FI" sz="1200" b="1" i="0" u="none" strike="noStrike" kern="1200" cap="none" spc="0" normalizeH="0" baseline="0" noProof="0" dirty="0">
              <a:ln>
                <a:noFill/>
              </a:ln>
              <a:solidFill>
                <a:srgbClr val="0F0F0F"/>
              </a:solidFill>
              <a:effectLst/>
              <a:uLnTx/>
              <a:uFillTx/>
              <a:latin typeface="Verdana"/>
              <a:ea typeface="ＭＳ Ｐゴシック" charset="-128"/>
              <a:cs typeface="+mn-cs"/>
            </a:endParaRPr>
          </a:p>
        </p:txBody>
      </p:sp>
      <p:sp>
        <p:nvSpPr>
          <p:cNvPr id="6" name="Tekstiruutu 5"/>
          <p:cNvSpPr txBox="1"/>
          <p:nvPr/>
        </p:nvSpPr>
        <p:spPr>
          <a:xfrm>
            <a:off x="9223513" y="6423902"/>
            <a:ext cx="878691"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0F0F0F"/>
                </a:solidFill>
                <a:effectLst/>
                <a:uLnTx/>
                <a:uFillTx/>
                <a:latin typeface="Arial" charset="0"/>
                <a:ea typeface="ＭＳ Ｐゴシック" charset="-128"/>
                <a:cs typeface="+mn-cs"/>
              </a:rPr>
              <a:t>12/2023</a:t>
            </a:r>
          </a:p>
        </p:txBody>
      </p:sp>
      <p:sp>
        <p:nvSpPr>
          <p:cNvPr id="5" name="Tekstiruutu 4"/>
          <p:cNvSpPr txBox="1"/>
          <p:nvPr/>
        </p:nvSpPr>
        <p:spPr>
          <a:xfrm>
            <a:off x="3678368" y="2143464"/>
            <a:ext cx="36735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2000" b="1" i="0" u="none" strike="noStrike" kern="1200" cap="none" spc="0" normalizeH="0" baseline="0" noProof="0">
                <a:ln>
                  <a:noFill/>
                </a:ln>
                <a:solidFill>
                  <a:srgbClr val="F01E00"/>
                </a:solidFill>
                <a:effectLst/>
                <a:uLnTx/>
                <a:uFillTx/>
                <a:latin typeface="Arial" charset="0"/>
                <a:ea typeface="ＭＳ Ｐゴシック" charset="-128"/>
                <a:cs typeface="+mn-cs"/>
              </a:rPr>
              <a:t>!</a:t>
            </a:r>
          </a:p>
        </p:txBody>
      </p:sp>
      <p:pic>
        <p:nvPicPr>
          <p:cNvPr id="14" name="Kuva 1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6687" y="1449309"/>
            <a:ext cx="910650" cy="1485797"/>
          </a:xfrm>
          <a:prstGeom prst="rect">
            <a:avLst/>
          </a:prstGeom>
        </p:spPr>
      </p:pic>
      <p:pic>
        <p:nvPicPr>
          <p:cNvPr id="17" name="Kuva 1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94361" y="5000674"/>
            <a:ext cx="1152525" cy="809625"/>
          </a:xfrm>
          <a:prstGeom prst="rect">
            <a:avLst/>
          </a:prstGeom>
        </p:spPr>
      </p:pic>
      <p:pic>
        <p:nvPicPr>
          <p:cNvPr id="19" name="Kuva 18">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067069" y="1009914"/>
            <a:ext cx="690689" cy="740024"/>
          </a:xfrm>
          <a:prstGeom prst="rect">
            <a:avLst/>
          </a:prstGeom>
        </p:spPr>
      </p:pic>
      <p:pic>
        <p:nvPicPr>
          <p:cNvPr id="22" name="Kuva 21">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285455" y="2171510"/>
            <a:ext cx="1181100" cy="581025"/>
          </a:xfrm>
          <a:prstGeom prst="rect">
            <a:avLst/>
          </a:prstGeom>
        </p:spPr>
      </p:pic>
      <p:pic>
        <p:nvPicPr>
          <p:cNvPr id="43" name="Kuva 42">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537146" y="4290228"/>
            <a:ext cx="933355" cy="580406"/>
          </a:xfrm>
          <a:prstGeom prst="rect">
            <a:avLst/>
          </a:prstGeom>
        </p:spPr>
      </p:pic>
      <p:sp>
        <p:nvSpPr>
          <p:cNvPr id="44" name="Suorakulmio 43"/>
          <p:cNvSpPr/>
          <p:nvPr/>
        </p:nvSpPr>
        <p:spPr>
          <a:xfrm>
            <a:off x="408616" y="3090176"/>
            <a:ext cx="4201246" cy="1508105"/>
          </a:xfrm>
          <a:prstGeom prst="rect">
            <a:avLst/>
          </a:prstGeom>
          <a:ln>
            <a:solidFill>
              <a:schemeClr val="tx2"/>
            </a:solidFill>
          </a:ln>
        </p:spPr>
        <p:txBody>
          <a:bodyPr wrap="square">
            <a:spAutoFit/>
          </a:bodyPr>
          <a:lstStyle/>
          <a:p>
            <a:pPr marL="0" marR="0" lvl="0" indent="0" algn="l" defTabSz="538163" rtl="0" eaLnBrk="1" fontAlgn="auto" latinLnBrk="0" hangingPunct="1">
              <a:lnSpc>
                <a:spcPct val="100000"/>
              </a:lnSpc>
              <a:spcBef>
                <a:spcPts val="0"/>
              </a:spcBef>
              <a:spcAft>
                <a:spcPts val="0"/>
              </a:spcAft>
              <a:buClrTx/>
              <a:buSzTx/>
              <a:buFontTx/>
              <a:buNone/>
              <a:tabLst>
                <a:tab pos="1254125" algn="l"/>
                <a:tab pos="1257300"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Relative</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1" i="0" u="none" strike="noStrike" kern="1200" cap="none" spc="0" normalizeH="0" baseline="0" noProof="0" dirty="0" err="1">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poverty</a:t>
            </a: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percentage of people </a:t>
            </a:r>
          </a:p>
          <a:p>
            <a:pPr marL="0" marR="0" lvl="0" indent="0" algn="l" defTabSz="538163" rtl="0" eaLnBrk="1" fontAlgn="auto" latinLnBrk="0" hangingPunct="1">
              <a:lnSpc>
                <a:spcPct val="100000"/>
              </a:lnSpc>
              <a:spcBef>
                <a:spcPts val="0"/>
              </a:spcBef>
              <a:spcAft>
                <a:spcPts val="0"/>
              </a:spcAft>
              <a:buClrTx/>
              <a:buSzTx/>
              <a:buFontTx/>
              <a:buNone/>
              <a:tabLst>
                <a:tab pos="1254125" algn="l"/>
                <a:tab pos="1257300" algn="l"/>
              </a:tabLst>
              <a:defRPr/>
            </a:pPr>
            <a:r>
              <a:rPr kumimoji="0" lang="en-US"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living in low-income households</a:t>
            </a:r>
            <a:r>
              <a:rPr kumimoji="0" lang="fi-FI" sz="12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endPar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538163" rtl="0" eaLnBrk="1" fontAlgn="auto" latinLnBrk="0" hangingPunct="1">
              <a:lnSpc>
                <a:spcPct val="100000"/>
              </a:lnSpc>
              <a:spcBef>
                <a:spcPts val="0"/>
              </a:spcBef>
              <a:spcAft>
                <a:spcPts val="0"/>
              </a:spcAft>
              <a:buClrTx/>
              <a:buSzTx/>
              <a:buFontTx/>
              <a:buNone/>
              <a:tabLst>
                <a:tab pos="93663" algn="l"/>
                <a:tab pos="1254125"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2021 </a:t>
            </a: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14,8 %</a:t>
            </a:r>
          </a:p>
          <a:p>
            <a:pPr marL="0" marR="0" lvl="0" indent="0" algn="l" defTabSz="538163" rtl="0" eaLnBrk="1" fontAlgn="auto" latinLnBrk="0" hangingPunct="1">
              <a:lnSpc>
                <a:spcPct val="100000"/>
              </a:lnSpc>
              <a:spcBef>
                <a:spcPts val="0"/>
              </a:spcBef>
              <a:spcAft>
                <a:spcPts val="0"/>
              </a:spcAft>
              <a:buClrTx/>
              <a:buSzTx/>
              <a:buFontTx/>
              <a:buNone/>
              <a:tabLst>
                <a:tab pos="93663" algn="l"/>
              </a:tabLst>
              <a:defRPr/>
            </a:pPr>
            <a:r>
              <a:rPr kumimoji="0" lang="fi-FI" sz="1600" b="1"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600" b="0" i="0" u="none" strike="noStrike" kern="1200" cap="none" spc="0" normalizeH="0" baseline="0" noProof="0" dirty="0">
                <a:ln>
                  <a:noFill/>
                </a:ln>
                <a:solidFill>
                  <a:srgbClr val="192D9B"/>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(2010 16,7 %)</a:t>
            </a:r>
            <a:br>
              <a:rPr kumimoji="0" lang="fi-FI" sz="1600" b="0"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0F0F0F"/>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cxnSp>
        <p:nvCxnSpPr>
          <p:cNvPr id="45" name="Suora nuoliyhdysviiva 44">
            <a:extLst>
              <a:ext uri="{C183D7F6-B498-43B3-948B-1728B52AA6E4}">
                <adec:decorative xmlns:adec="http://schemas.microsoft.com/office/drawing/2017/decorative" val="1"/>
              </a:ext>
            </a:extLst>
          </p:cNvPr>
          <p:cNvCxnSpPr/>
          <p:nvPr/>
        </p:nvCxnSpPr>
        <p:spPr>
          <a:xfrm>
            <a:off x="3432313" y="3870864"/>
            <a:ext cx="0" cy="239994"/>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pic>
        <p:nvPicPr>
          <p:cNvPr id="46" name="Kuva 45">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79212" y="3262030"/>
            <a:ext cx="902528" cy="1041379"/>
          </a:xfrm>
          <a:prstGeom prst="rect">
            <a:avLst/>
          </a:prstGeom>
        </p:spPr>
      </p:pic>
      <p:sp>
        <p:nvSpPr>
          <p:cNvPr id="47" name="Suorakulmio 46"/>
          <p:cNvSpPr/>
          <p:nvPr/>
        </p:nvSpPr>
        <p:spPr>
          <a:xfrm>
            <a:off x="8099565" y="4728377"/>
            <a:ext cx="1626774" cy="1354217"/>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Pupils</a:t>
            </a:r>
            <a:r>
              <a:rPr kumimoji="0" lang="fi-FI" sz="12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 </a:t>
            </a:r>
            <a:r>
              <a:rPr kumimoji="0" lang="fi-FI" sz="12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regularly</a:t>
            </a:r>
            <a:r>
              <a:rPr kumimoji="0" lang="fi-FI" sz="12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 </a:t>
            </a:r>
            <a:r>
              <a:rPr kumimoji="0" lang="fi-FI" sz="12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being</a:t>
            </a:r>
            <a:r>
              <a:rPr kumimoji="0" lang="fi-FI" sz="12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 </a:t>
            </a:r>
            <a:r>
              <a:rPr kumimoji="0" lang="fi-FI" sz="12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bullied</a:t>
            </a:r>
            <a:endParaRPr kumimoji="0" lang="fi-FI" sz="12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(8th and 9th </a:t>
            </a:r>
            <a:r>
              <a:rPr kumimoji="0" lang="fi-FI" sz="12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grades</a:t>
            </a:r>
            <a:r>
              <a:rPr kumimoji="0" lang="fi-FI" sz="12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a:t>
            </a:r>
            <a:b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5,9 %</a:t>
            </a:r>
            <a:b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br>
            <a:r>
              <a:rPr kumimoji="0" lang="fi-FI" sz="1600"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2023</a:t>
            </a:r>
            <a:r>
              <a:rPr kumimoji="0" lang="fi-FI" sz="18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 </a:t>
            </a:r>
            <a:endPar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endParaRPr>
          </a:p>
        </p:txBody>
      </p:sp>
      <p:sp>
        <p:nvSpPr>
          <p:cNvPr id="48" name="Suorakulmio 47"/>
          <p:cNvSpPr/>
          <p:nvPr/>
        </p:nvSpPr>
        <p:spPr>
          <a:xfrm>
            <a:off x="9898238" y="5148243"/>
            <a:ext cx="2034151" cy="954107"/>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Crimes</a:t>
            </a:r>
            <a:r>
              <a:rPr kumimoji="0" lang="fi-FI" sz="14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 per 1000 </a:t>
            </a:r>
            <a:r>
              <a:rPr kumimoji="0" lang="fi-FI" sz="14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inhabitants</a:t>
            </a:r>
            <a:b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2022 </a:t>
            </a: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90,13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(2010 156,9)    </a:t>
            </a:r>
          </a:p>
        </p:txBody>
      </p:sp>
      <p:cxnSp>
        <p:nvCxnSpPr>
          <p:cNvPr id="49" name="Suora nuoliyhdysviiva 48">
            <a:extLst>
              <a:ext uri="{C183D7F6-B498-43B3-948B-1728B52AA6E4}">
                <adec:decorative xmlns:adec="http://schemas.microsoft.com/office/drawing/2017/decorative" val="1"/>
              </a:ext>
            </a:extLst>
          </p:cNvPr>
          <p:cNvCxnSpPr/>
          <p:nvPr/>
        </p:nvCxnSpPr>
        <p:spPr>
          <a:xfrm>
            <a:off x="11686789" y="5728545"/>
            <a:ext cx="0" cy="239994"/>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cxnSp>
        <p:nvCxnSpPr>
          <p:cNvPr id="37" name="Suora nuoliyhdysviiva 36">
            <a:extLst>
              <a:ext uri="{C183D7F6-B498-43B3-948B-1728B52AA6E4}">
                <adec:decorative xmlns:adec="http://schemas.microsoft.com/office/drawing/2017/decorative" val="1"/>
              </a:ext>
            </a:extLst>
          </p:cNvPr>
          <p:cNvCxnSpPr/>
          <p:nvPr/>
        </p:nvCxnSpPr>
        <p:spPr>
          <a:xfrm>
            <a:off x="7301361" y="3782719"/>
            <a:ext cx="0" cy="239994"/>
          </a:xfrm>
          <a:prstGeom prst="straightConnector1">
            <a:avLst/>
          </a:prstGeom>
          <a:ln>
            <a:solidFill>
              <a:schemeClr val="accent1"/>
            </a:solidFill>
            <a:headEnd type="triangle"/>
            <a:tailEnd type="none"/>
          </a:ln>
        </p:spPr>
        <p:style>
          <a:lnRef idx="3">
            <a:schemeClr val="accent4"/>
          </a:lnRef>
          <a:fillRef idx="0">
            <a:schemeClr val="accent4"/>
          </a:fillRef>
          <a:effectRef idx="2">
            <a:schemeClr val="accent4"/>
          </a:effectRef>
          <a:fontRef idx="minor">
            <a:schemeClr val="tx1"/>
          </a:fontRef>
        </p:style>
      </p:cxnSp>
      <p:sp>
        <p:nvSpPr>
          <p:cNvPr id="36" name="Suorakulmio 35"/>
          <p:cNvSpPr/>
          <p:nvPr/>
        </p:nvSpPr>
        <p:spPr>
          <a:xfrm>
            <a:off x="6124864" y="4913043"/>
            <a:ext cx="1917503" cy="1169551"/>
          </a:xfrm>
          <a:prstGeom prst="rect">
            <a:avLst/>
          </a:prstGeom>
          <a:ln>
            <a:solidFill>
              <a:schemeClr val="tx2"/>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Parliament</a:t>
            </a:r>
            <a:r>
              <a:rPr kumimoji="0" lang="fi-FI" sz="14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 </a:t>
            </a:r>
            <a:r>
              <a:rPr kumimoji="0" lang="fi-FI" sz="14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election</a:t>
            </a:r>
            <a:r>
              <a:rPr kumimoji="0" lang="fi-FI" sz="14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 </a:t>
            </a:r>
            <a:r>
              <a:rPr kumimoji="0" lang="fi-FI" sz="14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vote</a:t>
            </a:r>
            <a:r>
              <a:rPr kumimoji="0" lang="fi-FI" sz="14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 </a:t>
            </a:r>
            <a:r>
              <a:rPr kumimoji="0" lang="fi-FI" sz="1400" b="1" i="0" u="none" strike="noStrike" kern="1200" cap="none" spc="0" normalizeH="0" baseline="0" noProof="0" dirty="0" err="1">
                <a:ln>
                  <a:noFill/>
                </a:ln>
                <a:solidFill>
                  <a:srgbClr val="192D9B"/>
                </a:solidFill>
                <a:effectLst/>
                <a:uLnTx/>
                <a:uFillTx/>
                <a:latin typeface="Verdana"/>
                <a:ea typeface="Verdana" panose="020B0604030504040204" pitchFamily="34" charset="0"/>
                <a:cs typeface="Verdana" panose="020B0604030504040204" pitchFamily="34" charset="0"/>
              </a:rPr>
              <a:t>turnout</a:t>
            </a:r>
            <a:b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br>
            <a:r>
              <a:rPr kumimoji="0" lang="fi-FI" sz="1600" b="1" i="0" u="none" strike="noStrike" kern="1200" cap="none" spc="0" normalizeH="0" baseline="0" noProof="0" dirty="0">
                <a:ln>
                  <a:noFill/>
                </a:ln>
                <a:solidFill>
                  <a:srgbClr val="192D9B"/>
                </a:solidFill>
                <a:effectLst/>
                <a:uLnTx/>
                <a:uFillTx/>
                <a:latin typeface="Verdana"/>
                <a:ea typeface="Verdana" panose="020B0604030504040204" pitchFamily="34" charset="0"/>
                <a:cs typeface="Verdana" panose="020B0604030504040204" pitchFamily="34" charset="0"/>
              </a:rPr>
              <a:t>2023 </a:t>
            </a:r>
            <a: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66,9 %</a:t>
            </a:r>
            <a:br>
              <a:rPr kumimoji="0" lang="fi-FI" sz="1600" b="1"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br>
            <a:r>
              <a:rPr kumimoji="0" lang="fi-FI" sz="1200" b="0" i="0" u="none" strike="noStrike" kern="1200" cap="none" spc="0" normalizeH="0" baseline="0" noProof="0" dirty="0">
                <a:ln>
                  <a:noFill/>
                </a:ln>
                <a:solidFill>
                  <a:srgbClr val="0F0F0F"/>
                </a:solidFill>
                <a:effectLst/>
                <a:uLnTx/>
                <a:uFillTx/>
                <a:latin typeface="Verdana"/>
                <a:ea typeface="Verdana" panose="020B0604030504040204" pitchFamily="34" charset="0"/>
                <a:cs typeface="Verdana" panose="020B0604030504040204" pitchFamily="34" charset="0"/>
              </a:rPr>
              <a:t>(2011 67,5%)    </a:t>
            </a:r>
          </a:p>
        </p:txBody>
      </p:sp>
      <p:cxnSp>
        <p:nvCxnSpPr>
          <p:cNvPr id="42" name="Suora nuoliyhdysviiva 41">
            <a:extLst>
              <a:ext uri="{C183D7F6-B498-43B3-948B-1728B52AA6E4}">
                <adec:decorative xmlns:adec="http://schemas.microsoft.com/office/drawing/2017/decorative" val="1"/>
              </a:ext>
            </a:extLst>
          </p:cNvPr>
          <p:cNvCxnSpPr/>
          <p:nvPr/>
        </p:nvCxnSpPr>
        <p:spPr>
          <a:xfrm>
            <a:off x="7919404" y="5582115"/>
            <a:ext cx="0" cy="239994"/>
          </a:xfrm>
          <a:prstGeom prst="straightConnector1">
            <a:avLst/>
          </a:prstGeom>
          <a:ln>
            <a:solidFill>
              <a:srgbClr val="00B050"/>
            </a:solidFill>
            <a:headEnd type="triangle"/>
            <a:tailEnd type="none"/>
          </a:ln>
        </p:spPr>
        <p:style>
          <a:lnRef idx="3">
            <a:schemeClr val="accent4"/>
          </a:lnRef>
          <a:fillRef idx="0">
            <a:schemeClr val="accent4"/>
          </a:fillRef>
          <a:effectRef idx="2">
            <a:schemeClr val="accent4"/>
          </a:effectRef>
          <a:fontRef idx="minor">
            <a:schemeClr val="tx1"/>
          </a:fontRef>
        </p:style>
      </p:cxnSp>
      <p:sp>
        <p:nvSpPr>
          <p:cNvPr id="41" name="Tekstiruutu 40"/>
          <p:cNvSpPr txBox="1"/>
          <p:nvPr/>
        </p:nvSpPr>
        <p:spPr>
          <a:xfrm>
            <a:off x="397706" y="6423902"/>
            <a:ext cx="4709242" cy="27699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srgbClr val="0F0F0F">
                    <a:lumMod val="75000"/>
                    <a:lumOff val="25000"/>
                  </a:srgbClr>
                </a:solidFill>
                <a:effectLst/>
                <a:uLnTx/>
                <a:uFillTx/>
                <a:latin typeface="Arial" charset="0"/>
                <a:ea typeface="ＭＳ Ｐゴシック" charset="-128"/>
                <a:cs typeface="+mn-cs"/>
              </a:rPr>
              <a:t>Lähteet:  </a:t>
            </a:r>
            <a:r>
              <a:rPr kumimoji="0" lang="fi-FI" sz="1200" b="0" i="0" u="none" strike="noStrike" kern="1200" cap="none" spc="0" normalizeH="0" baseline="0" noProof="0" dirty="0" err="1">
                <a:ln>
                  <a:noFill/>
                </a:ln>
                <a:solidFill>
                  <a:srgbClr val="0F0F0F">
                    <a:lumMod val="75000"/>
                    <a:lumOff val="25000"/>
                  </a:srgbClr>
                </a:solidFill>
                <a:effectLst/>
                <a:uLnTx/>
                <a:uFillTx/>
                <a:latin typeface="Arial" charset="0"/>
                <a:ea typeface="ＭＳ Ｐゴシック" charset="-128"/>
                <a:cs typeface="+mn-cs"/>
              </a:rPr>
              <a:t>Mayorsindicators</a:t>
            </a:r>
            <a:r>
              <a:rPr kumimoji="0" lang="fi-FI" sz="1200" b="0" i="0" u="none" strike="noStrike" kern="1200" cap="none" spc="0" normalizeH="0" baseline="0" noProof="0" dirty="0">
                <a:ln>
                  <a:noFill/>
                </a:ln>
                <a:solidFill>
                  <a:srgbClr val="0F0F0F">
                    <a:lumMod val="75000"/>
                    <a:lumOff val="25000"/>
                  </a:srgbClr>
                </a:solidFill>
                <a:effectLst/>
                <a:uLnTx/>
                <a:uFillTx/>
                <a:latin typeface="Arial" charset="0"/>
                <a:ea typeface="ＭＳ Ｐゴシック" charset="-128"/>
                <a:cs typeface="+mn-cs"/>
              </a:rPr>
              <a:t> and City of Kuopio</a:t>
            </a:r>
          </a:p>
        </p:txBody>
      </p:sp>
      <p:cxnSp>
        <p:nvCxnSpPr>
          <p:cNvPr id="51" name="Suora nuoliyhdysviiva 50">
            <a:extLst>
              <a:ext uri="{C183D7F6-B498-43B3-948B-1728B52AA6E4}">
                <adec:decorative xmlns:adec="http://schemas.microsoft.com/office/drawing/2017/decorative" val="1"/>
              </a:ext>
            </a:extLst>
          </p:cNvPr>
          <p:cNvCxnSpPr/>
          <p:nvPr/>
        </p:nvCxnSpPr>
        <p:spPr>
          <a:xfrm>
            <a:off x="7467660" y="3090176"/>
            <a:ext cx="0" cy="239994"/>
          </a:xfrm>
          <a:prstGeom prst="straightConnector1">
            <a:avLst/>
          </a:prstGeom>
          <a:ln>
            <a:solidFill>
              <a:schemeClr val="accent1"/>
            </a:solidFill>
            <a:headEnd type="triangle"/>
            <a:tailEnd type="none"/>
          </a:ln>
        </p:spPr>
        <p:style>
          <a:lnRef idx="3">
            <a:schemeClr val="accent4"/>
          </a:lnRef>
          <a:fillRef idx="0">
            <a:schemeClr val="accent4"/>
          </a:fillRef>
          <a:effectRef idx="2">
            <a:schemeClr val="accent4"/>
          </a:effectRef>
          <a:fontRef idx="minor">
            <a:schemeClr val="tx1"/>
          </a:fontRef>
        </p:style>
      </p:cxnSp>
      <p:sp>
        <p:nvSpPr>
          <p:cNvPr id="2" name="Otsikko 1">
            <a:extLst>
              <a:ext uri="{FF2B5EF4-FFF2-40B4-BE49-F238E27FC236}">
                <a16:creationId xmlns:a16="http://schemas.microsoft.com/office/drawing/2014/main" id="{696BBF2E-40A1-450C-BB8B-F60541BE7365}"/>
              </a:ext>
            </a:extLst>
          </p:cNvPr>
          <p:cNvSpPr>
            <a:spLocks noGrp="1"/>
          </p:cNvSpPr>
          <p:nvPr>
            <p:ph type="title"/>
          </p:nvPr>
        </p:nvSpPr>
        <p:spPr>
          <a:xfrm>
            <a:off x="1215571" y="482978"/>
            <a:ext cx="7145760" cy="693116"/>
          </a:xfrm>
        </p:spPr>
        <p:txBody>
          <a:bodyPr/>
          <a:lstStyle/>
          <a:p>
            <a:r>
              <a:rPr lang="fi-FI" sz="3200" b="0" dirty="0" err="1">
                <a:solidFill>
                  <a:schemeClr val="accent1"/>
                </a:solidFill>
                <a:latin typeface="Corbel" panose="020B0503020204020204" pitchFamily="34" charset="0"/>
              </a:rPr>
              <a:t>Sustainable</a:t>
            </a:r>
            <a:r>
              <a:rPr lang="fi-FI" sz="3200" b="0" dirty="0">
                <a:solidFill>
                  <a:schemeClr val="accent1"/>
                </a:solidFill>
                <a:latin typeface="Corbel" panose="020B0503020204020204" pitchFamily="34" charset="0"/>
              </a:rPr>
              <a:t> </a:t>
            </a:r>
            <a:r>
              <a:rPr lang="fi-FI" sz="3200" b="0" dirty="0" err="1">
                <a:solidFill>
                  <a:schemeClr val="accent1"/>
                </a:solidFill>
                <a:latin typeface="Corbel" panose="020B0503020204020204" pitchFamily="34" charset="0"/>
              </a:rPr>
              <a:t>Development</a:t>
            </a:r>
            <a:r>
              <a:rPr lang="fi-FI" sz="3200" b="0" dirty="0">
                <a:solidFill>
                  <a:schemeClr val="accent1"/>
                </a:solidFill>
                <a:latin typeface="Corbel" panose="020B0503020204020204" pitchFamily="34" charset="0"/>
              </a:rPr>
              <a:t> </a:t>
            </a:r>
            <a:r>
              <a:rPr lang="fi-FI" sz="3200" b="0" dirty="0" err="1">
                <a:solidFill>
                  <a:schemeClr val="accent1"/>
                </a:solidFill>
                <a:latin typeface="Corbel" panose="020B0503020204020204" pitchFamily="34" charset="0"/>
              </a:rPr>
              <a:t>Indicators</a:t>
            </a:r>
            <a:r>
              <a:rPr lang="fi-FI" sz="3200" b="0" dirty="0">
                <a:solidFill>
                  <a:schemeClr val="accent1"/>
                </a:solidFill>
                <a:latin typeface="Corbel" panose="020B0503020204020204" pitchFamily="34" charset="0"/>
              </a:rPr>
              <a:t> 2</a:t>
            </a:r>
            <a:endParaRPr lang="fi-FI" sz="3200" dirty="0">
              <a:solidFill>
                <a:schemeClr val="accent1"/>
              </a:solidFill>
              <a:latin typeface="Corbel" panose="020B0503020204020204" pitchFamily="34" charset="0"/>
            </a:endParaRPr>
          </a:p>
        </p:txBody>
      </p:sp>
      <p:cxnSp>
        <p:nvCxnSpPr>
          <p:cNvPr id="3" name="Suora nuoliyhdysviiva 2">
            <a:extLst>
              <a:ext uri="{FF2B5EF4-FFF2-40B4-BE49-F238E27FC236}">
                <a16:creationId xmlns:a16="http://schemas.microsoft.com/office/drawing/2014/main" id="{07E579DA-B64E-BE42-F064-40016A31FAA6}"/>
              </a:ext>
              <a:ext uri="{C183D7F6-B498-43B3-948B-1728B52AA6E4}">
                <adec:decorative xmlns:adec="http://schemas.microsoft.com/office/drawing/2017/decorative" val="1"/>
              </a:ext>
            </a:extLst>
          </p:cNvPr>
          <p:cNvCxnSpPr/>
          <p:nvPr/>
        </p:nvCxnSpPr>
        <p:spPr>
          <a:xfrm>
            <a:off x="9614038" y="4005087"/>
            <a:ext cx="0" cy="239994"/>
          </a:xfrm>
          <a:prstGeom prst="straightConnector1">
            <a:avLst/>
          </a:prstGeom>
          <a:ln>
            <a:solidFill>
              <a:srgbClr val="00B050"/>
            </a:solidFill>
            <a:tailEnd type="triangle"/>
          </a:ln>
        </p:spPr>
        <p:style>
          <a:lnRef idx="3">
            <a:schemeClr val="accent4"/>
          </a:lnRef>
          <a:fillRef idx="0">
            <a:schemeClr val="accent4"/>
          </a:fillRef>
          <a:effectRef idx="2">
            <a:schemeClr val="accent4"/>
          </a:effectRef>
          <a:fontRef idx="minor">
            <a:schemeClr val="tx1"/>
          </a:fontRef>
        </p:style>
      </p:cxnSp>
      <p:cxnSp>
        <p:nvCxnSpPr>
          <p:cNvPr id="4" name="Suora nuoliyhdysviiva 3">
            <a:extLst>
              <a:ext uri="{FF2B5EF4-FFF2-40B4-BE49-F238E27FC236}">
                <a16:creationId xmlns:a16="http://schemas.microsoft.com/office/drawing/2014/main" id="{7FDF8DFB-3526-56BE-0143-E32FDA1201DE}"/>
              </a:ext>
              <a:ext uri="{C183D7F6-B498-43B3-948B-1728B52AA6E4}">
                <adec:decorative xmlns:adec="http://schemas.microsoft.com/office/drawing/2017/decorative" val="1"/>
              </a:ext>
            </a:extLst>
          </p:cNvPr>
          <p:cNvCxnSpPr/>
          <p:nvPr/>
        </p:nvCxnSpPr>
        <p:spPr>
          <a:xfrm>
            <a:off x="9614038" y="2752535"/>
            <a:ext cx="0" cy="239994"/>
          </a:xfrm>
          <a:prstGeom prst="straightConnector1">
            <a:avLst/>
          </a:prstGeom>
          <a:ln>
            <a:solidFill>
              <a:srgbClr val="00B050"/>
            </a:solidFill>
            <a:headEnd type="triangle"/>
            <a:tailEnd type="non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33042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yöristetty suorakulmio 33">
            <a:extLst>
              <a:ext uri="{FF2B5EF4-FFF2-40B4-BE49-F238E27FC236}">
                <a16:creationId xmlns:a16="http://schemas.microsoft.com/office/drawing/2014/main" id="{C82CD664-C12C-49E1-9D13-AFDD19A51A91}"/>
              </a:ext>
            </a:extLst>
          </p:cNvPr>
          <p:cNvSpPr/>
          <p:nvPr/>
        </p:nvSpPr>
        <p:spPr>
          <a:xfrm>
            <a:off x="1943759" y="4994410"/>
            <a:ext cx="3688300" cy="683393"/>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fontAlgn="auto">
              <a:spcBef>
                <a:spcPts val="0"/>
              </a:spcBef>
              <a:spcAft>
                <a:spcPts val="0"/>
              </a:spcAft>
              <a:defRPr/>
            </a:pPr>
            <a:endParaRPr lang="fi-FI" dirty="0">
              <a:solidFill>
                <a:srgbClr val="FFFFFF"/>
              </a:solidFill>
              <a:latin typeface="Corbel" panose="020B0503020204020204" pitchFamily="34" charset="0"/>
            </a:endParaRPr>
          </a:p>
        </p:txBody>
      </p:sp>
      <p:sp>
        <p:nvSpPr>
          <p:cNvPr id="53" name="Pyöristetty suorakulmio 33">
            <a:extLst>
              <a:ext uri="{FF2B5EF4-FFF2-40B4-BE49-F238E27FC236}">
                <a16:creationId xmlns:a16="http://schemas.microsoft.com/office/drawing/2014/main" id="{17A008C7-7A99-4032-87F6-A9F7A77F56B5}"/>
              </a:ext>
            </a:extLst>
          </p:cNvPr>
          <p:cNvSpPr/>
          <p:nvPr/>
        </p:nvSpPr>
        <p:spPr>
          <a:xfrm>
            <a:off x="6559943" y="4997985"/>
            <a:ext cx="3688300" cy="683393"/>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fontAlgn="auto">
              <a:spcBef>
                <a:spcPts val="0"/>
              </a:spcBef>
              <a:spcAft>
                <a:spcPts val="0"/>
              </a:spcAft>
              <a:defRPr/>
            </a:pPr>
            <a:endParaRPr lang="fi-FI" dirty="0">
              <a:solidFill>
                <a:srgbClr val="FFFFFF"/>
              </a:solidFill>
              <a:latin typeface="Corbel" panose="020B0503020204020204" pitchFamily="34" charset="0"/>
            </a:endParaRPr>
          </a:p>
        </p:txBody>
      </p:sp>
      <p:sp>
        <p:nvSpPr>
          <p:cNvPr id="3" name="Päivämäärän paikkamerkki 2">
            <a:extLst>
              <a:ext uri="{FF2B5EF4-FFF2-40B4-BE49-F238E27FC236}">
                <a16:creationId xmlns:a16="http://schemas.microsoft.com/office/drawing/2014/main" id="{18027193-DEB6-46B9-92C4-4EBB4EE9787A}"/>
              </a:ext>
            </a:extLst>
          </p:cNvPr>
          <p:cNvSpPr>
            <a:spLocks noGrp="1"/>
          </p:cNvSpPr>
          <p:nvPr>
            <p:ph type="dt" sz="half" idx="10"/>
          </p:nvPr>
        </p:nvSpPr>
        <p:spPr/>
        <p:txBody>
          <a:bodyPr/>
          <a:lstStyle/>
          <a:p>
            <a:pPr defTabSz="609585" fontAlgn="auto">
              <a:spcBef>
                <a:spcPts val="0"/>
              </a:spcBef>
              <a:spcAft>
                <a:spcPts val="0"/>
              </a:spcAft>
            </a:pPr>
            <a:fld id="{7B685A53-5E9F-A941-A5B7-EEE903F1244B}" type="datetime1">
              <a:rPr lang="fi-FI">
                <a:solidFill>
                  <a:srgbClr val="000000"/>
                </a:solidFill>
                <a:latin typeface="Corbel" panose="020B0503020204020204"/>
                <a:ea typeface="+mn-ea"/>
              </a:rPr>
              <a:pPr defTabSz="609585" fontAlgn="auto">
                <a:spcBef>
                  <a:spcPts val="0"/>
                </a:spcBef>
                <a:spcAft>
                  <a:spcPts val="0"/>
                </a:spcAft>
              </a:pPr>
              <a:t>10.2.2025</a:t>
            </a:fld>
            <a:endParaRPr lang="en-FI">
              <a:solidFill>
                <a:srgbClr val="000000"/>
              </a:solidFill>
              <a:latin typeface="Corbel" panose="020B0503020204020204"/>
              <a:ea typeface="+mn-ea"/>
            </a:endParaRPr>
          </a:p>
        </p:txBody>
      </p:sp>
      <p:sp>
        <p:nvSpPr>
          <p:cNvPr id="4" name="Dian numeron paikkamerkki 3">
            <a:extLst>
              <a:ext uri="{FF2B5EF4-FFF2-40B4-BE49-F238E27FC236}">
                <a16:creationId xmlns:a16="http://schemas.microsoft.com/office/drawing/2014/main" id="{1B5D0BA7-81BA-4BAD-AC36-9634E48AC677}"/>
              </a:ext>
            </a:extLst>
          </p:cNvPr>
          <p:cNvSpPr>
            <a:spLocks noGrp="1"/>
          </p:cNvSpPr>
          <p:nvPr>
            <p:ph type="sldNum" sz="quarter" idx="12"/>
          </p:nvPr>
        </p:nvSpPr>
        <p:spPr/>
        <p:txBody>
          <a:bodyPr/>
          <a:lstStyle/>
          <a:p>
            <a:pPr defTabSz="609585" fontAlgn="auto">
              <a:spcBef>
                <a:spcPts val="0"/>
              </a:spcBef>
              <a:spcAft>
                <a:spcPts val="0"/>
              </a:spcAft>
            </a:pPr>
            <a:fld id="{E8CDC835-6F96-6540-A055-BE713FCBC575}" type="slidenum">
              <a:rPr lang="en-FI">
                <a:solidFill>
                  <a:srgbClr val="000000"/>
                </a:solidFill>
                <a:latin typeface="Corbel" panose="020B0503020204020204"/>
                <a:ea typeface="+mn-ea"/>
              </a:rPr>
              <a:pPr defTabSz="609585" fontAlgn="auto">
                <a:spcBef>
                  <a:spcPts val="0"/>
                </a:spcBef>
                <a:spcAft>
                  <a:spcPts val="0"/>
                </a:spcAft>
              </a:pPr>
              <a:t>39</a:t>
            </a:fld>
            <a:endParaRPr lang="en-FI">
              <a:solidFill>
                <a:srgbClr val="000000"/>
              </a:solidFill>
              <a:latin typeface="Corbel" panose="020B0503020204020204"/>
              <a:ea typeface="+mn-ea"/>
            </a:endParaRPr>
          </a:p>
        </p:txBody>
      </p:sp>
      <p:sp>
        <p:nvSpPr>
          <p:cNvPr id="5" name="Suorakulmio 4">
            <a:extLst>
              <a:ext uri="{FF2B5EF4-FFF2-40B4-BE49-F238E27FC236}">
                <a16:creationId xmlns:a16="http://schemas.microsoft.com/office/drawing/2014/main" id="{169862D4-3CDC-4607-8B22-FBE749664C3A}"/>
              </a:ext>
            </a:extLst>
          </p:cNvPr>
          <p:cNvSpPr/>
          <p:nvPr/>
        </p:nvSpPr>
        <p:spPr>
          <a:xfrm>
            <a:off x="1" y="0"/>
            <a:ext cx="12187889" cy="4632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09585" fontAlgn="auto">
              <a:spcBef>
                <a:spcPts val="0"/>
              </a:spcBef>
              <a:spcAft>
                <a:spcPts val="0"/>
              </a:spcAft>
            </a:pPr>
            <a:endParaRPr lang="fi-FI" sz="2400">
              <a:solidFill>
                <a:srgbClr val="000000"/>
              </a:solidFill>
              <a:latin typeface="Corbel" panose="020B0503020204020204"/>
            </a:endParaRPr>
          </a:p>
        </p:txBody>
      </p:sp>
      <p:sp>
        <p:nvSpPr>
          <p:cNvPr id="2" name="Otsikko 1">
            <a:extLst>
              <a:ext uri="{FF2B5EF4-FFF2-40B4-BE49-F238E27FC236}">
                <a16:creationId xmlns:a16="http://schemas.microsoft.com/office/drawing/2014/main" id="{9DEE60D6-30D7-4208-944D-976A96308BA5}"/>
              </a:ext>
            </a:extLst>
          </p:cNvPr>
          <p:cNvSpPr>
            <a:spLocks noGrp="1"/>
          </p:cNvSpPr>
          <p:nvPr>
            <p:ph type="title"/>
          </p:nvPr>
        </p:nvSpPr>
        <p:spPr>
          <a:xfrm>
            <a:off x="-4111" y="133854"/>
            <a:ext cx="12192000" cy="765284"/>
          </a:xfrm>
        </p:spPr>
        <p:txBody>
          <a:bodyPr/>
          <a:lstStyle/>
          <a:p>
            <a:pPr algn="ctr"/>
            <a:r>
              <a:rPr lang="fi-FI" dirty="0">
                <a:solidFill>
                  <a:schemeClr val="accent4"/>
                </a:solidFill>
              </a:rPr>
              <a:t>Kuopion strateginen johtamisjärjestelmä</a:t>
            </a:r>
          </a:p>
        </p:txBody>
      </p:sp>
      <p:sp>
        <p:nvSpPr>
          <p:cNvPr id="6" name="Pyöristetty suorakulmio 3">
            <a:extLst>
              <a:ext uri="{FF2B5EF4-FFF2-40B4-BE49-F238E27FC236}">
                <a16:creationId xmlns:a16="http://schemas.microsoft.com/office/drawing/2014/main" id="{24623D55-7907-4386-8911-94655FB54755}"/>
              </a:ext>
            </a:extLst>
          </p:cNvPr>
          <p:cNvSpPr/>
          <p:nvPr/>
        </p:nvSpPr>
        <p:spPr>
          <a:xfrm>
            <a:off x="1137377" y="908406"/>
            <a:ext cx="9909025" cy="62118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r>
              <a:rPr lang="fi-FI" sz="2800" b="1" dirty="0">
                <a:solidFill>
                  <a:prstClr val="white"/>
                </a:solidFill>
                <a:latin typeface="Corbel" panose="020B0503020204020204" pitchFamily="34" charset="0"/>
              </a:rPr>
              <a:t>Kuopion strategia 2030: Hyvän elämän pääkaupunki</a:t>
            </a:r>
          </a:p>
        </p:txBody>
      </p:sp>
      <p:sp>
        <p:nvSpPr>
          <p:cNvPr id="7" name="Pyöristetty suorakulmio 50">
            <a:extLst>
              <a:ext uri="{FF2B5EF4-FFF2-40B4-BE49-F238E27FC236}">
                <a16:creationId xmlns:a16="http://schemas.microsoft.com/office/drawing/2014/main" id="{17A02122-EEC9-4223-9824-651C0AC2599A}"/>
              </a:ext>
            </a:extLst>
          </p:cNvPr>
          <p:cNvSpPr/>
          <p:nvPr/>
        </p:nvSpPr>
        <p:spPr>
          <a:xfrm rot="16200000">
            <a:off x="9166422" y="3828405"/>
            <a:ext cx="4931049" cy="62160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fontAlgn="auto">
              <a:spcBef>
                <a:spcPts val="0"/>
              </a:spcBef>
              <a:spcAft>
                <a:spcPts val="0"/>
              </a:spcAft>
              <a:defRPr/>
            </a:pPr>
            <a:r>
              <a:rPr lang="fi-FI" sz="2400" dirty="0">
                <a:solidFill>
                  <a:prstClr val="white"/>
                </a:solidFill>
                <a:latin typeface="Calibri" panose="020F0502020204030204"/>
              </a:rPr>
              <a:t>Seuranta ja arviointi</a:t>
            </a:r>
          </a:p>
        </p:txBody>
      </p:sp>
      <p:cxnSp>
        <p:nvCxnSpPr>
          <p:cNvPr id="8" name="Suora nuoliyhdysviiva 7">
            <a:extLst>
              <a:ext uri="{FF2B5EF4-FFF2-40B4-BE49-F238E27FC236}">
                <a16:creationId xmlns:a16="http://schemas.microsoft.com/office/drawing/2014/main" id="{6D25FC39-F19D-414E-8742-834D0B8DF4FD}"/>
              </a:ext>
            </a:extLst>
          </p:cNvPr>
          <p:cNvCxnSpPr/>
          <p:nvPr/>
        </p:nvCxnSpPr>
        <p:spPr>
          <a:xfrm flipV="1">
            <a:off x="11643463" y="5614358"/>
            <a:ext cx="0" cy="79074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uora nuoliyhdysviiva 8">
            <a:extLst>
              <a:ext uri="{FF2B5EF4-FFF2-40B4-BE49-F238E27FC236}">
                <a16:creationId xmlns:a16="http://schemas.microsoft.com/office/drawing/2014/main" id="{FADDEBAA-E975-44FF-A063-B75DB789ED41}"/>
              </a:ext>
            </a:extLst>
          </p:cNvPr>
          <p:cNvCxnSpPr/>
          <p:nvPr/>
        </p:nvCxnSpPr>
        <p:spPr>
          <a:xfrm flipV="1">
            <a:off x="11643463" y="1901070"/>
            <a:ext cx="0" cy="79074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Suorakulmio 22">
            <a:extLst>
              <a:ext uri="{FF2B5EF4-FFF2-40B4-BE49-F238E27FC236}">
                <a16:creationId xmlns:a16="http://schemas.microsoft.com/office/drawing/2014/main" id="{939D177E-B92C-42F8-9680-03E8FB0E6A8B}"/>
              </a:ext>
            </a:extLst>
          </p:cNvPr>
          <p:cNvSpPr/>
          <p:nvPr/>
        </p:nvSpPr>
        <p:spPr>
          <a:xfrm>
            <a:off x="1505998" y="3087524"/>
            <a:ext cx="947645" cy="758997"/>
          </a:xfrm>
          <a:prstGeom prst="rect">
            <a:avLst/>
          </a:prstGeom>
          <a:blipFill rotWithShape="1">
            <a:blip r:embed="rId2" cstate="screen">
              <a:extLst>
                <a:ext uri="{28A0092B-C50C-407E-A947-70E740481C1C}">
                  <a14:useLocalDpi xmlns:a14="http://schemas.microsoft.com/office/drawing/2010/main"/>
                </a:ext>
              </a:extLst>
            </a:blip>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i-FI"/>
          </a:p>
        </p:txBody>
      </p:sp>
      <p:sp>
        <p:nvSpPr>
          <p:cNvPr id="21" name="Suorakulmio 20">
            <a:extLst>
              <a:ext uri="{FF2B5EF4-FFF2-40B4-BE49-F238E27FC236}">
                <a16:creationId xmlns:a16="http://schemas.microsoft.com/office/drawing/2014/main" id="{7805ECD9-B00B-4C11-BA95-F5D8E1B22ADB}"/>
              </a:ext>
            </a:extLst>
          </p:cNvPr>
          <p:cNvSpPr/>
          <p:nvPr/>
        </p:nvSpPr>
        <p:spPr>
          <a:xfrm>
            <a:off x="3048000" y="3150828"/>
            <a:ext cx="733733" cy="632389"/>
          </a:xfrm>
          <a:prstGeom prst="rect">
            <a:avLst/>
          </a:prstGeom>
          <a:blipFill rotWithShape="1">
            <a:blip r:embed="rId3"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i-FI"/>
          </a:p>
        </p:txBody>
      </p:sp>
      <p:sp>
        <p:nvSpPr>
          <p:cNvPr id="19" name="Suorakulmio 18">
            <a:extLst>
              <a:ext uri="{FF2B5EF4-FFF2-40B4-BE49-F238E27FC236}">
                <a16:creationId xmlns:a16="http://schemas.microsoft.com/office/drawing/2014/main" id="{9732D174-7087-4C50-83C0-AC3A54FD87C3}"/>
              </a:ext>
            </a:extLst>
          </p:cNvPr>
          <p:cNvSpPr/>
          <p:nvPr/>
        </p:nvSpPr>
        <p:spPr>
          <a:xfrm>
            <a:off x="4398235" y="3051147"/>
            <a:ext cx="918117" cy="810075"/>
          </a:xfrm>
          <a:prstGeom prst="rect">
            <a:avLst/>
          </a:prstGeom>
          <a:blipFill rotWithShape="1">
            <a:blip r:embed="rId4" cstate="screen">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i-FI"/>
          </a:p>
        </p:txBody>
      </p:sp>
      <p:sp>
        <p:nvSpPr>
          <p:cNvPr id="16" name="Pyöristetty suorakulmio 33">
            <a:extLst>
              <a:ext uri="{FF2B5EF4-FFF2-40B4-BE49-F238E27FC236}">
                <a16:creationId xmlns:a16="http://schemas.microsoft.com/office/drawing/2014/main" id="{CCA70F2E-F3CE-47B8-8D3B-C683EE198CAB}"/>
              </a:ext>
            </a:extLst>
          </p:cNvPr>
          <p:cNvSpPr/>
          <p:nvPr/>
        </p:nvSpPr>
        <p:spPr>
          <a:xfrm>
            <a:off x="5623245" y="2374339"/>
            <a:ext cx="1331449" cy="1629831"/>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fontAlgn="auto">
              <a:spcBef>
                <a:spcPts val="0"/>
              </a:spcBef>
              <a:spcAft>
                <a:spcPts val="0"/>
              </a:spcAft>
              <a:defRPr/>
            </a:pPr>
            <a:endParaRPr lang="fi-FI" dirty="0">
              <a:solidFill>
                <a:prstClr val="black"/>
              </a:solidFill>
              <a:latin typeface="Corbel" panose="020B0503020204020204" pitchFamily="34" charset="0"/>
            </a:endParaRPr>
          </a:p>
        </p:txBody>
      </p:sp>
      <p:pic>
        <p:nvPicPr>
          <p:cNvPr id="17" name="Kuva 16">
            <a:extLst>
              <a:ext uri="{FF2B5EF4-FFF2-40B4-BE49-F238E27FC236}">
                <a16:creationId xmlns:a16="http://schemas.microsoft.com/office/drawing/2014/main" id="{296C54A7-DCBB-4069-A28D-55420F45F5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1472" y="3125327"/>
            <a:ext cx="739328" cy="661715"/>
          </a:xfrm>
          <a:prstGeom prst="rect">
            <a:avLst/>
          </a:prstGeom>
        </p:spPr>
      </p:pic>
      <p:sp>
        <p:nvSpPr>
          <p:cNvPr id="15" name="Pyöristetty suorakulmio 4">
            <a:extLst>
              <a:ext uri="{FF2B5EF4-FFF2-40B4-BE49-F238E27FC236}">
                <a16:creationId xmlns:a16="http://schemas.microsoft.com/office/drawing/2014/main" id="{89CC3289-69E1-4095-A99E-705CB283A414}"/>
              </a:ext>
            </a:extLst>
          </p:cNvPr>
          <p:cNvSpPr/>
          <p:nvPr/>
        </p:nvSpPr>
        <p:spPr>
          <a:xfrm>
            <a:off x="1137376" y="1682543"/>
            <a:ext cx="5995497" cy="269864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fontAlgn="auto">
              <a:spcBef>
                <a:spcPts val="0"/>
              </a:spcBef>
              <a:spcAft>
                <a:spcPts val="0"/>
              </a:spcAft>
              <a:defRPr/>
            </a:pPr>
            <a:r>
              <a:rPr lang="fi-FI" b="1" dirty="0">
                <a:solidFill>
                  <a:srgbClr val="240E61"/>
                </a:solidFill>
                <a:latin typeface="Corbel" panose="020B0503020204020204" pitchFamily="34" charset="0"/>
              </a:rPr>
              <a:t>Strategiaohjelmat</a:t>
            </a:r>
          </a:p>
        </p:txBody>
      </p:sp>
      <p:sp>
        <p:nvSpPr>
          <p:cNvPr id="24" name="Pyöristetty suorakulmio 6">
            <a:extLst>
              <a:ext uri="{FF2B5EF4-FFF2-40B4-BE49-F238E27FC236}">
                <a16:creationId xmlns:a16="http://schemas.microsoft.com/office/drawing/2014/main" id="{86DEFB5E-5EC1-4791-81AC-7185361EBB38}"/>
              </a:ext>
            </a:extLst>
          </p:cNvPr>
          <p:cNvSpPr/>
          <p:nvPr/>
        </p:nvSpPr>
        <p:spPr>
          <a:xfrm>
            <a:off x="7384918" y="1673685"/>
            <a:ext cx="3661484" cy="269864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fontAlgn="auto">
              <a:spcBef>
                <a:spcPts val="0"/>
              </a:spcBef>
              <a:spcAft>
                <a:spcPts val="0"/>
              </a:spcAft>
              <a:defRPr/>
            </a:pPr>
            <a:endParaRPr lang="fi-FI" sz="1333" dirty="0">
              <a:solidFill>
                <a:prstClr val="black"/>
              </a:solidFill>
              <a:latin typeface="Corbel" panose="020B0503020204020204" pitchFamily="34" charset="0"/>
            </a:endParaRPr>
          </a:p>
        </p:txBody>
      </p:sp>
      <p:sp>
        <p:nvSpPr>
          <p:cNvPr id="28" name="Pyöristetty suorakulmio 43">
            <a:extLst>
              <a:ext uri="{FF2B5EF4-FFF2-40B4-BE49-F238E27FC236}">
                <a16:creationId xmlns:a16="http://schemas.microsoft.com/office/drawing/2014/main" id="{40AEE24E-CF69-4BE0-8193-CE5FA3AD3A20}"/>
              </a:ext>
            </a:extLst>
          </p:cNvPr>
          <p:cNvSpPr/>
          <p:nvPr/>
        </p:nvSpPr>
        <p:spPr>
          <a:xfrm>
            <a:off x="3801149" y="5965341"/>
            <a:ext cx="1165492" cy="61567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r>
              <a:rPr lang="fi-FI" sz="1333" b="1" dirty="0" err="1">
                <a:solidFill>
                  <a:srgbClr val="FFFFFF"/>
                </a:solidFill>
                <a:latin typeface="Corbel" panose="020B0503020204020204" pitchFamily="34" charset="0"/>
              </a:rPr>
              <a:t>Kehittämis</a:t>
            </a:r>
            <a:r>
              <a:rPr lang="fi-FI" sz="1333" b="1" dirty="0">
                <a:solidFill>
                  <a:srgbClr val="FFFFFF"/>
                </a:solidFill>
                <a:latin typeface="Corbel" panose="020B0503020204020204" pitchFamily="34" charset="0"/>
              </a:rPr>
              <a:t>-hankkeet</a:t>
            </a:r>
          </a:p>
        </p:txBody>
      </p:sp>
      <p:sp>
        <p:nvSpPr>
          <p:cNvPr id="29" name="Pyöristetty suorakulmio 44">
            <a:extLst>
              <a:ext uri="{FF2B5EF4-FFF2-40B4-BE49-F238E27FC236}">
                <a16:creationId xmlns:a16="http://schemas.microsoft.com/office/drawing/2014/main" id="{8A6CC836-AD33-4B61-880F-4D1D1F3EA021}"/>
              </a:ext>
            </a:extLst>
          </p:cNvPr>
          <p:cNvSpPr/>
          <p:nvPr/>
        </p:nvSpPr>
        <p:spPr>
          <a:xfrm>
            <a:off x="1126459" y="5965340"/>
            <a:ext cx="1285572" cy="62118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r>
              <a:rPr lang="fi-FI" sz="1333" b="1" dirty="0">
                <a:solidFill>
                  <a:srgbClr val="FFFFFF"/>
                </a:solidFill>
                <a:latin typeface="Corbel" panose="020B0503020204020204" pitchFamily="34" charset="0"/>
              </a:rPr>
              <a:t>Johtoryhmä-työskentely</a:t>
            </a:r>
          </a:p>
        </p:txBody>
      </p:sp>
      <p:sp>
        <p:nvSpPr>
          <p:cNvPr id="30" name="Pyöristetty suorakulmio 45">
            <a:extLst>
              <a:ext uri="{FF2B5EF4-FFF2-40B4-BE49-F238E27FC236}">
                <a16:creationId xmlns:a16="http://schemas.microsoft.com/office/drawing/2014/main" id="{EF0F0626-7542-49A3-BDA6-0FC119CA1FD1}"/>
              </a:ext>
            </a:extLst>
          </p:cNvPr>
          <p:cNvSpPr/>
          <p:nvPr/>
        </p:nvSpPr>
        <p:spPr>
          <a:xfrm>
            <a:off x="9800629" y="5965341"/>
            <a:ext cx="1245771" cy="61567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r>
              <a:rPr lang="fi-FI" sz="1333" b="1" dirty="0">
                <a:solidFill>
                  <a:srgbClr val="FFFFFF"/>
                </a:solidFill>
                <a:latin typeface="Corbel" panose="020B0503020204020204" pitchFamily="34" charset="0"/>
              </a:rPr>
              <a:t>Palvelu-sopimukset</a:t>
            </a:r>
          </a:p>
        </p:txBody>
      </p:sp>
      <p:sp>
        <p:nvSpPr>
          <p:cNvPr id="31" name="Pyöristetty suorakulmio 46">
            <a:extLst>
              <a:ext uri="{FF2B5EF4-FFF2-40B4-BE49-F238E27FC236}">
                <a16:creationId xmlns:a16="http://schemas.microsoft.com/office/drawing/2014/main" id="{760BC8E6-B548-4258-AD7C-226B765D63F0}"/>
              </a:ext>
            </a:extLst>
          </p:cNvPr>
          <p:cNvSpPr/>
          <p:nvPr/>
        </p:nvSpPr>
        <p:spPr>
          <a:xfrm>
            <a:off x="7577715" y="5960630"/>
            <a:ext cx="2116572" cy="62118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r>
              <a:rPr lang="fi-FI" sz="1333" b="1" dirty="0">
                <a:solidFill>
                  <a:srgbClr val="FFFFFF"/>
                </a:solidFill>
                <a:latin typeface="Corbel" panose="020B0503020204020204" pitchFamily="34" charset="0"/>
              </a:rPr>
              <a:t>Sidosyksikköjen talous- ja toimintasuunnitelmat</a:t>
            </a:r>
          </a:p>
        </p:txBody>
      </p:sp>
      <p:sp>
        <p:nvSpPr>
          <p:cNvPr id="32" name="Pyöristetty suorakulmio 47">
            <a:extLst>
              <a:ext uri="{FF2B5EF4-FFF2-40B4-BE49-F238E27FC236}">
                <a16:creationId xmlns:a16="http://schemas.microsoft.com/office/drawing/2014/main" id="{706D4FC0-DC45-4A69-B7DA-D38261BA29DE}"/>
              </a:ext>
            </a:extLst>
          </p:cNvPr>
          <p:cNvSpPr/>
          <p:nvPr/>
        </p:nvSpPr>
        <p:spPr>
          <a:xfrm>
            <a:off x="2521111" y="5965341"/>
            <a:ext cx="1165492" cy="61567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r>
              <a:rPr lang="fi-FI" sz="1333" b="1" dirty="0">
                <a:solidFill>
                  <a:srgbClr val="FFFFFF"/>
                </a:solidFill>
                <a:latin typeface="Corbel" panose="020B0503020204020204" pitchFamily="34" charset="0"/>
              </a:rPr>
              <a:t>Kehitys-keskustelut</a:t>
            </a:r>
          </a:p>
        </p:txBody>
      </p:sp>
      <p:sp>
        <p:nvSpPr>
          <p:cNvPr id="33" name="Pyöristetty suorakulmio 48">
            <a:extLst>
              <a:ext uri="{FF2B5EF4-FFF2-40B4-BE49-F238E27FC236}">
                <a16:creationId xmlns:a16="http://schemas.microsoft.com/office/drawing/2014/main" id="{6703C00D-0B1C-43D1-AF2F-D74CE7ACF713}"/>
              </a:ext>
            </a:extLst>
          </p:cNvPr>
          <p:cNvSpPr/>
          <p:nvPr/>
        </p:nvSpPr>
        <p:spPr>
          <a:xfrm>
            <a:off x="5070893" y="5965341"/>
            <a:ext cx="1048367" cy="615671"/>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r>
              <a:rPr lang="fi-FI" sz="1333" b="1" dirty="0">
                <a:solidFill>
                  <a:srgbClr val="FFFFFF"/>
                </a:solidFill>
                <a:latin typeface="Corbel" panose="020B0503020204020204" pitchFamily="34" charset="0"/>
              </a:rPr>
              <a:t>Viestintä</a:t>
            </a:r>
          </a:p>
        </p:txBody>
      </p:sp>
      <p:sp>
        <p:nvSpPr>
          <p:cNvPr id="34" name="Pyöristetty suorakulmio 49">
            <a:extLst>
              <a:ext uri="{FF2B5EF4-FFF2-40B4-BE49-F238E27FC236}">
                <a16:creationId xmlns:a16="http://schemas.microsoft.com/office/drawing/2014/main" id="{B5673C77-CA50-4CF6-A391-6F8F87965658}"/>
              </a:ext>
            </a:extLst>
          </p:cNvPr>
          <p:cNvSpPr/>
          <p:nvPr/>
        </p:nvSpPr>
        <p:spPr>
          <a:xfrm>
            <a:off x="6225604" y="5965340"/>
            <a:ext cx="1245769" cy="614915"/>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r>
              <a:rPr lang="fi-FI" sz="1333" b="1" dirty="0">
                <a:solidFill>
                  <a:srgbClr val="FFFFFF"/>
                </a:solidFill>
                <a:latin typeface="Corbel" panose="020B0503020204020204" pitchFamily="34" charset="0"/>
              </a:rPr>
              <a:t>Sidosryhmä-yhteistyö</a:t>
            </a:r>
          </a:p>
        </p:txBody>
      </p:sp>
      <p:sp>
        <p:nvSpPr>
          <p:cNvPr id="36" name="Tekstiruutu 35">
            <a:extLst>
              <a:ext uri="{FF2B5EF4-FFF2-40B4-BE49-F238E27FC236}">
                <a16:creationId xmlns:a16="http://schemas.microsoft.com/office/drawing/2014/main" id="{FAB9259E-4DC4-4C8F-9311-DFCCBAFC52C3}"/>
              </a:ext>
            </a:extLst>
          </p:cNvPr>
          <p:cNvSpPr txBox="1"/>
          <p:nvPr/>
        </p:nvSpPr>
        <p:spPr>
          <a:xfrm>
            <a:off x="7597188" y="1692233"/>
            <a:ext cx="3328945" cy="2625655"/>
          </a:xfrm>
          <a:prstGeom prst="rect">
            <a:avLst/>
          </a:prstGeom>
          <a:noFill/>
        </p:spPr>
        <p:txBody>
          <a:bodyPr wrap="square">
            <a:spAutoFit/>
          </a:bodyPr>
          <a:lstStyle/>
          <a:p>
            <a:pPr defTabSz="914377" fontAlgn="auto">
              <a:spcBef>
                <a:spcPts val="0"/>
              </a:spcBef>
              <a:spcAft>
                <a:spcPts val="0"/>
              </a:spcAft>
              <a:defRPr/>
            </a:pPr>
            <a:r>
              <a:rPr lang="fi-FI" b="1" dirty="0">
                <a:solidFill>
                  <a:srgbClr val="240E61"/>
                </a:solidFill>
                <a:latin typeface="Corbel" panose="020B0503020204020204" pitchFamily="34" charset="0"/>
                <a:ea typeface="+mn-ea"/>
              </a:rPr>
              <a:t>Muut suunnitelmat ja ohjelmat</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Kaupunkirakennesuunnitelma</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Kaupunkiseutusuunnitelma</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Maapoliittinen ohjelma</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Ilmastopoliittinen ohjelma</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Omistajapoliittiset linjaukset</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Maaseutuohjelma</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Ikäystävällinen Kuopio</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Koulutuspoliittinen ohjelma</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Joukkoliikenneohjelma  </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Hankintaohjelma</a:t>
            </a:r>
          </a:p>
          <a:p>
            <a:pPr marL="285744" indent="-285744" defTabSz="914377" fontAlgn="auto">
              <a:spcBef>
                <a:spcPts val="0"/>
              </a:spcBef>
              <a:spcAft>
                <a:spcPts val="0"/>
              </a:spcAft>
              <a:buFont typeface="Arial" panose="020B0604020202020204" pitchFamily="34" charset="0"/>
              <a:buChar char="•"/>
              <a:defRPr/>
            </a:pPr>
            <a:r>
              <a:rPr lang="fi-FI" sz="1333" dirty="0">
                <a:solidFill>
                  <a:srgbClr val="240E61"/>
                </a:solidFill>
                <a:latin typeface="Corbel" panose="020B0503020204020204" pitchFamily="34" charset="0"/>
                <a:ea typeface="+mn-ea"/>
              </a:rPr>
              <a:t>Muut suunnitelmat ja ohjelmat</a:t>
            </a:r>
          </a:p>
        </p:txBody>
      </p:sp>
      <p:sp>
        <p:nvSpPr>
          <p:cNvPr id="39" name="Tekstiruutu 38">
            <a:extLst>
              <a:ext uri="{FF2B5EF4-FFF2-40B4-BE49-F238E27FC236}">
                <a16:creationId xmlns:a16="http://schemas.microsoft.com/office/drawing/2014/main" id="{38027FA1-0D60-45B4-9891-E0616392D26C}"/>
              </a:ext>
            </a:extLst>
          </p:cNvPr>
          <p:cNvSpPr txBox="1"/>
          <p:nvPr/>
        </p:nvSpPr>
        <p:spPr>
          <a:xfrm>
            <a:off x="5690296" y="2461318"/>
            <a:ext cx="1197344" cy="564129"/>
          </a:xfrm>
          <a:prstGeom prst="rect">
            <a:avLst/>
          </a:prstGeom>
          <a:noFill/>
        </p:spPr>
        <p:txBody>
          <a:bodyPr wrap="square">
            <a:spAutoFit/>
          </a:bodyPr>
          <a:lstStyle/>
          <a:p>
            <a:pPr algn="ctr" defTabSz="914377" fontAlgn="auto">
              <a:spcBef>
                <a:spcPts val="0"/>
              </a:spcBef>
              <a:spcAft>
                <a:spcPts val="0"/>
              </a:spcAft>
              <a:defRPr/>
            </a:pPr>
            <a:r>
              <a:rPr lang="fi-FI" sz="1533" b="1" dirty="0">
                <a:solidFill>
                  <a:srgbClr val="240E61"/>
                </a:solidFill>
                <a:latin typeface="Corbel" panose="020B0503020204020204" pitchFamily="34" charset="0"/>
                <a:ea typeface="+mn-ea"/>
              </a:rPr>
              <a:t>Uudistuva </a:t>
            </a:r>
          </a:p>
          <a:p>
            <a:pPr algn="ctr" defTabSz="914377" fontAlgn="auto">
              <a:spcBef>
                <a:spcPts val="0"/>
              </a:spcBef>
              <a:spcAft>
                <a:spcPts val="0"/>
              </a:spcAft>
              <a:defRPr/>
            </a:pPr>
            <a:r>
              <a:rPr lang="fi-FI" sz="1533" b="1" dirty="0">
                <a:solidFill>
                  <a:srgbClr val="240E61"/>
                </a:solidFill>
                <a:latin typeface="Corbel" panose="020B0503020204020204" pitchFamily="34" charset="0"/>
                <a:ea typeface="+mn-ea"/>
              </a:rPr>
              <a:t>Kuopio</a:t>
            </a:r>
          </a:p>
        </p:txBody>
      </p:sp>
      <p:sp>
        <p:nvSpPr>
          <p:cNvPr id="40" name="Pyöristetty suorakulmio 33">
            <a:extLst>
              <a:ext uri="{FF2B5EF4-FFF2-40B4-BE49-F238E27FC236}">
                <a16:creationId xmlns:a16="http://schemas.microsoft.com/office/drawing/2014/main" id="{055B992F-C530-4B4D-91A8-23DB21632EEC}"/>
              </a:ext>
            </a:extLst>
          </p:cNvPr>
          <p:cNvSpPr/>
          <p:nvPr/>
        </p:nvSpPr>
        <p:spPr>
          <a:xfrm>
            <a:off x="4191570" y="2369133"/>
            <a:ext cx="1331449" cy="1629831"/>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fontAlgn="auto">
              <a:spcBef>
                <a:spcPts val="0"/>
              </a:spcBef>
              <a:spcAft>
                <a:spcPts val="0"/>
              </a:spcAft>
              <a:defRPr/>
            </a:pPr>
            <a:endParaRPr lang="fi-FI" dirty="0">
              <a:solidFill>
                <a:prstClr val="black"/>
              </a:solidFill>
              <a:latin typeface="Corbel" panose="020B0503020204020204" pitchFamily="34" charset="0"/>
            </a:endParaRPr>
          </a:p>
        </p:txBody>
      </p:sp>
      <p:sp>
        <p:nvSpPr>
          <p:cNvPr id="42" name="Tekstiruutu 41">
            <a:extLst>
              <a:ext uri="{FF2B5EF4-FFF2-40B4-BE49-F238E27FC236}">
                <a16:creationId xmlns:a16="http://schemas.microsoft.com/office/drawing/2014/main" id="{E504CD6A-5B21-44DA-A2B3-998460736D1F}"/>
              </a:ext>
            </a:extLst>
          </p:cNvPr>
          <p:cNvSpPr txBox="1"/>
          <p:nvPr/>
        </p:nvSpPr>
        <p:spPr>
          <a:xfrm>
            <a:off x="4158225" y="2456111"/>
            <a:ext cx="1399515" cy="564129"/>
          </a:xfrm>
          <a:prstGeom prst="rect">
            <a:avLst/>
          </a:prstGeom>
          <a:noFill/>
        </p:spPr>
        <p:txBody>
          <a:bodyPr wrap="square">
            <a:spAutoFit/>
          </a:bodyPr>
          <a:lstStyle/>
          <a:p>
            <a:pPr algn="ctr" defTabSz="914377" fontAlgn="auto">
              <a:spcBef>
                <a:spcPts val="0"/>
              </a:spcBef>
              <a:spcAft>
                <a:spcPts val="0"/>
              </a:spcAft>
              <a:defRPr/>
            </a:pPr>
            <a:r>
              <a:rPr lang="fi-FI" sz="1533" b="1" dirty="0">
                <a:solidFill>
                  <a:srgbClr val="240E61"/>
                </a:solidFill>
                <a:latin typeface="Corbel" panose="020B0503020204020204" pitchFamily="34" charset="0"/>
                <a:ea typeface="+mn-ea"/>
              </a:rPr>
              <a:t>Resurssiviisas </a:t>
            </a:r>
          </a:p>
          <a:p>
            <a:pPr algn="ctr" defTabSz="914377" fontAlgn="auto">
              <a:spcBef>
                <a:spcPts val="0"/>
              </a:spcBef>
              <a:spcAft>
                <a:spcPts val="0"/>
              </a:spcAft>
              <a:defRPr/>
            </a:pPr>
            <a:r>
              <a:rPr lang="fi-FI" sz="1533" b="1" dirty="0">
                <a:solidFill>
                  <a:srgbClr val="240E61"/>
                </a:solidFill>
                <a:latin typeface="Corbel" panose="020B0503020204020204" pitchFamily="34" charset="0"/>
                <a:ea typeface="+mn-ea"/>
              </a:rPr>
              <a:t>Kuopio</a:t>
            </a:r>
          </a:p>
        </p:txBody>
      </p:sp>
      <p:sp>
        <p:nvSpPr>
          <p:cNvPr id="43" name="Pyöristetty suorakulmio 33">
            <a:extLst>
              <a:ext uri="{FF2B5EF4-FFF2-40B4-BE49-F238E27FC236}">
                <a16:creationId xmlns:a16="http://schemas.microsoft.com/office/drawing/2014/main" id="{E93E8045-D359-41B1-AA2B-6DED458F1123}"/>
              </a:ext>
            </a:extLst>
          </p:cNvPr>
          <p:cNvSpPr/>
          <p:nvPr/>
        </p:nvSpPr>
        <p:spPr>
          <a:xfrm>
            <a:off x="2751644" y="2374339"/>
            <a:ext cx="1331449" cy="1629831"/>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fontAlgn="auto">
              <a:spcBef>
                <a:spcPts val="0"/>
              </a:spcBef>
              <a:spcAft>
                <a:spcPts val="0"/>
              </a:spcAft>
              <a:defRPr/>
            </a:pPr>
            <a:endParaRPr lang="fi-FI" dirty="0">
              <a:solidFill>
                <a:prstClr val="black"/>
              </a:solidFill>
              <a:latin typeface="Corbel" panose="020B0503020204020204" pitchFamily="34" charset="0"/>
            </a:endParaRPr>
          </a:p>
        </p:txBody>
      </p:sp>
      <p:sp>
        <p:nvSpPr>
          <p:cNvPr id="45" name="Tekstiruutu 44">
            <a:extLst>
              <a:ext uri="{FF2B5EF4-FFF2-40B4-BE49-F238E27FC236}">
                <a16:creationId xmlns:a16="http://schemas.microsoft.com/office/drawing/2014/main" id="{8AA6F341-82A0-4C89-B80E-9A78C156D036}"/>
              </a:ext>
            </a:extLst>
          </p:cNvPr>
          <p:cNvSpPr txBox="1"/>
          <p:nvPr/>
        </p:nvSpPr>
        <p:spPr>
          <a:xfrm>
            <a:off x="2751644" y="2461318"/>
            <a:ext cx="1367001" cy="564129"/>
          </a:xfrm>
          <a:prstGeom prst="rect">
            <a:avLst/>
          </a:prstGeom>
          <a:noFill/>
        </p:spPr>
        <p:txBody>
          <a:bodyPr wrap="square">
            <a:spAutoFit/>
          </a:bodyPr>
          <a:lstStyle/>
          <a:p>
            <a:pPr algn="ctr" defTabSz="914377" fontAlgn="auto">
              <a:spcBef>
                <a:spcPts val="0"/>
              </a:spcBef>
              <a:spcAft>
                <a:spcPts val="0"/>
              </a:spcAft>
              <a:defRPr/>
            </a:pPr>
            <a:r>
              <a:rPr lang="fi-FI" sz="1533" b="1" dirty="0">
                <a:solidFill>
                  <a:srgbClr val="240E61"/>
                </a:solidFill>
                <a:latin typeface="Corbel" panose="020B0503020204020204" pitchFamily="34" charset="0"/>
                <a:ea typeface="+mn-ea"/>
              </a:rPr>
              <a:t>Hyvinvoiva</a:t>
            </a:r>
          </a:p>
          <a:p>
            <a:pPr algn="ctr" defTabSz="914377" fontAlgn="auto">
              <a:spcBef>
                <a:spcPts val="0"/>
              </a:spcBef>
              <a:spcAft>
                <a:spcPts val="0"/>
              </a:spcAft>
              <a:defRPr/>
            </a:pPr>
            <a:r>
              <a:rPr lang="fi-FI" sz="1533" b="1" dirty="0">
                <a:solidFill>
                  <a:srgbClr val="240E61"/>
                </a:solidFill>
                <a:latin typeface="Corbel" panose="020B0503020204020204" pitchFamily="34" charset="0"/>
                <a:ea typeface="+mn-ea"/>
              </a:rPr>
              <a:t>Kuopio</a:t>
            </a:r>
          </a:p>
        </p:txBody>
      </p:sp>
      <p:sp>
        <p:nvSpPr>
          <p:cNvPr id="46" name="Pyöristetty suorakulmio 33">
            <a:extLst>
              <a:ext uri="{FF2B5EF4-FFF2-40B4-BE49-F238E27FC236}">
                <a16:creationId xmlns:a16="http://schemas.microsoft.com/office/drawing/2014/main" id="{1D19A28F-BD08-4016-8D33-F57F99715AEA}"/>
              </a:ext>
            </a:extLst>
          </p:cNvPr>
          <p:cNvSpPr/>
          <p:nvPr/>
        </p:nvSpPr>
        <p:spPr>
          <a:xfrm>
            <a:off x="1314097" y="2369133"/>
            <a:ext cx="1331449" cy="1629831"/>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t" anchorCtr="0"/>
          <a:lstStyle/>
          <a:p>
            <a:pPr algn="ctr" defTabSz="914377" fontAlgn="auto">
              <a:spcBef>
                <a:spcPts val="0"/>
              </a:spcBef>
              <a:spcAft>
                <a:spcPts val="0"/>
              </a:spcAft>
              <a:defRPr/>
            </a:pPr>
            <a:endParaRPr lang="fi-FI" dirty="0">
              <a:solidFill>
                <a:prstClr val="black"/>
              </a:solidFill>
              <a:latin typeface="Corbel" panose="020B0503020204020204" pitchFamily="34" charset="0"/>
            </a:endParaRPr>
          </a:p>
        </p:txBody>
      </p:sp>
      <p:sp>
        <p:nvSpPr>
          <p:cNvPr id="48" name="Tekstiruutu 47">
            <a:extLst>
              <a:ext uri="{FF2B5EF4-FFF2-40B4-BE49-F238E27FC236}">
                <a16:creationId xmlns:a16="http://schemas.microsoft.com/office/drawing/2014/main" id="{24DAE4E9-E2CA-4F56-A253-C48DA03F6C43}"/>
              </a:ext>
            </a:extLst>
          </p:cNvPr>
          <p:cNvSpPr txBox="1"/>
          <p:nvPr/>
        </p:nvSpPr>
        <p:spPr>
          <a:xfrm>
            <a:off x="1381148" y="2456111"/>
            <a:ext cx="1197344" cy="564129"/>
          </a:xfrm>
          <a:prstGeom prst="rect">
            <a:avLst/>
          </a:prstGeom>
          <a:noFill/>
        </p:spPr>
        <p:txBody>
          <a:bodyPr wrap="square">
            <a:spAutoFit/>
          </a:bodyPr>
          <a:lstStyle/>
          <a:p>
            <a:pPr algn="ctr" defTabSz="914377" fontAlgn="auto">
              <a:spcBef>
                <a:spcPts val="0"/>
              </a:spcBef>
              <a:spcAft>
                <a:spcPts val="0"/>
              </a:spcAft>
              <a:defRPr/>
            </a:pPr>
            <a:r>
              <a:rPr lang="fi-FI" sz="1533" b="1" dirty="0">
                <a:solidFill>
                  <a:srgbClr val="240E61"/>
                </a:solidFill>
                <a:latin typeface="Corbel" panose="020B0503020204020204" pitchFamily="34" charset="0"/>
                <a:ea typeface="+mn-ea"/>
              </a:rPr>
              <a:t>Kasvava </a:t>
            </a:r>
          </a:p>
          <a:p>
            <a:pPr algn="ctr" defTabSz="914377" fontAlgn="auto">
              <a:spcBef>
                <a:spcPts val="0"/>
              </a:spcBef>
              <a:spcAft>
                <a:spcPts val="0"/>
              </a:spcAft>
              <a:defRPr/>
            </a:pPr>
            <a:r>
              <a:rPr lang="fi-FI" sz="1533" b="1" dirty="0">
                <a:solidFill>
                  <a:srgbClr val="240E61"/>
                </a:solidFill>
                <a:latin typeface="Corbel" panose="020B0503020204020204" pitchFamily="34" charset="0"/>
                <a:ea typeface="+mn-ea"/>
              </a:rPr>
              <a:t>Kuopio</a:t>
            </a:r>
          </a:p>
        </p:txBody>
      </p:sp>
      <p:sp>
        <p:nvSpPr>
          <p:cNvPr id="25" name="Pyöristetty suorakulmio 38">
            <a:extLst>
              <a:ext uri="{FF2B5EF4-FFF2-40B4-BE49-F238E27FC236}">
                <a16:creationId xmlns:a16="http://schemas.microsoft.com/office/drawing/2014/main" id="{3E672A78-6A89-4412-BC61-95B4AFC2430A}"/>
              </a:ext>
            </a:extLst>
          </p:cNvPr>
          <p:cNvSpPr/>
          <p:nvPr/>
        </p:nvSpPr>
        <p:spPr>
          <a:xfrm>
            <a:off x="1137376" y="4548927"/>
            <a:ext cx="9909025" cy="1251512"/>
          </a:xfrm>
          <a:prstGeom prst="roundRect">
            <a:avLst/>
          </a:prstGeom>
          <a:no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fontAlgn="auto">
              <a:spcBef>
                <a:spcPts val="0"/>
              </a:spcBef>
              <a:spcAft>
                <a:spcPts val="0"/>
              </a:spcAft>
              <a:defRPr/>
            </a:pPr>
            <a:r>
              <a:rPr lang="fi-FI" b="1" dirty="0">
                <a:solidFill>
                  <a:srgbClr val="240E61"/>
                </a:solidFill>
                <a:latin typeface="Corbel" panose="020B0503020204020204" pitchFamily="34" charset="0"/>
              </a:rPr>
              <a:t>Vuosittain tapahtuva toiminnan ja talouden suunnittelu</a:t>
            </a:r>
          </a:p>
        </p:txBody>
      </p:sp>
      <p:sp>
        <p:nvSpPr>
          <p:cNvPr id="50" name="Tekstiruutu 49">
            <a:extLst>
              <a:ext uri="{FF2B5EF4-FFF2-40B4-BE49-F238E27FC236}">
                <a16:creationId xmlns:a16="http://schemas.microsoft.com/office/drawing/2014/main" id="{8FAB4D9C-0EE6-4FCD-9550-EC574292B80B}"/>
              </a:ext>
            </a:extLst>
          </p:cNvPr>
          <p:cNvSpPr txBox="1"/>
          <p:nvPr/>
        </p:nvSpPr>
        <p:spPr>
          <a:xfrm>
            <a:off x="1943760" y="5042866"/>
            <a:ext cx="3688299" cy="564129"/>
          </a:xfrm>
          <a:prstGeom prst="rect">
            <a:avLst/>
          </a:prstGeom>
          <a:noFill/>
        </p:spPr>
        <p:txBody>
          <a:bodyPr wrap="square">
            <a:spAutoFit/>
          </a:bodyPr>
          <a:lstStyle/>
          <a:p>
            <a:pPr algn="ctr" defTabSz="914377" fontAlgn="auto">
              <a:spcBef>
                <a:spcPts val="0"/>
              </a:spcBef>
              <a:spcAft>
                <a:spcPts val="0"/>
              </a:spcAft>
              <a:defRPr/>
            </a:pPr>
            <a:r>
              <a:rPr lang="fi-FI" sz="1533" b="1" dirty="0">
                <a:solidFill>
                  <a:srgbClr val="FFFFFF"/>
                </a:solidFill>
                <a:latin typeface="Corbel" panose="020B0503020204020204" pitchFamily="34" charset="0"/>
                <a:ea typeface="+mn-ea"/>
              </a:rPr>
              <a:t>Talousarvio ja taloussuunnitelma</a:t>
            </a:r>
          </a:p>
          <a:p>
            <a:pPr algn="ctr" defTabSz="914377" fontAlgn="auto">
              <a:spcBef>
                <a:spcPts val="0"/>
              </a:spcBef>
              <a:spcAft>
                <a:spcPts val="0"/>
              </a:spcAft>
              <a:defRPr/>
            </a:pPr>
            <a:r>
              <a:rPr lang="fi-FI" sz="1533" dirty="0">
                <a:solidFill>
                  <a:srgbClr val="FFFFFF"/>
                </a:solidFill>
                <a:latin typeface="Corbel" panose="020B0503020204020204" pitchFamily="34" charset="0"/>
                <a:ea typeface="+mn-ea"/>
              </a:rPr>
              <a:t>(sitovat tavoitteet ja talouskehys)</a:t>
            </a:r>
          </a:p>
        </p:txBody>
      </p:sp>
      <p:sp>
        <p:nvSpPr>
          <p:cNvPr id="52" name="Tekstiruutu 51">
            <a:extLst>
              <a:ext uri="{FF2B5EF4-FFF2-40B4-BE49-F238E27FC236}">
                <a16:creationId xmlns:a16="http://schemas.microsoft.com/office/drawing/2014/main" id="{DECD452F-0841-4181-891A-9534B929EC5C}"/>
              </a:ext>
            </a:extLst>
          </p:cNvPr>
          <p:cNvSpPr txBox="1"/>
          <p:nvPr/>
        </p:nvSpPr>
        <p:spPr>
          <a:xfrm>
            <a:off x="6559944" y="5046441"/>
            <a:ext cx="3688299" cy="564129"/>
          </a:xfrm>
          <a:prstGeom prst="rect">
            <a:avLst/>
          </a:prstGeom>
          <a:noFill/>
        </p:spPr>
        <p:txBody>
          <a:bodyPr wrap="square">
            <a:spAutoFit/>
          </a:bodyPr>
          <a:lstStyle/>
          <a:p>
            <a:pPr algn="ctr" defTabSz="914377" fontAlgn="auto">
              <a:spcBef>
                <a:spcPts val="0"/>
              </a:spcBef>
              <a:spcAft>
                <a:spcPts val="0"/>
              </a:spcAft>
              <a:defRPr/>
            </a:pPr>
            <a:r>
              <a:rPr lang="fi-FI" sz="1533" b="1" dirty="0">
                <a:solidFill>
                  <a:srgbClr val="FFFFFF"/>
                </a:solidFill>
                <a:latin typeface="Corbel" panose="020B0503020204020204" pitchFamily="34" charset="0"/>
                <a:ea typeface="+mn-ea"/>
              </a:rPr>
              <a:t>Palvelualueiden käyttösuunnitelmat </a:t>
            </a:r>
            <a:r>
              <a:rPr lang="fi-FI" sz="1533" dirty="0">
                <a:solidFill>
                  <a:srgbClr val="FFFFFF"/>
                </a:solidFill>
                <a:latin typeface="Corbel" panose="020B0503020204020204" pitchFamily="34" charset="0"/>
                <a:ea typeface="+mn-ea"/>
              </a:rPr>
              <a:t>(tavoitteita toteuttavat toimenpiteet)</a:t>
            </a:r>
          </a:p>
        </p:txBody>
      </p:sp>
    </p:spTree>
    <p:extLst>
      <p:ext uri="{BB962C8B-B14F-4D97-AF65-F5344CB8AC3E}">
        <p14:creationId xmlns:p14="http://schemas.microsoft.com/office/powerpoint/2010/main" val="301121336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1153500" y="6491627"/>
            <a:ext cx="780983" cy="276999"/>
          </a:xfrm>
          <a:prstGeom prst="rect">
            <a:avLst/>
          </a:prstGeom>
        </p:spPr>
        <p:txBody>
          <a:bodyPr wrap="none">
            <a:spAutoFit/>
          </a:bodyPr>
          <a:lstStyle/>
          <a:p>
            <a:pPr lvl="0" defTabSz="457200" fontAlgn="base">
              <a:spcBef>
                <a:spcPct val="0"/>
              </a:spcBef>
              <a:spcAft>
                <a:spcPct val="0"/>
              </a:spcAft>
            </a:pPr>
            <a:r>
              <a:rPr lang="fi-FI" sz="1200" dirty="0">
                <a:solidFill>
                  <a:srgbClr val="0F0F0F"/>
                </a:solidFill>
              </a:rPr>
              <a:t>6</a:t>
            </a:r>
            <a:r>
              <a:rPr lang="fi-FI" sz="1200" dirty="0">
                <a:solidFill>
                  <a:srgbClr val="0F0F0F"/>
                </a:solidFill>
                <a:latin typeface="Arial" charset="0"/>
                <a:ea typeface="ＭＳ Ｐゴシック" charset="-128"/>
              </a:rPr>
              <a:t>.4.2022</a:t>
            </a:r>
          </a:p>
        </p:txBody>
      </p:sp>
      <p:sp>
        <p:nvSpPr>
          <p:cNvPr id="3" name="Otsikko 8">
            <a:extLst>
              <a:ext uri="{FF2B5EF4-FFF2-40B4-BE49-F238E27FC236}">
                <a16:creationId xmlns:a16="http://schemas.microsoft.com/office/drawing/2014/main" id="{4DE77392-F100-BBD0-7E50-CEA34BF57A71}"/>
              </a:ext>
            </a:extLst>
          </p:cNvPr>
          <p:cNvSpPr txBox="1">
            <a:spLocks/>
          </p:cNvSpPr>
          <p:nvPr/>
        </p:nvSpPr>
        <p:spPr>
          <a:xfrm>
            <a:off x="523549" y="501011"/>
            <a:ext cx="6757190" cy="984889"/>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lang="fi-FI" sz="4000" dirty="0">
                <a:solidFill>
                  <a:schemeClr val="accent1"/>
                </a:solidFill>
                <a:latin typeface="Corbel" panose="020B0503020204020204" pitchFamily="34" charset="0"/>
                <a:ea typeface="Verdana" panose="020B0604030504040204" pitchFamily="34" charset="0"/>
                <a:cs typeface="Verdana" panose="020B0604030504040204" pitchFamily="34" charset="0"/>
              </a:rPr>
              <a:t>Etäisyydet ja matka-ajat</a:t>
            </a:r>
            <a:br>
              <a:rPr lang="fi-FI" sz="4000" dirty="0">
                <a:solidFill>
                  <a:schemeClr val="accent5"/>
                </a:solidFill>
                <a:latin typeface="Corbel" panose="020B0503020204020204" pitchFamily="34" charset="0"/>
                <a:ea typeface="Verdana" panose="020B0604030504040204" pitchFamily="34" charset="0"/>
                <a:cs typeface="Verdana" panose="020B0604030504040204" pitchFamily="34" charset="0"/>
              </a:rPr>
            </a:br>
            <a:r>
              <a:rPr lang="fi-FI" sz="1800" b="0" i="1" kern="0" dirty="0" err="1">
                <a:latin typeface="Georgia"/>
                <a:ea typeface="ＭＳ Ｐゴシック"/>
                <a:cs typeface="Verdana" panose="020B0604030504040204" pitchFamily="34" charset="0"/>
              </a:rPr>
              <a:t>Distances</a:t>
            </a:r>
            <a:r>
              <a:rPr lang="fi-FI" sz="1800" b="0" i="1" kern="0" dirty="0">
                <a:latin typeface="Georgia"/>
                <a:ea typeface="ＭＳ Ｐゴシック"/>
                <a:cs typeface="Verdana" panose="020B0604030504040204" pitchFamily="34" charset="0"/>
              </a:rPr>
              <a:t> and </a:t>
            </a:r>
            <a:r>
              <a:rPr lang="fi-FI" sz="1800" b="0" i="1" kern="0" dirty="0" err="1">
                <a:latin typeface="Georgia"/>
                <a:ea typeface="ＭＳ Ｐゴシック"/>
                <a:cs typeface="Verdana" panose="020B0604030504040204" pitchFamily="34" charset="0"/>
              </a:rPr>
              <a:t>travel</a:t>
            </a:r>
            <a:r>
              <a:rPr lang="fi-FI" sz="1800" b="0" i="1" kern="0" dirty="0">
                <a:latin typeface="Georgia"/>
                <a:ea typeface="ＭＳ Ｐゴシック"/>
                <a:cs typeface="Verdana" panose="020B0604030504040204" pitchFamily="34" charset="0"/>
              </a:rPr>
              <a:t> </a:t>
            </a:r>
            <a:r>
              <a:rPr lang="fi-FI" sz="1800" b="0" i="1" kern="0" dirty="0" err="1">
                <a:latin typeface="Georgia"/>
                <a:ea typeface="ＭＳ Ｐゴシック"/>
                <a:cs typeface="Verdana" panose="020B0604030504040204" pitchFamily="34" charset="0"/>
              </a:rPr>
              <a:t>times</a:t>
            </a:r>
            <a:r>
              <a:rPr lang="fi-FI" sz="1800" b="0" i="1" kern="0" dirty="0">
                <a:latin typeface="Georgia"/>
                <a:ea typeface="ＭＳ Ｐゴシック"/>
                <a:cs typeface="Verdana" panose="020B0604030504040204" pitchFamily="34" charset="0"/>
              </a:rPr>
              <a:t> to Kuopio</a:t>
            </a:r>
            <a:br>
              <a:rPr lang="fi-FI" sz="1800" spc="-300" dirty="0">
                <a:cs typeface="Verdana" panose="020B0604030504040204" pitchFamily="34" charset="0"/>
              </a:rPr>
            </a:br>
            <a:endParaRPr lang="fi-FI" sz="1800" dirty="0">
              <a:solidFill>
                <a:schemeClr val="accent5"/>
              </a:solidFill>
              <a:latin typeface="Corbel" panose="020B0503020204020204" pitchFamily="34" charset="0"/>
            </a:endParaRPr>
          </a:p>
        </p:txBody>
      </p:sp>
      <p:sp>
        <p:nvSpPr>
          <p:cNvPr id="4" name="Suorakulmio 3">
            <a:extLst>
              <a:ext uri="{FF2B5EF4-FFF2-40B4-BE49-F238E27FC236}">
                <a16:creationId xmlns:a16="http://schemas.microsoft.com/office/drawing/2014/main" id="{C4A64A61-A556-7EFD-ABDD-B5D50506D347}"/>
              </a:ext>
            </a:extLst>
          </p:cNvPr>
          <p:cNvSpPr/>
          <p:nvPr/>
        </p:nvSpPr>
        <p:spPr>
          <a:xfrm>
            <a:off x="708103" y="1969872"/>
            <a:ext cx="7804486" cy="3096232"/>
          </a:xfrm>
          <a:prstGeom prst="rect">
            <a:avLst/>
          </a:prstGeom>
        </p:spPr>
        <p:txBody>
          <a:bodyPr wrap="square">
            <a:spAutoFit/>
          </a:bodyPr>
          <a:lstStyle/>
          <a:p>
            <a:pPr lvl="0" defTabSz="1096963">
              <a:lnSpc>
                <a:spcPct val="90000"/>
              </a:lnSpc>
              <a:tabLst>
                <a:tab pos="1792288" algn="l"/>
                <a:tab pos="2959100" algn="l"/>
                <a:tab pos="4306888" algn="l"/>
                <a:tab pos="5738813" algn="l"/>
              </a:tabLst>
            </a:pP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Kuopioon</a:t>
            </a:r>
            <a:r>
              <a:rPr lang="fi-FI"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Etäisyys 	</a:t>
            </a:r>
            <a:r>
              <a:rPr lang="fi-FI"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 	</a:t>
            </a:r>
            <a:br>
              <a:rPr lang="fi-FI" sz="1600" i="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fi-FI" sz="1600" i="1" dirty="0">
                <a:solidFill>
                  <a:prstClr val="black"/>
                </a:solidFill>
                <a:latin typeface="Verdana" panose="020B0604030504040204" pitchFamily="34" charset="0"/>
                <a:ea typeface="Verdana" panose="020B0604030504040204" pitchFamily="34" charset="0"/>
                <a:cs typeface="Verdana" panose="020B0604030504040204" pitchFamily="34" charset="0"/>
              </a:rPr>
              <a:t>To Kuopio	</a:t>
            </a:r>
            <a:r>
              <a:rPr lang="fi-FI" sz="1600" i="1" dirty="0" err="1">
                <a:solidFill>
                  <a:prstClr val="black"/>
                </a:solidFill>
                <a:latin typeface="Verdana" panose="020B0604030504040204" pitchFamily="34" charset="0"/>
                <a:ea typeface="Verdana" panose="020B0604030504040204" pitchFamily="34" charset="0"/>
                <a:cs typeface="Verdana" panose="020B0604030504040204" pitchFamily="34" charset="0"/>
              </a:rPr>
              <a:t>Distance</a:t>
            </a:r>
            <a:r>
              <a:rPr lang="fi-FI" sz="1600" i="1"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lvl="0">
              <a:lnSpc>
                <a:spcPct val="130000"/>
              </a:lnSpc>
              <a:buClr>
                <a:srgbClr val="4F81BD"/>
              </a:buClr>
              <a:tabLst>
                <a:tab pos="1792288" algn="l"/>
              </a:tabLst>
            </a:pPr>
            <a:endPar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lnSpc>
                <a:spcPct val="130000"/>
              </a:lnSpc>
              <a:buClr>
                <a:srgbClr val="4F81BD"/>
              </a:buClr>
              <a:tabLst>
                <a:tab pos="1792288" algn="l"/>
              </a:tabLst>
            </a:pP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Helsinki</a:t>
            </a:r>
            <a:r>
              <a:rPr lang="fi-FI" sz="1600" dirty="0">
                <a:solidFill>
                  <a:prstClr val="black"/>
                </a:solidFill>
                <a:latin typeface="Verdana" panose="020B0604030504040204" pitchFamily="34" charset="0"/>
                <a:ea typeface="Verdana" panose="020B0604030504040204" pitchFamily="34" charset="0"/>
                <a:cs typeface="Verdana" panose="020B0604030504040204" pitchFamily="34" charset="0"/>
              </a:rPr>
              <a:t>		382 km	   4 h 50 min   4 h 00 min    50 min</a:t>
            </a:r>
          </a:p>
          <a:p>
            <a:pPr lvl="0">
              <a:lnSpc>
                <a:spcPct val="130000"/>
              </a:lnSpc>
              <a:buClr>
                <a:srgbClr val="4F81BD"/>
              </a:buClr>
              <a:tabLst>
                <a:tab pos="1792288" algn="l"/>
              </a:tabLst>
            </a:pP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Joensuu</a:t>
            </a:r>
            <a:r>
              <a:rPr lang="fi-FI" sz="1600" dirty="0">
                <a:solidFill>
                  <a:prstClr val="black"/>
                </a:solidFill>
                <a:latin typeface="Verdana" panose="020B0604030504040204" pitchFamily="34" charset="0"/>
                <a:ea typeface="Verdana" panose="020B0604030504040204" pitchFamily="34" charset="0"/>
                <a:cs typeface="Verdana" panose="020B0604030504040204" pitchFamily="34" charset="0"/>
              </a:rPr>
              <a:t>		136 km	   1 h 40 min	  4 h 40 min</a:t>
            </a:r>
          </a:p>
          <a:p>
            <a:pPr lvl="0">
              <a:lnSpc>
                <a:spcPct val="130000"/>
              </a:lnSpc>
              <a:buClr>
                <a:srgbClr val="4F81BD"/>
              </a:buClr>
              <a:tabLst>
                <a:tab pos="1792288" algn="l"/>
              </a:tabLst>
            </a:pP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Lahti</a:t>
            </a:r>
            <a:r>
              <a:rPr lang="fi-FI" sz="1600" dirty="0">
                <a:solidFill>
                  <a:prstClr val="black"/>
                </a:solidFill>
                <a:latin typeface="Verdana" panose="020B0604030504040204" pitchFamily="34" charset="0"/>
                <a:ea typeface="Verdana" panose="020B0604030504040204" pitchFamily="34" charset="0"/>
                <a:cs typeface="Verdana" panose="020B0604030504040204" pitchFamily="34" charset="0"/>
              </a:rPr>
              <a:t>		280 km	   3 h 30 min   3 h 20 min	</a:t>
            </a:r>
          </a:p>
          <a:p>
            <a:pPr lvl="0">
              <a:lnSpc>
                <a:spcPct val="130000"/>
              </a:lnSpc>
              <a:buClr>
                <a:srgbClr val="4F81BD"/>
              </a:buClr>
              <a:tabLst>
                <a:tab pos="1792288" algn="l"/>
              </a:tabLst>
            </a:pP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Oulu</a:t>
            </a:r>
            <a:r>
              <a:rPr lang="fi-FI" sz="1600" dirty="0">
                <a:solidFill>
                  <a:prstClr val="black"/>
                </a:solidFill>
                <a:latin typeface="Verdana" panose="020B0604030504040204" pitchFamily="34" charset="0"/>
                <a:ea typeface="Verdana" panose="020B0604030504040204" pitchFamily="34" charset="0"/>
                <a:cs typeface="Verdana" panose="020B0604030504040204" pitchFamily="34" charset="0"/>
              </a:rPr>
              <a:t>		284 km	   3 h 30 min   4 h 00 min</a:t>
            </a:r>
          </a:p>
          <a:p>
            <a:pPr lvl="0">
              <a:lnSpc>
                <a:spcPct val="130000"/>
              </a:lnSpc>
              <a:buClr>
                <a:srgbClr val="4F81BD"/>
              </a:buClr>
              <a:tabLst>
                <a:tab pos="1792288" algn="l"/>
              </a:tabLst>
            </a:pP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Rovaniemi</a:t>
            </a:r>
            <a:r>
              <a:rPr lang="fi-FI" sz="1600" dirty="0">
                <a:solidFill>
                  <a:prstClr val="black"/>
                </a:solidFill>
                <a:latin typeface="Verdana" panose="020B0604030504040204" pitchFamily="34" charset="0"/>
                <a:ea typeface="Verdana" panose="020B0604030504040204" pitchFamily="34" charset="0"/>
                <a:cs typeface="Verdana" panose="020B0604030504040204" pitchFamily="34" charset="0"/>
              </a:rPr>
              <a:t>	491 km	   6 h 10 min   6 h 50 min</a:t>
            </a:r>
          </a:p>
          <a:p>
            <a:pPr lvl="0">
              <a:lnSpc>
                <a:spcPct val="130000"/>
              </a:lnSpc>
              <a:buClr>
                <a:srgbClr val="4F81BD"/>
              </a:buClr>
              <a:tabLst>
                <a:tab pos="1792288" algn="l"/>
              </a:tabLst>
            </a:pP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Tampere</a:t>
            </a:r>
            <a:r>
              <a:rPr lang="fi-FI" sz="1600" dirty="0">
                <a:solidFill>
                  <a:prstClr val="black"/>
                </a:solidFill>
                <a:latin typeface="Verdana" panose="020B0604030504040204" pitchFamily="34" charset="0"/>
                <a:ea typeface="Verdana" panose="020B0604030504040204" pitchFamily="34" charset="0"/>
                <a:cs typeface="Verdana" panose="020B0604030504040204" pitchFamily="34" charset="0"/>
              </a:rPr>
              <a:t>		293 km	   3 h 40 min   3 h 20 min</a:t>
            </a:r>
          </a:p>
          <a:p>
            <a:pPr lvl="0">
              <a:lnSpc>
                <a:spcPct val="130000"/>
              </a:lnSpc>
              <a:buClr>
                <a:srgbClr val="4F81BD"/>
              </a:buClr>
              <a:tabLst>
                <a:tab pos="1792288" algn="l"/>
              </a:tabLst>
            </a:pPr>
            <a:r>
              <a:rPr lang="fi-FI" sz="1600" b="1" dirty="0">
                <a:solidFill>
                  <a:prstClr val="black"/>
                </a:solidFill>
                <a:latin typeface="Verdana" panose="020B0604030504040204" pitchFamily="34" charset="0"/>
                <a:ea typeface="Verdana" panose="020B0604030504040204" pitchFamily="34" charset="0"/>
                <a:cs typeface="Verdana" panose="020B0604030504040204" pitchFamily="34" charset="0"/>
              </a:rPr>
              <a:t>Turku</a:t>
            </a:r>
            <a:r>
              <a:rPr lang="fi-FI" sz="1600" dirty="0">
                <a:solidFill>
                  <a:prstClr val="black"/>
                </a:solidFill>
                <a:latin typeface="Verdana" panose="020B0604030504040204" pitchFamily="34" charset="0"/>
                <a:ea typeface="Verdana" panose="020B0604030504040204" pitchFamily="34" charset="0"/>
                <a:cs typeface="Verdana" panose="020B0604030504040204" pitchFamily="34" charset="0"/>
              </a:rPr>
              <a:t>		449 km	   5 h 40 min   5 h 30 min</a:t>
            </a:r>
          </a:p>
        </p:txBody>
      </p:sp>
      <p:pic>
        <p:nvPicPr>
          <p:cNvPr id="5" name="Kuva 4" descr="Henkilöautolla.">
            <a:extLst>
              <a:ext uri="{FF2B5EF4-FFF2-40B4-BE49-F238E27FC236}">
                <a16:creationId xmlns:a16="http://schemas.microsoft.com/office/drawing/2014/main" id="{E0CF541B-D318-2CDC-287B-DCDCEDAEF367}"/>
              </a:ext>
            </a:extLst>
          </p:cNvPr>
          <p:cNvPicPr>
            <a:picLocks noChangeAspect="1"/>
          </p:cNvPicPr>
          <p:nvPr/>
        </p:nvPicPr>
        <p:blipFill>
          <a:blip r:embed="rId2"/>
          <a:stretch>
            <a:fillRect/>
          </a:stretch>
        </p:blipFill>
        <p:spPr>
          <a:xfrm>
            <a:off x="3849742" y="1969872"/>
            <a:ext cx="810327" cy="540218"/>
          </a:xfrm>
          <a:prstGeom prst="rect">
            <a:avLst/>
          </a:prstGeom>
        </p:spPr>
      </p:pic>
      <p:pic>
        <p:nvPicPr>
          <p:cNvPr id="7" name="Kuva 6" descr="Junalla.">
            <a:extLst>
              <a:ext uri="{FF2B5EF4-FFF2-40B4-BE49-F238E27FC236}">
                <a16:creationId xmlns:a16="http://schemas.microsoft.com/office/drawing/2014/main" id="{DAE04EF7-35B4-82AE-71D7-80BAE7BBADC4}"/>
              </a:ext>
            </a:extLst>
          </p:cNvPr>
          <p:cNvPicPr>
            <a:picLocks noChangeAspect="1"/>
          </p:cNvPicPr>
          <p:nvPr/>
        </p:nvPicPr>
        <p:blipFill>
          <a:blip r:embed="rId3"/>
          <a:stretch>
            <a:fillRect/>
          </a:stretch>
        </p:blipFill>
        <p:spPr>
          <a:xfrm>
            <a:off x="5248364" y="1863989"/>
            <a:ext cx="508695" cy="751983"/>
          </a:xfrm>
          <a:prstGeom prst="rect">
            <a:avLst/>
          </a:prstGeom>
        </p:spPr>
      </p:pic>
      <p:pic>
        <p:nvPicPr>
          <p:cNvPr id="8" name="Kuva 7" descr="Lentäen.">
            <a:extLst>
              <a:ext uri="{FF2B5EF4-FFF2-40B4-BE49-F238E27FC236}">
                <a16:creationId xmlns:a16="http://schemas.microsoft.com/office/drawing/2014/main" id="{F9F02FD6-5B65-DB59-2228-F8326AA0687E}"/>
              </a:ext>
            </a:extLst>
          </p:cNvPr>
          <p:cNvPicPr>
            <a:picLocks noChangeAspect="1"/>
          </p:cNvPicPr>
          <p:nvPr/>
        </p:nvPicPr>
        <p:blipFill>
          <a:blip r:embed="rId4"/>
          <a:stretch>
            <a:fillRect/>
          </a:stretch>
        </p:blipFill>
        <p:spPr>
          <a:xfrm>
            <a:off x="6389057" y="1967874"/>
            <a:ext cx="746710" cy="597368"/>
          </a:xfrm>
          <a:prstGeom prst="rect">
            <a:avLst/>
          </a:prstGeom>
        </p:spPr>
      </p:pic>
      <p:pic>
        <p:nvPicPr>
          <p:cNvPr id="9" name="Kuva 8" descr="Suomen kartalla kaupungit, etelästä alkaen: Helsinki, Turku, Lahti, Tampere, Joensuu, Kuopio, Oulu, Rovaniemi.">
            <a:extLst>
              <a:ext uri="{FF2B5EF4-FFF2-40B4-BE49-F238E27FC236}">
                <a16:creationId xmlns:a16="http://schemas.microsoft.com/office/drawing/2014/main" id="{2FBFB4E3-AF40-40B4-83F0-83EA74E5AF23}"/>
              </a:ext>
            </a:extLst>
          </p:cNvPr>
          <p:cNvPicPr>
            <a:picLocks noChangeAspect="1"/>
          </p:cNvPicPr>
          <p:nvPr/>
        </p:nvPicPr>
        <p:blipFill>
          <a:blip r:embed="rId5">
            <a:grayscl/>
            <a:alphaModFix/>
          </a:blip>
          <a:stretch>
            <a:fillRect/>
          </a:stretch>
        </p:blipFill>
        <p:spPr>
          <a:xfrm>
            <a:off x="8286092" y="559841"/>
            <a:ext cx="3546427" cy="5738317"/>
          </a:xfrm>
          <a:prstGeom prst="rect">
            <a:avLst/>
          </a:prstGeom>
        </p:spPr>
      </p:pic>
      <p:sp>
        <p:nvSpPr>
          <p:cNvPr id="10" name="Ellipsi 9">
            <a:extLst>
              <a:ext uri="{FF2B5EF4-FFF2-40B4-BE49-F238E27FC236}">
                <a16:creationId xmlns:a16="http://schemas.microsoft.com/office/drawing/2014/main" id="{E7A1ED58-9EC2-9040-7259-6A2B1A217F19}"/>
              </a:ext>
              <a:ext uri="{C183D7F6-B498-43B3-948B-1728B52AA6E4}">
                <adec:decorative xmlns:adec="http://schemas.microsoft.com/office/drawing/2017/decorative" val="1"/>
              </a:ext>
            </a:extLst>
          </p:cNvPr>
          <p:cNvSpPr/>
          <p:nvPr/>
        </p:nvSpPr>
        <p:spPr>
          <a:xfrm>
            <a:off x="10246393" y="4359943"/>
            <a:ext cx="601579" cy="26469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84496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18027193-DEB6-46B9-92C4-4EBB4EE9787A}"/>
              </a:ext>
            </a:extLst>
          </p:cNvPr>
          <p:cNvSpPr>
            <a:spLocks noGrp="1"/>
          </p:cNvSpPr>
          <p:nvPr>
            <p:ph type="dt" sz="half" idx="10"/>
          </p:nvPr>
        </p:nvSpPr>
        <p:spPr/>
        <p:txBody>
          <a:bodyPr/>
          <a:lstStyle/>
          <a:p>
            <a:pPr defTabSz="609585" fontAlgn="auto">
              <a:spcBef>
                <a:spcPts val="0"/>
              </a:spcBef>
              <a:spcAft>
                <a:spcPts val="0"/>
              </a:spcAft>
            </a:pPr>
            <a:fld id="{7B685A53-5E9F-A941-A5B7-EEE903F1244B}" type="datetime1">
              <a:rPr lang="fi-FI">
                <a:solidFill>
                  <a:srgbClr val="000000"/>
                </a:solidFill>
                <a:latin typeface="Corbel" panose="020B0503020204020204"/>
                <a:ea typeface="+mn-ea"/>
              </a:rPr>
              <a:pPr defTabSz="609585" fontAlgn="auto">
                <a:spcBef>
                  <a:spcPts val="0"/>
                </a:spcBef>
                <a:spcAft>
                  <a:spcPts val="0"/>
                </a:spcAft>
              </a:pPr>
              <a:t>10.2.2025</a:t>
            </a:fld>
            <a:endParaRPr lang="en-FI">
              <a:solidFill>
                <a:srgbClr val="000000"/>
              </a:solidFill>
              <a:latin typeface="Corbel" panose="020B0503020204020204"/>
              <a:ea typeface="+mn-ea"/>
            </a:endParaRPr>
          </a:p>
        </p:txBody>
      </p:sp>
      <p:sp>
        <p:nvSpPr>
          <p:cNvPr id="4" name="Dian numeron paikkamerkki 3">
            <a:extLst>
              <a:ext uri="{FF2B5EF4-FFF2-40B4-BE49-F238E27FC236}">
                <a16:creationId xmlns:a16="http://schemas.microsoft.com/office/drawing/2014/main" id="{1B5D0BA7-81BA-4BAD-AC36-9634E48AC677}"/>
              </a:ext>
            </a:extLst>
          </p:cNvPr>
          <p:cNvSpPr>
            <a:spLocks noGrp="1"/>
          </p:cNvSpPr>
          <p:nvPr>
            <p:ph type="sldNum" sz="quarter" idx="12"/>
          </p:nvPr>
        </p:nvSpPr>
        <p:spPr/>
        <p:txBody>
          <a:bodyPr/>
          <a:lstStyle/>
          <a:p>
            <a:pPr defTabSz="609585" fontAlgn="auto">
              <a:spcBef>
                <a:spcPts val="0"/>
              </a:spcBef>
              <a:spcAft>
                <a:spcPts val="0"/>
              </a:spcAft>
            </a:pPr>
            <a:fld id="{E8CDC835-6F96-6540-A055-BE713FCBC575}" type="slidenum">
              <a:rPr lang="en-FI">
                <a:solidFill>
                  <a:srgbClr val="000000"/>
                </a:solidFill>
                <a:latin typeface="Corbel" panose="020B0503020204020204"/>
                <a:ea typeface="+mn-ea"/>
              </a:rPr>
              <a:pPr defTabSz="609585" fontAlgn="auto">
                <a:spcBef>
                  <a:spcPts val="0"/>
                </a:spcBef>
                <a:spcAft>
                  <a:spcPts val="0"/>
                </a:spcAft>
              </a:pPr>
              <a:t>40</a:t>
            </a:fld>
            <a:endParaRPr lang="en-FI">
              <a:solidFill>
                <a:srgbClr val="000000"/>
              </a:solidFill>
              <a:latin typeface="Corbel" panose="020B0503020204020204"/>
              <a:ea typeface="+mn-ea"/>
            </a:endParaRPr>
          </a:p>
        </p:txBody>
      </p:sp>
      <p:sp>
        <p:nvSpPr>
          <p:cNvPr id="5" name="Suorakulmio 4">
            <a:extLst>
              <a:ext uri="{FF2B5EF4-FFF2-40B4-BE49-F238E27FC236}">
                <a16:creationId xmlns:a16="http://schemas.microsoft.com/office/drawing/2014/main" id="{169862D4-3CDC-4607-8B22-FBE749664C3A}"/>
              </a:ext>
            </a:extLst>
          </p:cNvPr>
          <p:cNvSpPr/>
          <p:nvPr/>
        </p:nvSpPr>
        <p:spPr>
          <a:xfrm>
            <a:off x="1" y="0"/>
            <a:ext cx="12187889" cy="4632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09585" fontAlgn="auto">
              <a:spcBef>
                <a:spcPts val="0"/>
              </a:spcBef>
              <a:spcAft>
                <a:spcPts val="0"/>
              </a:spcAft>
            </a:pPr>
            <a:endParaRPr lang="fi-FI" sz="2400">
              <a:solidFill>
                <a:srgbClr val="000000"/>
              </a:solidFill>
              <a:latin typeface="Corbel" panose="020B0503020204020204"/>
            </a:endParaRPr>
          </a:p>
        </p:txBody>
      </p:sp>
      <p:grpSp>
        <p:nvGrpSpPr>
          <p:cNvPr id="55" name="Ryhmä 54">
            <a:extLst>
              <a:ext uri="{FF2B5EF4-FFF2-40B4-BE49-F238E27FC236}">
                <a16:creationId xmlns:a16="http://schemas.microsoft.com/office/drawing/2014/main" id="{BBBFFE65-FE0C-4461-A21C-D9071114ADC8}"/>
              </a:ext>
            </a:extLst>
          </p:cNvPr>
          <p:cNvGrpSpPr/>
          <p:nvPr/>
        </p:nvGrpSpPr>
        <p:grpSpPr>
          <a:xfrm>
            <a:off x="205091" y="1311574"/>
            <a:ext cx="4424443" cy="1637207"/>
            <a:chOff x="325474" y="1087097"/>
            <a:chExt cx="4367664" cy="1625818"/>
          </a:xfrm>
        </p:grpSpPr>
        <p:sp>
          <p:nvSpPr>
            <p:cNvPr id="57" name="Sisällön paikkamerkki 2">
              <a:extLst>
                <a:ext uri="{FF2B5EF4-FFF2-40B4-BE49-F238E27FC236}">
                  <a16:creationId xmlns:a16="http://schemas.microsoft.com/office/drawing/2014/main" id="{C86B207A-C0CA-4F31-BEBE-2DDF92A1BE1E}"/>
                </a:ext>
              </a:extLst>
            </p:cNvPr>
            <p:cNvSpPr txBox="1">
              <a:spLocks/>
            </p:cNvSpPr>
            <p:nvPr/>
          </p:nvSpPr>
          <p:spPr>
            <a:xfrm>
              <a:off x="325474" y="1875159"/>
              <a:ext cx="4356534" cy="837756"/>
            </a:xfrm>
            <a:prstGeom prst="rect">
              <a:avLst/>
            </a:prstGeom>
            <a:noFill/>
          </p:spPr>
          <p:txBody>
            <a:bodyPr vert="horz" lIns="162545" tIns="81272" rIns="162545" bIns="81272" rtlCol="0">
              <a:noAutofit/>
            </a:bodyPr>
            <a:lstStyle>
              <a:lvl1pPr marL="457155" indent="-457155" algn="l" defTabSz="1219080" rtl="0" eaLnBrk="1" latinLnBrk="0" hangingPunct="1">
                <a:spcBef>
                  <a:spcPct val="20000"/>
                </a:spcBef>
                <a:buClr>
                  <a:srgbClr val="FF0000"/>
                </a:buClr>
                <a:buFont typeface="Wingdings" panose="05000000000000000000" pitchFamily="2" charset="2"/>
                <a:buChar char="§"/>
                <a:defRPr sz="2400" kern="1200">
                  <a:solidFill>
                    <a:srgbClr val="2923BC"/>
                  </a:solidFill>
                  <a:latin typeface="Verdana" panose="020B0604030504040204" pitchFamily="34" charset="0"/>
                  <a:ea typeface="Verdana" panose="020B0604030504040204" pitchFamily="34" charset="0"/>
                  <a:cs typeface="Verdana" panose="020B0604030504040204" pitchFamily="34" charset="0"/>
                </a:defRPr>
              </a:lvl1pPr>
              <a:lvl2pPr marL="990502" indent="-380962" algn="l" defTabSz="1219080" rtl="0" eaLnBrk="1" latinLnBrk="0" hangingPunct="1">
                <a:spcBef>
                  <a:spcPct val="20000"/>
                </a:spcBef>
                <a:buFont typeface="Arial" panose="020B0604020202020204" pitchFamily="34" charset="0"/>
                <a:buChar char="–"/>
                <a:defRPr sz="2100" kern="1200">
                  <a:solidFill>
                    <a:srgbClr val="2923BC"/>
                  </a:solidFill>
                  <a:latin typeface="Verdana" panose="020B0604030504040204" pitchFamily="34" charset="0"/>
                  <a:ea typeface="Verdana" panose="020B0604030504040204" pitchFamily="34" charset="0"/>
                  <a:cs typeface="Verdana" panose="020B0604030504040204" pitchFamily="34" charset="0"/>
                </a:defRPr>
              </a:lvl2pPr>
              <a:lvl3pPr marL="1523849" indent="-304768" algn="l" defTabSz="1219080" rtl="0" eaLnBrk="1" latinLnBrk="0" hangingPunct="1">
                <a:spcBef>
                  <a:spcPct val="20000"/>
                </a:spcBef>
                <a:buFont typeface="Arial" panose="020B0604020202020204" pitchFamily="34" charset="0"/>
                <a:buChar char="•"/>
                <a:defRPr sz="1900" kern="1200">
                  <a:solidFill>
                    <a:srgbClr val="2923BC"/>
                  </a:solidFill>
                  <a:latin typeface="Verdana" panose="020B0604030504040204" pitchFamily="34" charset="0"/>
                  <a:ea typeface="Verdana" panose="020B0604030504040204" pitchFamily="34" charset="0"/>
                  <a:cs typeface="Verdana" panose="020B0604030504040204" pitchFamily="34" charset="0"/>
                </a:defRPr>
              </a:lvl3pPr>
              <a:lvl4pPr marL="2133387"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4pPr>
              <a:lvl5pPr marL="2742926"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defTabSz="812636" fontAlgn="auto">
                <a:spcAft>
                  <a:spcPts val="0"/>
                </a:spcAft>
                <a:buNone/>
                <a:defRPr/>
              </a:pPr>
              <a:r>
                <a:rPr lang="fi-FI" sz="1867" b="1" dirty="0">
                  <a:solidFill>
                    <a:srgbClr val="240E61"/>
                  </a:solidFill>
                  <a:latin typeface="Corbel" panose="020B0503020204020204"/>
                </a:rPr>
                <a:t>Hyvän elämän pääkaupunki</a:t>
              </a:r>
            </a:p>
          </p:txBody>
        </p:sp>
        <p:sp>
          <p:nvSpPr>
            <p:cNvPr id="58" name="Otsikko 1">
              <a:extLst>
                <a:ext uri="{FF2B5EF4-FFF2-40B4-BE49-F238E27FC236}">
                  <a16:creationId xmlns:a16="http://schemas.microsoft.com/office/drawing/2014/main" id="{CE1E1FC3-245F-43F2-A49B-FD644A392E18}"/>
                </a:ext>
              </a:extLst>
            </p:cNvPr>
            <p:cNvSpPr txBox="1">
              <a:spLocks/>
            </p:cNvSpPr>
            <p:nvPr/>
          </p:nvSpPr>
          <p:spPr>
            <a:xfrm>
              <a:off x="336604" y="1087097"/>
              <a:ext cx="4356534" cy="87652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40" fontAlgn="auto">
                <a:spcAft>
                  <a:spcPts val="0"/>
                </a:spcAft>
                <a:defRPr/>
              </a:pPr>
              <a:r>
                <a:rPr lang="fi-FI" sz="5333" b="1" spc="-200" dirty="0">
                  <a:solidFill>
                    <a:srgbClr val="240E61"/>
                  </a:solidFill>
                  <a:latin typeface="Corbel" panose="020B0503020204020204"/>
                  <a:ea typeface="Verdana" panose="020B0604030504040204" pitchFamily="34" charset="0"/>
                  <a:cs typeface="Verdana" panose="020B0604030504040204" pitchFamily="34" charset="0"/>
                </a:rPr>
                <a:t>Kuopio 2030</a:t>
              </a:r>
            </a:p>
          </p:txBody>
        </p:sp>
      </p:grpSp>
      <p:sp>
        <p:nvSpPr>
          <p:cNvPr id="56" name="Suorakulmio 55">
            <a:extLst>
              <a:ext uri="{FF2B5EF4-FFF2-40B4-BE49-F238E27FC236}">
                <a16:creationId xmlns:a16="http://schemas.microsoft.com/office/drawing/2014/main" id="{B92175D5-CD54-4877-9912-6184E96C5BBE}"/>
              </a:ext>
            </a:extLst>
          </p:cNvPr>
          <p:cNvSpPr/>
          <p:nvPr/>
        </p:nvSpPr>
        <p:spPr>
          <a:xfrm>
            <a:off x="241841" y="2416514"/>
            <a:ext cx="3124958" cy="318100"/>
          </a:xfrm>
          <a:prstGeom prst="rect">
            <a:avLst/>
          </a:prstGeom>
        </p:spPr>
        <p:txBody>
          <a:bodyPr wrap="none">
            <a:spAutoFit/>
          </a:bodyPr>
          <a:lstStyle/>
          <a:p>
            <a:pPr defTabSz="812636" fontAlgn="auto">
              <a:spcBef>
                <a:spcPts val="0"/>
              </a:spcBef>
              <a:spcAft>
                <a:spcPts val="0"/>
              </a:spcAft>
              <a:defRPr/>
            </a:pPr>
            <a:r>
              <a:rPr lang="fi-FI" sz="1467" i="1" dirty="0">
                <a:solidFill>
                  <a:srgbClr val="240E61"/>
                </a:solidFill>
                <a:latin typeface="Corbel" panose="020B0503020204020204"/>
                <a:ea typeface="Verdana" panose="020B0604030504040204" pitchFamily="34" charset="0"/>
              </a:rPr>
              <a:t>Terveyttä, elinvoimaa ja arjen rikkautta</a:t>
            </a:r>
          </a:p>
        </p:txBody>
      </p:sp>
      <p:sp>
        <p:nvSpPr>
          <p:cNvPr id="47" name="Sisällön paikkamerkki 2">
            <a:extLst>
              <a:ext uri="{FF2B5EF4-FFF2-40B4-BE49-F238E27FC236}">
                <a16:creationId xmlns:a16="http://schemas.microsoft.com/office/drawing/2014/main" id="{630FA9B2-F6B8-4BD5-9902-07CC26354E0A}"/>
              </a:ext>
            </a:extLst>
          </p:cNvPr>
          <p:cNvSpPr txBox="1">
            <a:spLocks/>
          </p:cNvSpPr>
          <p:nvPr/>
        </p:nvSpPr>
        <p:spPr>
          <a:xfrm>
            <a:off x="216366" y="3071731"/>
            <a:ext cx="4817135" cy="1230357"/>
          </a:xfrm>
          <a:prstGeom prst="rect">
            <a:avLst/>
          </a:prstGeom>
          <a:noFill/>
        </p:spPr>
        <p:txBody>
          <a:bodyPr vert="horz" lIns="162545" tIns="81272" rIns="162545" bIns="81272" rtlCol="0" anchor="t">
            <a:noAutofit/>
          </a:bodyPr>
          <a:lstStyle>
            <a:lvl1pPr marL="457155" indent="-457155" algn="l" defTabSz="1219080" rtl="0" eaLnBrk="1" latinLnBrk="0" hangingPunct="1">
              <a:spcBef>
                <a:spcPct val="20000"/>
              </a:spcBef>
              <a:buClr>
                <a:srgbClr val="FF0000"/>
              </a:buClr>
              <a:buFont typeface="Wingdings" panose="05000000000000000000" pitchFamily="2" charset="2"/>
              <a:buChar char="§"/>
              <a:defRPr sz="2400" kern="1200">
                <a:solidFill>
                  <a:srgbClr val="2923BC"/>
                </a:solidFill>
                <a:latin typeface="Verdana" panose="020B0604030504040204" pitchFamily="34" charset="0"/>
                <a:ea typeface="Verdana" panose="020B0604030504040204" pitchFamily="34" charset="0"/>
                <a:cs typeface="Verdana" panose="020B0604030504040204" pitchFamily="34" charset="0"/>
              </a:defRPr>
            </a:lvl1pPr>
            <a:lvl2pPr marL="990502" indent="-380962" algn="l" defTabSz="1219080" rtl="0" eaLnBrk="1" latinLnBrk="0" hangingPunct="1">
              <a:spcBef>
                <a:spcPct val="20000"/>
              </a:spcBef>
              <a:buFont typeface="Arial" panose="020B0604020202020204" pitchFamily="34" charset="0"/>
              <a:buChar char="–"/>
              <a:defRPr sz="2100" kern="1200">
                <a:solidFill>
                  <a:srgbClr val="2923BC"/>
                </a:solidFill>
                <a:latin typeface="Verdana" panose="020B0604030504040204" pitchFamily="34" charset="0"/>
                <a:ea typeface="Verdana" panose="020B0604030504040204" pitchFamily="34" charset="0"/>
                <a:cs typeface="Verdana" panose="020B0604030504040204" pitchFamily="34" charset="0"/>
              </a:defRPr>
            </a:lvl2pPr>
            <a:lvl3pPr marL="1523849" indent="-304768" algn="l" defTabSz="1219080" rtl="0" eaLnBrk="1" latinLnBrk="0" hangingPunct="1">
              <a:spcBef>
                <a:spcPct val="20000"/>
              </a:spcBef>
              <a:buFont typeface="Arial" panose="020B0604020202020204" pitchFamily="34" charset="0"/>
              <a:buChar char="•"/>
              <a:defRPr sz="1900" kern="1200">
                <a:solidFill>
                  <a:srgbClr val="2923BC"/>
                </a:solidFill>
                <a:latin typeface="Verdana" panose="020B0604030504040204" pitchFamily="34" charset="0"/>
                <a:ea typeface="Verdana" panose="020B0604030504040204" pitchFamily="34" charset="0"/>
                <a:cs typeface="Verdana" panose="020B0604030504040204" pitchFamily="34" charset="0"/>
              </a:defRPr>
            </a:lvl3pPr>
            <a:lvl4pPr marL="2133387"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4pPr>
            <a:lvl5pPr marL="2742926"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defTabSz="812636" fontAlgn="auto">
              <a:spcAft>
                <a:spcPts val="0"/>
              </a:spcAft>
              <a:buNone/>
              <a:defRPr/>
            </a:pPr>
            <a:r>
              <a:rPr lang="fi-FI" sz="1467" b="1" dirty="0">
                <a:solidFill>
                  <a:srgbClr val="5971DF">
                    <a:lumMod val="60000"/>
                    <a:lumOff val="40000"/>
                  </a:srgbClr>
                </a:solidFill>
                <a:latin typeface="Corbel" panose="020B0503020204020204"/>
              </a:rPr>
              <a:t>Toimintatapa</a:t>
            </a:r>
          </a:p>
          <a:p>
            <a:pPr marL="0" indent="0" defTabSz="812636" fontAlgn="auto">
              <a:spcAft>
                <a:spcPts val="0"/>
              </a:spcAft>
              <a:buNone/>
              <a:defRPr/>
            </a:pPr>
            <a:r>
              <a:rPr lang="fi-FI" sz="1867" b="1" dirty="0">
                <a:solidFill>
                  <a:srgbClr val="240E61"/>
                </a:solidFill>
                <a:latin typeface="Corbel" panose="020B0503020204020204"/>
                <a:ea typeface="Verdana"/>
              </a:rPr>
              <a:t>Lupa tehdä toisin</a:t>
            </a:r>
          </a:p>
          <a:p>
            <a:pPr marL="0" indent="0" defTabSz="812636" fontAlgn="auto">
              <a:spcAft>
                <a:spcPts val="0"/>
              </a:spcAft>
              <a:buNone/>
              <a:defRPr/>
            </a:pPr>
            <a:r>
              <a:rPr lang="fi-FI" sz="1467" i="1" dirty="0">
                <a:solidFill>
                  <a:srgbClr val="240E61"/>
                </a:solidFill>
                <a:latin typeface="Corbel" panose="020B0503020204020204"/>
                <a:ea typeface="Verdana"/>
              </a:rPr>
              <a:t>Avoimesti. Innostavasti. Vastuullisesti. Yhdessä. </a:t>
            </a:r>
            <a:endParaRPr lang="fi-FI" sz="1467" i="1" dirty="0">
              <a:solidFill>
                <a:srgbClr val="240E61"/>
              </a:solidFill>
              <a:latin typeface="Corbel" panose="020B0503020204020204"/>
            </a:endParaRPr>
          </a:p>
        </p:txBody>
      </p:sp>
      <p:sp>
        <p:nvSpPr>
          <p:cNvPr id="49" name="Sisällön paikkamerkki 2">
            <a:extLst>
              <a:ext uri="{FF2B5EF4-FFF2-40B4-BE49-F238E27FC236}">
                <a16:creationId xmlns:a16="http://schemas.microsoft.com/office/drawing/2014/main" id="{CB0F950D-6100-4F78-84ED-E98418973CDA}"/>
              </a:ext>
            </a:extLst>
          </p:cNvPr>
          <p:cNvSpPr txBox="1">
            <a:spLocks/>
          </p:cNvSpPr>
          <p:nvPr/>
        </p:nvSpPr>
        <p:spPr>
          <a:xfrm>
            <a:off x="218187" y="4228472"/>
            <a:ext cx="2886348" cy="1230357"/>
          </a:xfrm>
          <a:prstGeom prst="rect">
            <a:avLst/>
          </a:prstGeom>
          <a:noFill/>
        </p:spPr>
        <p:txBody>
          <a:bodyPr vert="horz" lIns="162545" tIns="81272" rIns="162545" bIns="81272" rtlCol="0">
            <a:noAutofit/>
          </a:bodyPr>
          <a:lstStyle>
            <a:lvl1pPr marL="457155" indent="-457155" algn="l" defTabSz="1219080" rtl="0" eaLnBrk="1" latinLnBrk="0" hangingPunct="1">
              <a:spcBef>
                <a:spcPct val="20000"/>
              </a:spcBef>
              <a:buClr>
                <a:srgbClr val="FF0000"/>
              </a:buClr>
              <a:buFont typeface="Wingdings" panose="05000000000000000000" pitchFamily="2" charset="2"/>
              <a:buChar char="§"/>
              <a:defRPr sz="2400" kern="1200">
                <a:solidFill>
                  <a:srgbClr val="2923BC"/>
                </a:solidFill>
                <a:latin typeface="Verdana" panose="020B0604030504040204" pitchFamily="34" charset="0"/>
                <a:ea typeface="Verdana" panose="020B0604030504040204" pitchFamily="34" charset="0"/>
                <a:cs typeface="Verdana" panose="020B0604030504040204" pitchFamily="34" charset="0"/>
              </a:defRPr>
            </a:lvl1pPr>
            <a:lvl2pPr marL="990502" indent="-380962" algn="l" defTabSz="1219080" rtl="0" eaLnBrk="1" latinLnBrk="0" hangingPunct="1">
              <a:spcBef>
                <a:spcPct val="20000"/>
              </a:spcBef>
              <a:buFont typeface="Arial" panose="020B0604020202020204" pitchFamily="34" charset="0"/>
              <a:buChar char="–"/>
              <a:defRPr sz="2100" kern="1200">
                <a:solidFill>
                  <a:srgbClr val="2923BC"/>
                </a:solidFill>
                <a:latin typeface="Verdana" panose="020B0604030504040204" pitchFamily="34" charset="0"/>
                <a:ea typeface="Verdana" panose="020B0604030504040204" pitchFamily="34" charset="0"/>
                <a:cs typeface="Verdana" panose="020B0604030504040204" pitchFamily="34" charset="0"/>
              </a:defRPr>
            </a:lvl2pPr>
            <a:lvl3pPr marL="1523849" indent="-304768" algn="l" defTabSz="1219080" rtl="0" eaLnBrk="1" latinLnBrk="0" hangingPunct="1">
              <a:spcBef>
                <a:spcPct val="20000"/>
              </a:spcBef>
              <a:buFont typeface="Arial" panose="020B0604020202020204" pitchFamily="34" charset="0"/>
              <a:buChar char="•"/>
              <a:defRPr sz="1900" kern="1200">
                <a:solidFill>
                  <a:srgbClr val="2923BC"/>
                </a:solidFill>
                <a:latin typeface="Verdana" panose="020B0604030504040204" pitchFamily="34" charset="0"/>
                <a:ea typeface="Verdana" panose="020B0604030504040204" pitchFamily="34" charset="0"/>
                <a:cs typeface="Verdana" panose="020B0604030504040204" pitchFamily="34" charset="0"/>
              </a:defRPr>
            </a:lvl3pPr>
            <a:lvl4pPr marL="2133387"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4pPr>
            <a:lvl5pPr marL="2742926" indent="-304768" algn="l" defTabSz="1219080" rtl="0" eaLnBrk="1" latinLnBrk="0" hangingPunct="1">
              <a:spcBef>
                <a:spcPct val="20000"/>
              </a:spcBef>
              <a:buFont typeface="Arial" panose="020B0604020202020204" pitchFamily="34" charset="0"/>
              <a:buChar char="»"/>
              <a:defRPr sz="1600" kern="1200">
                <a:solidFill>
                  <a:srgbClr val="2923BC"/>
                </a:solidFill>
                <a:latin typeface="Verdana" panose="020B0604030504040204" pitchFamily="34" charset="0"/>
                <a:ea typeface="Verdana" panose="020B0604030504040204" pitchFamily="34" charset="0"/>
                <a:cs typeface="Verdana" panose="020B0604030504040204" pitchFamily="34" charset="0"/>
              </a:defRPr>
            </a:lvl5pPr>
            <a:lvl6pPr marL="335246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0" indent="0" defTabSz="812636" fontAlgn="auto">
              <a:spcAft>
                <a:spcPts val="0"/>
              </a:spcAft>
              <a:buNone/>
              <a:defRPr/>
            </a:pPr>
            <a:r>
              <a:rPr lang="fi-FI" sz="1467" b="1" dirty="0">
                <a:solidFill>
                  <a:srgbClr val="5971DF">
                    <a:lumMod val="60000"/>
                    <a:lumOff val="40000"/>
                  </a:srgbClr>
                </a:solidFill>
                <a:latin typeface="Corbel" panose="020B0503020204020204"/>
              </a:rPr>
              <a:t>Missio</a:t>
            </a:r>
          </a:p>
          <a:p>
            <a:pPr marL="0" indent="0" defTabSz="812636" fontAlgn="auto">
              <a:spcAft>
                <a:spcPts val="0"/>
              </a:spcAft>
              <a:buNone/>
              <a:defRPr/>
            </a:pPr>
            <a:r>
              <a:rPr lang="fi-FI" sz="1867" b="1" dirty="0">
                <a:solidFill>
                  <a:srgbClr val="240E61"/>
                </a:solidFill>
                <a:latin typeface="Corbel" panose="020B0503020204020204"/>
              </a:rPr>
              <a:t>Kuopio kumppaneineen mahdollistaa kestävän kasvun ja hyvän elämän</a:t>
            </a:r>
          </a:p>
        </p:txBody>
      </p:sp>
      <p:graphicFrame>
        <p:nvGraphicFramePr>
          <p:cNvPr id="59" name="Taulukko 58">
            <a:extLst>
              <a:ext uri="{FF2B5EF4-FFF2-40B4-BE49-F238E27FC236}">
                <a16:creationId xmlns:a16="http://schemas.microsoft.com/office/drawing/2014/main" id="{AAD2DDEB-E84A-4AD7-8659-1A900ABE6A3A}"/>
              </a:ext>
            </a:extLst>
          </p:cNvPr>
          <p:cNvGraphicFramePr>
            <a:graphicFrameLocks noGrp="1"/>
          </p:cNvGraphicFramePr>
          <p:nvPr/>
        </p:nvGraphicFramePr>
        <p:xfrm>
          <a:off x="8597912" y="2103481"/>
          <a:ext cx="3282819" cy="1463040"/>
        </p:xfrm>
        <a:graphic>
          <a:graphicData uri="http://schemas.openxmlformats.org/drawingml/2006/table">
            <a:tbl>
              <a:tblPr firstRow="1" bandRow="1">
                <a:tableStyleId>{21E4AEA4-8DFA-4A89-87EB-49C32662AFE0}</a:tableStyleId>
              </a:tblPr>
              <a:tblGrid>
                <a:gridCol w="3282819">
                  <a:extLst>
                    <a:ext uri="{9D8B030D-6E8A-4147-A177-3AD203B41FA5}">
                      <a16:colId xmlns:a16="http://schemas.microsoft.com/office/drawing/2014/main" val="2148105329"/>
                    </a:ext>
                  </a:extLst>
                </a:gridCol>
              </a:tblGrid>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panose="020F0502020204030204" pitchFamily="34" charset="0"/>
                          <a:cs typeface="Calibri" panose="020F0502020204030204" pitchFamily="34" charset="0"/>
                        </a:rPr>
                        <a:t>Kilpailukykyinen ja kannustava yrittäjyysympäristö</a:t>
                      </a:r>
                    </a:p>
                  </a:txBody>
                  <a:tcPr>
                    <a:solidFill>
                      <a:schemeClr val="accent4">
                        <a:lumMod val="20000"/>
                        <a:lumOff val="80000"/>
                      </a:schemeClr>
                    </a:solidFill>
                  </a:tcPr>
                </a:tc>
                <a:extLst>
                  <a:ext uri="{0D108BD9-81ED-4DB2-BD59-A6C34878D82A}">
                    <a16:rowId xmlns:a16="http://schemas.microsoft.com/office/drawing/2014/main" val="3234181533"/>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kern="1200" dirty="0">
                          <a:solidFill>
                            <a:schemeClr val="tx1"/>
                          </a:solidFill>
                          <a:latin typeface="Calibri" panose="020F0502020204030204" pitchFamily="34" charset="0"/>
                          <a:ea typeface="+mn-ea"/>
                          <a:cs typeface="Calibri" panose="020F0502020204030204" pitchFamily="34" charset="0"/>
                        </a:rPr>
                        <a:t>Rohkea ja kestävä kaupunkikehitys</a:t>
                      </a:r>
                    </a:p>
                  </a:txBody>
                  <a:tcPr>
                    <a:solidFill>
                      <a:schemeClr val="accent4">
                        <a:lumMod val="20000"/>
                        <a:lumOff val="80000"/>
                        <a:alpha val="50000"/>
                      </a:schemeClr>
                    </a:solidFill>
                  </a:tcPr>
                </a:tc>
                <a:extLst>
                  <a:ext uri="{0D108BD9-81ED-4DB2-BD59-A6C34878D82A}">
                    <a16:rowId xmlns:a16="http://schemas.microsoft.com/office/drawing/2014/main" val="3514108194"/>
                  </a:ext>
                </a:extLst>
              </a:tr>
              <a:tr h="4165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kern="1200" dirty="0">
                          <a:solidFill>
                            <a:schemeClr val="dk1"/>
                          </a:solidFill>
                          <a:latin typeface="Calibri" panose="020F0502020204030204" pitchFamily="34" charset="0"/>
                          <a:ea typeface="+mn-ea"/>
                          <a:cs typeface="Calibri" panose="020F0502020204030204" pitchFamily="34" charset="0"/>
                        </a:rPr>
                        <a:t>Vetovoimainen innovaatio-, tutkimus- ja osaamiskeskittymä ja laadukas koulutus</a:t>
                      </a:r>
                    </a:p>
                  </a:txBody>
                  <a:tcPr>
                    <a:solidFill>
                      <a:schemeClr val="accent4">
                        <a:lumMod val="20000"/>
                        <a:lumOff val="80000"/>
                      </a:schemeClr>
                    </a:solidFill>
                  </a:tcPr>
                </a:tc>
                <a:extLst>
                  <a:ext uri="{0D108BD9-81ED-4DB2-BD59-A6C34878D82A}">
                    <a16:rowId xmlns:a16="http://schemas.microsoft.com/office/drawing/2014/main" val="1602753617"/>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latin typeface="Calibri" panose="020F0502020204030204" pitchFamily="34" charset="0"/>
                          <a:cs typeface="Calibri" panose="020F0502020204030204" pitchFamily="34" charset="0"/>
                        </a:rPr>
                        <a:t>Kasvava matkailu ja vetovoimaiset tapahtumat</a:t>
                      </a:r>
                    </a:p>
                  </a:txBody>
                  <a:tcPr>
                    <a:solidFill>
                      <a:schemeClr val="accent4">
                        <a:lumMod val="20000"/>
                        <a:lumOff val="80000"/>
                        <a:alpha val="50000"/>
                      </a:schemeClr>
                    </a:solidFill>
                  </a:tcPr>
                </a:tc>
                <a:extLst>
                  <a:ext uri="{0D108BD9-81ED-4DB2-BD59-A6C34878D82A}">
                    <a16:rowId xmlns:a16="http://schemas.microsoft.com/office/drawing/2014/main" val="4258939411"/>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latin typeface="Calibri" panose="020F0502020204030204" pitchFamily="34" charset="0"/>
                          <a:cs typeface="Calibri" panose="020F0502020204030204" pitchFamily="34" charset="0"/>
                        </a:rPr>
                        <a:t>Kuopion tunnettuus ja edunvalvonta</a:t>
                      </a:r>
                    </a:p>
                  </a:txBody>
                  <a:tcPr>
                    <a:solidFill>
                      <a:schemeClr val="accent4">
                        <a:lumMod val="20000"/>
                        <a:lumOff val="80000"/>
                      </a:schemeClr>
                    </a:solidFill>
                  </a:tcPr>
                </a:tc>
                <a:extLst>
                  <a:ext uri="{0D108BD9-81ED-4DB2-BD59-A6C34878D82A}">
                    <a16:rowId xmlns:a16="http://schemas.microsoft.com/office/drawing/2014/main" val="1804340783"/>
                  </a:ext>
                </a:extLst>
              </a:tr>
            </a:tbl>
          </a:graphicData>
        </a:graphic>
      </p:graphicFrame>
      <p:graphicFrame>
        <p:nvGraphicFramePr>
          <p:cNvPr id="60" name="Taulukko 59">
            <a:extLst>
              <a:ext uri="{FF2B5EF4-FFF2-40B4-BE49-F238E27FC236}">
                <a16:creationId xmlns:a16="http://schemas.microsoft.com/office/drawing/2014/main" id="{CDFF33D0-738A-48B2-86F5-01ED684B6579}"/>
              </a:ext>
            </a:extLst>
          </p:cNvPr>
          <p:cNvGraphicFramePr>
            <a:graphicFrameLocks noGrp="1"/>
          </p:cNvGraphicFramePr>
          <p:nvPr/>
        </p:nvGraphicFramePr>
        <p:xfrm>
          <a:off x="8597912" y="3713531"/>
          <a:ext cx="3282819" cy="1207127"/>
        </p:xfrm>
        <a:graphic>
          <a:graphicData uri="http://schemas.openxmlformats.org/drawingml/2006/table">
            <a:tbl>
              <a:tblPr firstRow="1" bandRow="1">
                <a:tableStyleId>{93296810-A885-4BE3-A3E7-6D5BEEA58F35}</a:tableStyleId>
              </a:tblPr>
              <a:tblGrid>
                <a:gridCol w="3282819">
                  <a:extLst>
                    <a:ext uri="{9D8B030D-6E8A-4147-A177-3AD203B41FA5}">
                      <a16:colId xmlns:a16="http://schemas.microsoft.com/office/drawing/2014/main" val="1493592442"/>
                    </a:ext>
                  </a:extLst>
                </a:gridCol>
              </a:tblGrid>
              <a:tr h="262247">
                <a:tc>
                  <a:txBody>
                    <a:bodyPr/>
                    <a:lstStyle/>
                    <a:p>
                      <a:r>
                        <a:rPr lang="fi-FI" sz="1100" b="1" dirty="0">
                          <a:solidFill>
                            <a:schemeClr val="tx1"/>
                          </a:solidFill>
                          <a:latin typeface="Calibri" panose="020F0502020204030204" pitchFamily="34" charset="0"/>
                          <a:cs typeface="Calibri" panose="020F0502020204030204" pitchFamily="34" charset="0"/>
                        </a:rPr>
                        <a:t>Kiertotalous ja resurssiviisaus</a:t>
                      </a:r>
                    </a:p>
                  </a:txBody>
                  <a:tcPr>
                    <a:solidFill>
                      <a:schemeClr val="accent2">
                        <a:lumMod val="40000"/>
                        <a:lumOff val="60000"/>
                      </a:schemeClr>
                    </a:solidFill>
                  </a:tcPr>
                </a:tc>
                <a:extLst>
                  <a:ext uri="{0D108BD9-81ED-4DB2-BD59-A6C34878D82A}">
                    <a16:rowId xmlns:a16="http://schemas.microsoft.com/office/drawing/2014/main" val="368821553"/>
                  </a:ext>
                </a:extLst>
              </a:tr>
              <a:tr h="259080">
                <a:tc>
                  <a:txBody>
                    <a:bodyPr/>
                    <a:lstStyle/>
                    <a:p>
                      <a:r>
                        <a:rPr lang="fi-FI" sz="1100" b="1" dirty="0">
                          <a:solidFill>
                            <a:schemeClr val="tx1"/>
                          </a:solidFill>
                          <a:latin typeface="Calibri" panose="020F0502020204030204" pitchFamily="34" charset="0"/>
                          <a:cs typeface="Calibri" panose="020F0502020204030204" pitchFamily="34" charset="0"/>
                        </a:rPr>
                        <a:t>Viisas liikkuminen ja kestävä yhdyskuntarakenne</a:t>
                      </a:r>
                    </a:p>
                  </a:txBody>
                  <a:tcPr>
                    <a:solidFill>
                      <a:schemeClr val="accent2">
                        <a:lumMod val="20000"/>
                        <a:lumOff val="80000"/>
                      </a:schemeClr>
                    </a:solidFill>
                  </a:tcPr>
                </a:tc>
                <a:extLst>
                  <a:ext uri="{0D108BD9-81ED-4DB2-BD59-A6C34878D82A}">
                    <a16:rowId xmlns:a16="http://schemas.microsoft.com/office/drawing/2014/main" val="1035474255"/>
                  </a:ext>
                </a:extLst>
              </a:tr>
              <a:tr h="426720">
                <a:tc>
                  <a:txBody>
                    <a:bodyPr/>
                    <a:lstStyle/>
                    <a:p>
                      <a:r>
                        <a:rPr lang="fi-FI" sz="1100" b="1" dirty="0">
                          <a:solidFill>
                            <a:schemeClr val="tx1"/>
                          </a:solidFill>
                          <a:latin typeface="Calibri"/>
                          <a:cs typeface="Calibri"/>
                        </a:rPr>
                        <a:t>Luonnon monimuotoisuuden edistäminen ja luontokadon torjunta</a:t>
                      </a:r>
                    </a:p>
                  </a:txBody>
                  <a:tcPr>
                    <a:solidFill>
                      <a:schemeClr val="accent2">
                        <a:lumMod val="40000"/>
                        <a:lumOff val="60000"/>
                      </a:schemeClr>
                    </a:solidFill>
                  </a:tcPr>
                </a:tc>
                <a:extLst>
                  <a:ext uri="{0D108BD9-81ED-4DB2-BD59-A6C34878D82A}">
                    <a16:rowId xmlns:a16="http://schemas.microsoft.com/office/drawing/2014/main" val="1650521044"/>
                  </a:ext>
                </a:extLst>
              </a:tr>
              <a:tr h="259080">
                <a:tc>
                  <a:txBody>
                    <a:bodyPr/>
                    <a:lstStyle/>
                    <a:p>
                      <a:r>
                        <a:rPr lang="fi-FI" sz="1100" b="1" strike="noStrike" dirty="0">
                          <a:solidFill>
                            <a:schemeClr val="tx1"/>
                          </a:solidFill>
                          <a:latin typeface="+mn-lt"/>
                          <a:cs typeface="Calibri"/>
                        </a:rPr>
                        <a:t>Huoltovarmuus ja kriisinsietokyky</a:t>
                      </a:r>
                      <a:endParaRPr lang="fi-FI" sz="1100" b="1" strike="sngStrike" dirty="0">
                        <a:solidFill>
                          <a:schemeClr val="tx1"/>
                        </a:solidFill>
                        <a:latin typeface="Calibri"/>
                        <a:cs typeface="Calibri"/>
                      </a:endParaRPr>
                    </a:p>
                  </a:txBody>
                  <a:tcPr>
                    <a:solidFill>
                      <a:schemeClr val="accent2">
                        <a:lumMod val="20000"/>
                        <a:lumOff val="80000"/>
                      </a:schemeClr>
                    </a:solidFill>
                  </a:tcPr>
                </a:tc>
                <a:extLst>
                  <a:ext uri="{0D108BD9-81ED-4DB2-BD59-A6C34878D82A}">
                    <a16:rowId xmlns:a16="http://schemas.microsoft.com/office/drawing/2014/main" val="3700899308"/>
                  </a:ext>
                </a:extLst>
              </a:tr>
            </a:tbl>
          </a:graphicData>
        </a:graphic>
      </p:graphicFrame>
      <p:graphicFrame>
        <p:nvGraphicFramePr>
          <p:cNvPr id="61" name="Taulukko 60">
            <a:extLst>
              <a:ext uri="{FF2B5EF4-FFF2-40B4-BE49-F238E27FC236}">
                <a16:creationId xmlns:a16="http://schemas.microsoft.com/office/drawing/2014/main" id="{7DE8EC3C-DA80-4EE3-B4D8-DDC9396B0CA7}"/>
              </a:ext>
            </a:extLst>
          </p:cNvPr>
          <p:cNvGraphicFramePr>
            <a:graphicFrameLocks noGrp="1"/>
          </p:cNvGraphicFramePr>
          <p:nvPr/>
        </p:nvGraphicFramePr>
        <p:xfrm>
          <a:off x="8616925" y="5175344"/>
          <a:ext cx="3282819" cy="1036320"/>
        </p:xfrm>
        <a:graphic>
          <a:graphicData uri="http://schemas.openxmlformats.org/drawingml/2006/table">
            <a:tbl>
              <a:tblPr firstRow="1" bandRow="1">
                <a:tableStyleId>{00A15C55-8517-42AA-B614-E9B94910E393}</a:tableStyleId>
              </a:tblPr>
              <a:tblGrid>
                <a:gridCol w="3282819">
                  <a:extLst>
                    <a:ext uri="{9D8B030D-6E8A-4147-A177-3AD203B41FA5}">
                      <a16:colId xmlns:a16="http://schemas.microsoft.com/office/drawing/2014/main" val="1927952900"/>
                    </a:ext>
                  </a:extLst>
                </a:gridCol>
              </a:tblGrid>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panose="020F0502020204030204" pitchFamily="34" charset="0"/>
                          <a:cs typeface="Calibri" panose="020F0502020204030204" pitchFamily="34" charset="0"/>
                        </a:rPr>
                        <a:t>Sujuva ja uudistuva toiminta</a:t>
                      </a:r>
                    </a:p>
                  </a:txBody>
                  <a:tcPr>
                    <a:solidFill>
                      <a:schemeClr val="accent6">
                        <a:lumMod val="40000"/>
                        <a:lumOff val="60000"/>
                      </a:schemeClr>
                    </a:solidFill>
                  </a:tcPr>
                </a:tc>
                <a:extLst>
                  <a:ext uri="{0D108BD9-81ED-4DB2-BD59-A6C34878D82A}">
                    <a16:rowId xmlns:a16="http://schemas.microsoft.com/office/drawing/2014/main" val="1688224594"/>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panose="020F0502020204030204" pitchFamily="34" charset="0"/>
                          <a:cs typeface="Calibri" panose="020F0502020204030204" pitchFamily="34" charset="0"/>
                        </a:rPr>
                        <a:t>Uudistuva johtaminen</a:t>
                      </a:r>
                    </a:p>
                  </a:txBody>
                  <a:tcPr>
                    <a:solidFill>
                      <a:schemeClr val="accent6">
                        <a:lumMod val="20000"/>
                        <a:lumOff val="80000"/>
                      </a:schemeClr>
                    </a:solidFill>
                  </a:tcPr>
                </a:tc>
                <a:extLst>
                  <a:ext uri="{0D108BD9-81ED-4DB2-BD59-A6C34878D82A}">
                    <a16:rowId xmlns:a16="http://schemas.microsoft.com/office/drawing/2014/main" val="3035306721"/>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panose="020F0502020204030204" pitchFamily="34" charset="0"/>
                          <a:cs typeface="Calibri" panose="020F0502020204030204" pitchFamily="34" charset="0"/>
                        </a:rPr>
                        <a:t>Osaava ja hyvinvoiva henkilöstö</a:t>
                      </a:r>
                    </a:p>
                  </a:txBody>
                  <a:tcPr>
                    <a:solidFill>
                      <a:schemeClr val="accent6">
                        <a:lumMod val="40000"/>
                        <a:lumOff val="60000"/>
                      </a:schemeClr>
                    </a:solidFill>
                  </a:tcPr>
                </a:tc>
                <a:extLst>
                  <a:ext uri="{0D108BD9-81ED-4DB2-BD59-A6C34878D82A}">
                    <a16:rowId xmlns:a16="http://schemas.microsoft.com/office/drawing/2014/main" val="3113748096"/>
                  </a:ext>
                </a:extLst>
              </a:tr>
              <a:tr h="254000">
                <a:tc>
                  <a:txBody>
                    <a:bodyPr/>
                    <a:lstStyle/>
                    <a:p>
                      <a:pPr marL="0" marR="0" lvl="0" indent="0" algn="l" rtl="0" eaLnBrk="1" fontAlgn="auto" latinLnBrk="0" hangingPunct="1">
                        <a:lnSpc>
                          <a:spcPct val="100000"/>
                        </a:lnSpc>
                        <a:spcBef>
                          <a:spcPts val="0"/>
                        </a:spcBef>
                        <a:spcAft>
                          <a:spcPts val="0"/>
                        </a:spcAft>
                        <a:buClrTx/>
                        <a:buSzTx/>
                        <a:buFontTx/>
                        <a:buNone/>
                      </a:pPr>
                      <a:r>
                        <a:rPr lang="fi-FI" sz="1100" b="1" strike="noStrike" dirty="0">
                          <a:solidFill>
                            <a:schemeClr val="tx1"/>
                          </a:solidFill>
                          <a:latin typeface="Calibri"/>
                          <a:cs typeface="Calibri"/>
                        </a:rPr>
                        <a:t>Kestävä talous</a:t>
                      </a:r>
                    </a:p>
                  </a:txBody>
                  <a:tcPr>
                    <a:solidFill>
                      <a:schemeClr val="accent6">
                        <a:lumMod val="20000"/>
                        <a:lumOff val="80000"/>
                      </a:schemeClr>
                    </a:solidFill>
                  </a:tcPr>
                </a:tc>
                <a:extLst>
                  <a:ext uri="{0D108BD9-81ED-4DB2-BD59-A6C34878D82A}">
                    <a16:rowId xmlns:a16="http://schemas.microsoft.com/office/drawing/2014/main" val="17252123"/>
                  </a:ext>
                </a:extLst>
              </a:tr>
            </a:tbl>
          </a:graphicData>
        </a:graphic>
      </p:graphicFrame>
      <p:sp>
        <p:nvSpPr>
          <p:cNvPr id="62" name="Tekstiruutu 61">
            <a:extLst>
              <a:ext uri="{FF2B5EF4-FFF2-40B4-BE49-F238E27FC236}">
                <a16:creationId xmlns:a16="http://schemas.microsoft.com/office/drawing/2014/main" id="{CF87E05D-59D2-44E3-AE18-60D9B44E9750}"/>
              </a:ext>
            </a:extLst>
          </p:cNvPr>
          <p:cNvSpPr txBox="1"/>
          <p:nvPr/>
        </p:nvSpPr>
        <p:spPr>
          <a:xfrm>
            <a:off x="8580441" y="37512"/>
            <a:ext cx="1972015" cy="400110"/>
          </a:xfrm>
          <a:prstGeom prst="rect">
            <a:avLst/>
          </a:prstGeom>
          <a:noFill/>
        </p:spPr>
        <p:txBody>
          <a:bodyPr wrap="none" rtlCol="0">
            <a:spAutoFit/>
          </a:bodyPr>
          <a:lstStyle/>
          <a:p>
            <a:pPr defTabSz="914377" fontAlgn="auto">
              <a:spcBef>
                <a:spcPts val="0"/>
              </a:spcBef>
              <a:spcAft>
                <a:spcPts val="0"/>
              </a:spcAft>
              <a:defRPr/>
            </a:pPr>
            <a:r>
              <a:rPr lang="fi-FI" sz="2000" b="1" dirty="0">
                <a:solidFill>
                  <a:prstClr val="white"/>
                </a:solidFill>
                <a:latin typeface="Corbel" panose="020B0503020204020204"/>
              </a:rPr>
              <a:t>Menestystekijät</a:t>
            </a:r>
          </a:p>
        </p:txBody>
      </p:sp>
      <p:sp>
        <p:nvSpPr>
          <p:cNvPr id="66" name="Vuokaaviosymboli: Rajoitin 65">
            <a:extLst>
              <a:ext uri="{FF2B5EF4-FFF2-40B4-BE49-F238E27FC236}">
                <a16:creationId xmlns:a16="http://schemas.microsoft.com/office/drawing/2014/main" id="{EB980DE5-7911-468B-966B-8856AB9C3D69}"/>
              </a:ext>
            </a:extLst>
          </p:cNvPr>
          <p:cNvSpPr/>
          <p:nvPr/>
        </p:nvSpPr>
        <p:spPr>
          <a:xfrm rot="19891760">
            <a:off x="4194193" y="639504"/>
            <a:ext cx="2160000" cy="576000"/>
          </a:xfrm>
          <a:prstGeom prst="flowChartTerminator">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72" name="Vuokaaviosymboli: Rajoitin 71">
            <a:extLst>
              <a:ext uri="{FF2B5EF4-FFF2-40B4-BE49-F238E27FC236}">
                <a16:creationId xmlns:a16="http://schemas.microsoft.com/office/drawing/2014/main" id="{E23E860C-B9DC-40F6-AB13-D9803052B844}"/>
              </a:ext>
            </a:extLst>
          </p:cNvPr>
          <p:cNvSpPr/>
          <p:nvPr/>
        </p:nvSpPr>
        <p:spPr>
          <a:xfrm rot="19959413">
            <a:off x="4236237" y="3525152"/>
            <a:ext cx="2160000" cy="576000"/>
          </a:xfrm>
          <a:prstGeom prst="flowChartTerminator">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73" name="Vuokaaviosymboli: Rajoitin 72">
            <a:extLst>
              <a:ext uri="{FF2B5EF4-FFF2-40B4-BE49-F238E27FC236}">
                <a16:creationId xmlns:a16="http://schemas.microsoft.com/office/drawing/2014/main" id="{F4D27675-704D-4344-A65E-D8C653B56111}"/>
              </a:ext>
            </a:extLst>
          </p:cNvPr>
          <p:cNvSpPr/>
          <p:nvPr/>
        </p:nvSpPr>
        <p:spPr>
          <a:xfrm rot="1438018">
            <a:off x="4242727" y="1379692"/>
            <a:ext cx="2091775" cy="576000"/>
          </a:xfrm>
          <a:prstGeom prst="flowChartTerminator">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96" name="Vuokaaviosymboli: Rajoitin 95">
            <a:extLst>
              <a:ext uri="{FF2B5EF4-FFF2-40B4-BE49-F238E27FC236}">
                <a16:creationId xmlns:a16="http://schemas.microsoft.com/office/drawing/2014/main" id="{8CB9FC1F-9A84-45C7-A15B-3E4BFB0BE427}"/>
              </a:ext>
            </a:extLst>
          </p:cNvPr>
          <p:cNvSpPr/>
          <p:nvPr/>
        </p:nvSpPr>
        <p:spPr>
          <a:xfrm>
            <a:off x="4257816" y="980020"/>
            <a:ext cx="4164240" cy="684000"/>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75" name="Vuokaaviosymboli: Rajoitin 74">
            <a:extLst>
              <a:ext uri="{FF2B5EF4-FFF2-40B4-BE49-F238E27FC236}">
                <a16:creationId xmlns:a16="http://schemas.microsoft.com/office/drawing/2014/main" id="{62FCA02F-F19B-4330-9D8A-D084C5E88813}"/>
              </a:ext>
            </a:extLst>
          </p:cNvPr>
          <p:cNvSpPr/>
          <p:nvPr/>
        </p:nvSpPr>
        <p:spPr>
          <a:xfrm rot="19923946">
            <a:off x="4205100" y="2073868"/>
            <a:ext cx="2160000" cy="576000"/>
          </a:xfrm>
          <a:prstGeom prst="flowChartTerminator">
            <a:avLst/>
          </a:prstGeom>
          <a:solidFill>
            <a:schemeClr val="accent4">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76" name="Vuokaaviosymboli: Rajoitin 75">
            <a:extLst>
              <a:ext uri="{FF2B5EF4-FFF2-40B4-BE49-F238E27FC236}">
                <a16:creationId xmlns:a16="http://schemas.microsoft.com/office/drawing/2014/main" id="{AB27423E-1F05-4CA5-9F3D-BCBF75419977}"/>
              </a:ext>
            </a:extLst>
          </p:cNvPr>
          <p:cNvSpPr/>
          <p:nvPr/>
        </p:nvSpPr>
        <p:spPr>
          <a:xfrm rot="1442520">
            <a:off x="4216123" y="2821011"/>
            <a:ext cx="2160000" cy="576000"/>
          </a:xfrm>
          <a:prstGeom prst="flowChartTerminator">
            <a:avLst/>
          </a:prstGeom>
          <a:solidFill>
            <a:schemeClr val="accent4">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77" name="Vuokaaviosymboli: Rajoitin 76">
            <a:extLst>
              <a:ext uri="{FF2B5EF4-FFF2-40B4-BE49-F238E27FC236}">
                <a16:creationId xmlns:a16="http://schemas.microsoft.com/office/drawing/2014/main" id="{36BC250C-8C95-477B-9D91-5732E60B5C09}"/>
              </a:ext>
            </a:extLst>
          </p:cNvPr>
          <p:cNvSpPr/>
          <p:nvPr/>
        </p:nvSpPr>
        <p:spPr>
          <a:xfrm rot="1496604">
            <a:off x="4196801" y="4281316"/>
            <a:ext cx="2160000" cy="576000"/>
          </a:xfrm>
          <a:prstGeom prst="flowChartTerminator">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78" name="Vuokaaviosymboli: Rajoitin 77">
            <a:extLst>
              <a:ext uri="{FF2B5EF4-FFF2-40B4-BE49-F238E27FC236}">
                <a16:creationId xmlns:a16="http://schemas.microsoft.com/office/drawing/2014/main" id="{88C06C09-7E2E-4DAA-AEAB-5ADEE359A658}"/>
              </a:ext>
            </a:extLst>
          </p:cNvPr>
          <p:cNvSpPr/>
          <p:nvPr/>
        </p:nvSpPr>
        <p:spPr>
          <a:xfrm rot="19999392">
            <a:off x="4207920" y="5004909"/>
            <a:ext cx="2160000" cy="576000"/>
          </a:xfrm>
          <a:prstGeom prst="flowChartTerminator">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79" name="Vuokaaviosymboli: Rajoitin 78">
            <a:extLst>
              <a:ext uri="{FF2B5EF4-FFF2-40B4-BE49-F238E27FC236}">
                <a16:creationId xmlns:a16="http://schemas.microsoft.com/office/drawing/2014/main" id="{CE02521E-047E-447D-8372-79BF2A0187C8}"/>
              </a:ext>
            </a:extLst>
          </p:cNvPr>
          <p:cNvSpPr/>
          <p:nvPr/>
        </p:nvSpPr>
        <p:spPr>
          <a:xfrm rot="1529360">
            <a:off x="4216360" y="5728081"/>
            <a:ext cx="2160000" cy="576000"/>
          </a:xfrm>
          <a:prstGeom prst="flowChartTerminator">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94" name="Vuokaaviosymboli: Rajoitin 93">
            <a:extLst>
              <a:ext uri="{FF2B5EF4-FFF2-40B4-BE49-F238E27FC236}">
                <a16:creationId xmlns:a16="http://schemas.microsoft.com/office/drawing/2014/main" id="{71E7F318-0165-4C6F-8287-C512B197FA56}"/>
              </a:ext>
            </a:extLst>
          </p:cNvPr>
          <p:cNvSpPr/>
          <p:nvPr/>
        </p:nvSpPr>
        <p:spPr>
          <a:xfrm>
            <a:off x="4255353" y="2426135"/>
            <a:ext cx="4166703" cy="684000"/>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92" name="Vuokaaviosymboli: Rajoitin 91">
            <a:extLst>
              <a:ext uri="{FF2B5EF4-FFF2-40B4-BE49-F238E27FC236}">
                <a16:creationId xmlns:a16="http://schemas.microsoft.com/office/drawing/2014/main" id="{92E63CD6-8B4B-47C2-BB8F-C2BFDB2A14C4}"/>
              </a:ext>
            </a:extLst>
          </p:cNvPr>
          <p:cNvSpPr/>
          <p:nvPr/>
        </p:nvSpPr>
        <p:spPr>
          <a:xfrm>
            <a:off x="4254696" y="3869429"/>
            <a:ext cx="4164240" cy="684000"/>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90" name="Vuokaaviosymboli: Rajoitin 89">
            <a:extLst>
              <a:ext uri="{FF2B5EF4-FFF2-40B4-BE49-F238E27FC236}">
                <a16:creationId xmlns:a16="http://schemas.microsoft.com/office/drawing/2014/main" id="{1A823DA1-845B-4825-9E58-7354C43153EC}"/>
              </a:ext>
            </a:extLst>
          </p:cNvPr>
          <p:cNvSpPr/>
          <p:nvPr/>
        </p:nvSpPr>
        <p:spPr>
          <a:xfrm>
            <a:off x="4264549" y="5322206"/>
            <a:ext cx="4154387" cy="683999"/>
          </a:xfrm>
          <a:prstGeom prst="flowChartTermina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sp>
        <p:nvSpPr>
          <p:cNvPr id="91" name="Tekstiruutu 90">
            <a:extLst>
              <a:ext uri="{FF2B5EF4-FFF2-40B4-BE49-F238E27FC236}">
                <a16:creationId xmlns:a16="http://schemas.microsoft.com/office/drawing/2014/main" id="{EB85AA50-FAE3-4D79-A427-E13216954213}"/>
              </a:ext>
            </a:extLst>
          </p:cNvPr>
          <p:cNvSpPr txBox="1"/>
          <p:nvPr/>
        </p:nvSpPr>
        <p:spPr>
          <a:xfrm>
            <a:off x="4855271" y="5435820"/>
            <a:ext cx="3131325" cy="482120"/>
          </a:xfrm>
          <a:prstGeom prst="rect">
            <a:avLst/>
          </a:prstGeom>
          <a:noFill/>
        </p:spPr>
        <p:txBody>
          <a:bodyPr wrap="square" lIns="91440" tIns="45720" rIns="91440" bIns="45720" rtlCol="0" anchor="t">
            <a:spAutoFit/>
          </a:bodyPr>
          <a:lstStyle/>
          <a:p>
            <a:pPr defTabSz="914377" fontAlgn="auto">
              <a:spcBef>
                <a:spcPts val="0"/>
              </a:spcBef>
              <a:spcAft>
                <a:spcPts val="0"/>
              </a:spcAft>
              <a:defRPr/>
            </a:pPr>
            <a:r>
              <a:rPr lang="fi-FI" sz="1333" b="1" dirty="0">
                <a:solidFill>
                  <a:prstClr val="white"/>
                </a:solidFill>
                <a:latin typeface="Corbel" panose="020B0503020204020204"/>
                <a:ea typeface="Verdana" panose="020B0604030504040204" pitchFamily="34" charset="0"/>
                <a:cs typeface="Arial"/>
              </a:rPr>
              <a:t>UUDISTUVA JA YHDESSÄ TEKEVÄ</a:t>
            </a:r>
          </a:p>
          <a:p>
            <a:pPr defTabSz="914377" fontAlgn="auto">
              <a:spcBef>
                <a:spcPts val="0"/>
              </a:spcBef>
              <a:spcAft>
                <a:spcPts val="0"/>
              </a:spcAft>
              <a:defRPr/>
            </a:pPr>
            <a:r>
              <a:rPr lang="fi-FI" sz="1200" b="1" dirty="0">
                <a:solidFill>
                  <a:prstClr val="white"/>
                </a:solidFill>
                <a:latin typeface="Corbel" panose="020B0503020204020204"/>
                <a:ea typeface="Verdana" panose="020B0604030504040204" pitchFamily="34" charset="0"/>
                <a:cs typeface="Arial"/>
              </a:rPr>
              <a:t>Haluttu hyvinvoiva työyhteisö</a:t>
            </a:r>
          </a:p>
        </p:txBody>
      </p:sp>
      <p:sp>
        <p:nvSpPr>
          <p:cNvPr id="83" name="Tekstiruutu 82">
            <a:extLst>
              <a:ext uri="{FF2B5EF4-FFF2-40B4-BE49-F238E27FC236}">
                <a16:creationId xmlns:a16="http://schemas.microsoft.com/office/drawing/2014/main" id="{650CED3B-1666-46E6-8AC0-097441EE62EF}"/>
              </a:ext>
            </a:extLst>
          </p:cNvPr>
          <p:cNvSpPr txBox="1"/>
          <p:nvPr/>
        </p:nvSpPr>
        <p:spPr>
          <a:xfrm>
            <a:off x="5282149" y="3282833"/>
            <a:ext cx="1117614" cy="256545"/>
          </a:xfrm>
          <a:prstGeom prst="rect">
            <a:avLst/>
          </a:prstGeom>
          <a:noFill/>
        </p:spPr>
        <p:txBody>
          <a:bodyPr wrap="none" rtlCol="0">
            <a:spAutoFit/>
          </a:bodyPr>
          <a:lstStyle/>
          <a:p>
            <a:pPr algn="r" defTabSz="914377" fontAlgn="auto">
              <a:spcBef>
                <a:spcPts val="0"/>
              </a:spcBef>
              <a:spcAft>
                <a:spcPts val="0"/>
              </a:spcAft>
              <a:defRPr/>
            </a:pPr>
            <a:r>
              <a:rPr lang="fi-FI" sz="1067" b="1" dirty="0">
                <a:solidFill>
                  <a:srgbClr val="000000"/>
                </a:solidFill>
                <a:latin typeface="Corbel" panose="020B0503020204020204"/>
                <a:ea typeface="Verdana" panose="020B0604030504040204" pitchFamily="34" charset="0"/>
              </a:rPr>
              <a:t>Kansainvälisyys</a:t>
            </a:r>
          </a:p>
        </p:txBody>
      </p:sp>
      <p:sp>
        <p:nvSpPr>
          <p:cNvPr id="84" name="Tekstiruutu 83">
            <a:extLst>
              <a:ext uri="{FF2B5EF4-FFF2-40B4-BE49-F238E27FC236}">
                <a16:creationId xmlns:a16="http://schemas.microsoft.com/office/drawing/2014/main" id="{A2C1997A-8246-4BC4-83E9-EB3848E4B421}"/>
              </a:ext>
            </a:extLst>
          </p:cNvPr>
          <p:cNvSpPr txBox="1"/>
          <p:nvPr/>
        </p:nvSpPr>
        <p:spPr>
          <a:xfrm>
            <a:off x="5389133" y="4784562"/>
            <a:ext cx="971740" cy="256545"/>
          </a:xfrm>
          <a:prstGeom prst="rect">
            <a:avLst/>
          </a:prstGeom>
          <a:noFill/>
        </p:spPr>
        <p:txBody>
          <a:bodyPr wrap="none" rtlCol="0">
            <a:spAutoFit/>
          </a:bodyPr>
          <a:lstStyle/>
          <a:p>
            <a:pPr algn="r" defTabSz="914377" fontAlgn="auto">
              <a:spcBef>
                <a:spcPts val="0"/>
              </a:spcBef>
              <a:spcAft>
                <a:spcPts val="0"/>
              </a:spcAft>
              <a:defRPr/>
            </a:pPr>
            <a:r>
              <a:rPr lang="fi-FI" sz="1067" b="1" dirty="0">
                <a:solidFill>
                  <a:srgbClr val="000000"/>
                </a:solidFill>
                <a:latin typeface="Corbel" panose="020B0503020204020204"/>
                <a:ea typeface="Verdana" panose="020B0604030504040204" pitchFamily="34" charset="0"/>
              </a:rPr>
              <a:t>Digitalisaatio</a:t>
            </a:r>
          </a:p>
        </p:txBody>
      </p:sp>
      <p:sp>
        <p:nvSpPr>
          <p:cNvPr id="85" name="Tekstiruutu 84">
            <a:extLst>
              <a:ext uri="{FF2B5EF4-FFF2-40B4-BE49-F238E27FC236}">
                <a16:creationId xmlns:a16="http://schemas.microsoft.com/office/drawing/2014/main" id="{333E7043-952C-4586-A2B3-941AF88CCC02}"/>
              </a:ext>
            </a:extLst>
          </p:cNvPr>
          <p:cNvSpPr txBox="1"/>
          <p:nvPr/>
        </p:nvSpPr>
        <p:spPr>
          <a:xfrm>
            <a:off x="5387623" y="1843413"/>
            <a:ext cx="968534" cy="256545"/>
          </a:xfrm>
          <a:prstGeom prst="rect">
            <a:avLst/>
          </a:prstGeom>
          <a:noFill/>
        </p:spPr>
        <p:txBody>
          <a:bodyPr wrap="none" rtlCol="0">
            <a:spAutoFit/>
          </a:bodyPr>
          <a:lstStyle/>
          <a:p>
            <a:pPr algn="r" defTabSz="914377" fontAlgn="auto">
              <a:spcBef>
                <a:spcPts val="0"/>
              </a:spcBef>
              <a:spcAft>
                <a:spcPts val="0"/>
              </a:spcAft>
              <a:defRPr/>
            </a:pPr>
            <a:r>
              <a:rPr lang="fi-FI" sz="1067" b="1" dirty="0">
                <a:solidFill>
                  <a:srgbClr val="000000"/>
                </a:solidFill>
                <a:latin typeface="Corbel" panose="020B0503020204020204"/>
                <a:ea typeface="Verdana" panose="020B0604030504040204" pitchFamily="34" charset="0"/>
              </a:rPr>
              <a:t>Kumppanuus</a:t>
            </a:r>
          </a:p>
        </p:txBody>
      </p:sp>
      <p:grpSp>
        <p:nvGrpSpPr>
          <p:cNvPr id="12" name="Ryhmä 11">
            <a:extLst>
              <a:ext uri="{FF2B5EF4-FFF2-40B4-BE49-F238E27FC236}">
                <a16:creationId xmlns:a16="http://schemas.microsoft.com/office/drawing/2014/main" id="{E09E4C06-40C0-4F49-972E-F607FCBF89BF}"/>
              </a:ext>
            </a:extLst>
          </p:cNvPr>
          <p:cNvGrpSpPr/>
          <p:nvPr/>
        </p:nvGrpSpPr>
        <p:grpSpPr>
          <a:xfrm>
            <a:off x="4401044" y="1118118"/>
            <a:ext cx="384728" cy="392973"/>
            <a:chOff x="3295525" y="877871"/>
            <a:chExt cx="196073" cy="200275"/>
          </a:xfrm>
        </p:grpSpPr>
        <p:sp>
          <p:nvSpPr>
            <p:cNvPr id="86" name="Ellipsi 85">
              <a:extLst>
                <a:ext uri="{FF2B5EF4-FFF2-40B4-BE49-F238E27FC236}">
                  <a16:creationId xmlns:a16="http://schemas.microsoft.com/office/drawing/2014/main" id="{4AA100C7-E1DE-426D-ABEE-AF0176CCC652}"/>
                </a:ext>
              </a:extLst>
            </p:cNvPr>
            <p:cNvSpPr/>
            <p:nvPr/>
          </p:nvSpPr>
          <p:spPr>
            <a:xfrm>
              <a:off x="3295525" y="877871"/>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pic>
          <p:nvPicPr>
            <p:cNvPr id="68" name="Kuva 67">
              <a:extLst>
                <a:ext uri="{FF2B5EF4-FFF2-40B4-BE49-F238E27FC236}">
                  <a16:creationId xmlns:a16="http://schemas.microsoft.com/office/drawing/2014/main" id="{C4A3A4A8-2E1A-4764-BC82-7E1AB6199E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4988" y="920866"/>
              <a:ext cx="157146" cy="130169"/>
            </a:xfrm>
            <a:prstGeom prst="rect">
              <a:avLst/>
            </a:prstGeom>
          </p:spPr>
        </p:pic>
      </p:grpSp>
      <p:grpSp>
        <p:nvGrpSpPr>
          <p:cNvPr id="13" name="Ryhmä 12">
            <a:extLst>
              <a:ext uri="{FF2B5EF4-FFF2-40B4-BE49-F238E27FC236}">
                <a16:creationId xmlns:a16="http://schemas.microsoft.com/office/drawing/2014/main" id="{2EDF889F-09DE-4E54-8E0D-28D2AEE376E5}"/>
              </a:ext>
            </a:extLst>
          </p:cNvPr>
          <p:cNvGrpSpPr/>
          <p:nvPr/>
        </p:nvGrpSpPr>
        <p:grpSpPr>
          <a:xfrm>
            <a:off x="4391321" y="2560739"/>
            <a:ext cx="390147" cy="398507"/>
            <a:chOff x="3316344" y="1965639"/>
            <a:chExt cx="196073" cy="200275"/>
          </a:xfrm>
        </p:grpSpPr>
        <p:sp>
          <p:nvSpPr>
            <p:cNvPr id="87" name="Ellipsi 86">
              <a:extLst>
                <a:ext uri="{FF2B5EF4-FFF2-40B4-BE49-F238E27FC236}">
                  <a16:creationId xmlns:a16="http://schemas.microsoft.com/office/drawing/2014/main" id="{9C4A96D0-EC8D-47BA-B358-4EE767FC754E}"/>
                </a:ext>
              </a:extLst>
            </p:cNvPr>
            <p:cNvSpPr/>
            <p:nvPr/>
          </p:nvSpPr>
          <p:spPr>
            <a:xfrm>
              <a:off x="3316344" y="1965639"/>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pic>
          <p:nvPicPr>
            <p:cNvPr id="69" name="Kuva 68">
              <a:extLst>
                <a:ext uri="{FF2B5EF4-FFF2-40B4-BE49-F238E27FC236}">
                  <a16:creationId xmlns:a16="http://schemas.microsoft.com/office/drawing/2014/main" id="{D3F740EB-E501-4896-A60B-543FFAC118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9703" y="1999091"/>
              <a:ext cx="173014" cy="143313"/>
            </a:xfrm>
            <a:prstGeom prst="rect">
              <a:avLst/>
            </a:prstGeom>
          </p:spPr>
        </p:pic>
      </p:grpSp>
      <p:grpSp>
        <p:nvGrpSpPr>
          <p:cNvPr id="18" name="Ryhmä 17">
            <a:extLst>
              <a:ext uri="{FF2B5EF4-FFF2-40B4-BE49-F238E27FC236}">
                <a16:creationId xmlns:a16="http://schemas.microsoft.com/office/drawing/2014/main" id="{EE59C935-B731-47A1-B501-10C91E339460}"/>
              </a:ext>
            </a:extLst>
          </p:cNvPr>
          <p:cNvGrpSpPr/>
          <p:nvPr/>
        </p:nvGrpSpPr>
        <p:grpSpPr>
          <a:xfrm>
            <a:off x="4387021" y="5460555"/>
            <a:ext cx="398752" cy="407299"/>
            <a:chOff x="3341761" y="4095680"/>
            <a:chExt cx="196073" cy="200275"/>
          </a:xfrm>
        </p:grpSpPr>
        <p:sp>
          <p:nvSpPr>
            <p:cNvPr id="89" name="Ellipsi 88">
              <a:extLst>
                <a:ext uri="{FF2B5EF4-FFF2-40B4-BE49-F238E27FC236}">
                  <a16:creationId xmlns:a16="http://schemas.microsoft.com/office/drawing/2014/main" id="{033BE536-4A9A-4B87-9D1C-7C16F0EEFC79}"/>
                </a:ext>
              </a:extLst>
            </p:cNvPr>
            <p:cNvSpPr/>
            <p:nvPr/>
          </p:nvSpPr>
          <p:spPr>
            <a:xfrm>
              <a:off x="3341761" y="4095680"/>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pic>
          <p:nvPicPr>
            <p:cNvPr id="70" name="Kuva 69">
              <a:extLst>
                <a:ext uri="{FF2B5EF4-FFF2-40B4-BE49-F238E27FC236}">
                  <a16:creationId xmlns:a16="http://schemas.microsoft.com/office/drawing/2014/main" id="{38D2AB2A-44AA-4CC0-BC5D-89237E2CB2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61077" y="4128285"/>
              <a:ext cx="157440" cy="130413"/>
            </a:xfrm>
            <a:prstGeom prst="rect">
              <a:avLst/>
            </a:prstGeom>
          </p:spPr>
        </p:pic>
      </p:grpSp>
      <p:grpSp>
        <p:nvGrpSpPr>
          <p:cNvPr id="14" name="Ryhmä 13">
            <a:extLst>
              <a:ext uri="{FF2B5EF4-FFF2-40B4-BE49-F238E27FC236}">
                <a16:creationId xmlns:a16="http://schemas.microsoft.com/office/drawing/2014/main" id="{89D7FAF4-BFAA-46FD-8008-0AEAB064E6FE}"/>
              </a:ext>
            </a:extLst>
          </p:cNvPr>
          <p:cNvGrpSpPr/>
          <p:nvPr/>
        </p:nvGrpSpPr>
        <p:grpSpPr>
          <a:xfrm>
            <a:off x="4380940" y="4008660"/>
            <a:ext cx="390144" cy="398504"/>
            <a:chOff x="3341761" y="3037546"/>
            <a:chExt cx="196073" cy="200275"/>
          </a:xfrm>
        </p:grpSpPr>
        <p:sp>
          <p:nvSpPr>
            <p:cNvPr id="88" name="Ellipsi 87">
              <a:extLst>
                <a:ext uri="{FF2B5EF4-FFF2-40B4-BE49-F238E27FC236}">
                  <a16:creationId xmlns:a16="http://schemas.microsoft.com/office/drawing/2014/main" id="{EB78CC67-F6CF-4493-957F-D477FA768644}"/>
                </a:ext>
              </a:extLst>
            </p:cNvPr>
            <p:cNvSpPr/>
            <p:nvPr/>
          </p:nvSpPr>
          <p:spPr>
            <a:xfrm>
              <a:off x="3341761" y="3037546"/>
              <a:ext cx="196073" cy="2002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fontAlgn="auto">
                <a:spcBef>
                  <a:spcPts val="0"/>
                </a:spcBef>
                <a:spcAft>
                  <a:spcPts val="0"/>
                </a:spcAft>
                <a:defRPr/>
              </a:pPr>
              <a:endParaRPr lang="fi-FI">
                <a:solidFill>
                  <a:prstClr val="white"/>
                </a:solidFill>
                <a:latin typeface="Corbel" panose="020B0503020204020204"/>
              </a:endParaRPr>
            </a:p>
          </p:txBody>
        </p:sp>
        <p:pic>
          <p:nvPicPr>
            <p:cNvPr id="71" name="Kuva 70">
              <a:extLst>
                <a:ext uri="{FF2B5EF4-FFF2-40B4-BE49-F238E27FC236}">
                  <a16:creationId xmlns:a16="http://schemas.microsoft.com/office/drawing/2014/main" id="{B5709166-5198-4F45-AF4D-BEC5D2985E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1427" y="3063314"/>
              <a:ext cx="184481" cy="152812"/>
            </a:xfrm>
            <a:prstGeom prst="rect">
              <a:avLst/>
            </a:prstGeom>
          </p:spPr>
        </p:pic>
      </p:grpSp>
      <p:sp>
        <p:nvSpPr>
          <p:cNvPr id="65" name="Tekstiruutu 64">
            <a:extLst>
              <a:ext uri="{FF2B5EF4-FFF2-40B4-BE49-F238E27FC236}">
                <a16:creationId xmlns:a16="http://schemas.microsoft.com/office/drawing/2014/main" id="{326A812A-EEE6-4E69-BFF5-BCEC438A814F}"/>
              </a:ext>
            </a:extLst>
          </p:cNvPr>
          <p:cNvSpPr txBox="1"/>
          <p:nvPr/>
        </p:nvSpPr>
        <p:spPr>
          <a:xfrm>
            <a:off x="4340864" y="87188"/>
            <a:ext cx="1401346" cy="400110"/>
          </a:xfrm>
          <a:prstGeom prst="rect">
            <a:avLst/>
          </a:prstGeom>
          <a:noFill/>
        </p:spPr>
        <p:txBody>
          <a:bodyPr wrap="none" rtlCol="0">
            <a:spAutoFit/>
          </a:bodyPr>
          <a:lstStyle/>
          <a:p>
            <a:pPr defTabSz="914377" fontAlgn="auto">
              <a:spcBef>
                <a:spcPts val="0"/>
              </a:spcBef>
              <a:spcAft>
                <a:spcPts val="0"/>
              </a:spcAft>
              <a:defRPr/>
            </a:pPr>
            <a:r>
              <a:rPr lang="fi-FI" sz="2000" b="1" dirty="0">
                <a:solidFill>
                  <a:srgbClr val="240E61"/>
                </a:solidFill>
                <a:latin typeface="Corbel" panose="020B0503020204020204"/>
              </a:rPr>
              <a:t>Päämäärät</a:t>
            </a:r>
          </a:p>
        </p:txBody>
      </p:sp>
      <p:sp>
        <p:nvSpPr>
          <p:cNvPr id="98" name="Tekstiruutu 97">
            <a:extLst>
              <a:ext uri="{FF2B5EF4-FFF2-40B4-BE49-F238E27FC236}">
                <a16:creationId xmlns:a16="http://schemas.microsoft.com/office/drawing/2014/main" id="{B8885A64-C833-454A-90F4-67D5C3AE8EBC}"/>
              </a:ext>
            </a:extLst>
          </p:cNvPr>
          <p:cNvSpPr txBox="1"/>
          <p:nvPr/>
        </p:nvSpPr>
        <p:spPr>
          <a:xfrm>
            <a:off x="8543772" y="87188"/>
            <a:ext cx="1972015" cy="400110"/>
          </a:xfrm>
          <a:prstGeom prst="rect">
            <a:avLst/>
          </a:prstGeom>
          <a:noFill/>
        </p:spPr>
        <p:txBody>
          <a:bodyPr wrap="none" rtlCol="0">
            <a:spAutoFit/>
          </a:bodyPr>
          <a:lstStyle/>
          <a:p>
            <a:pPr defTabSz="914377" fontAlgn="auto">
              <a:spcBef>
                <a:spcPts val="0"/>
              </a:spcBef>
              <a:spcAft>
                <a:spcPts val="0"/>
              </a:spcAft>
              <a:defRPr/>
            </a:pPr>
            <a:r>
              <a:rPr lang="fi-FI" sz="2000" b="1" dirty="0">
                <a:solidFill>
                  <a:srgbClr val="240E61"/>
                </a:solidFill>
                <a:latin typeface="Corbel" panose="020B0503020204020204"/>
              </a:rPr>
              <a:t>Menestystekijät</a:t>
            </a:r>
          </a:p>
        </p:txBody>
      </p:sp>
      <p:graphicFrame>
        <p:nvGraphicFramePr>
          <p:cNvPr id="99" name="Taulukko 98">
            <a:extLst>
              <a:ext uri="{FF2B5EF4-FFF2-40B4-BE49-F238E27FC236}">
                <a16:creationId xmlns:a16="http://schemas.microsoft.com/office/drawing/2014/main" id="{64E2BBF3-1EDD-4D27-BC91-7E11470AFC97}"/>
              </a:ext>
            </a:extLst>
          </p:cNvPr>
          <p:cNvGraphicFramePr>
            <a:graphicFrameLocks noGrp="1"/>
          </p:cNvGraphicFramePr>
          <p:nvPr/>
        </p:nvGraphicFramePr>
        <p:xfrm>
          <a:off x="8604027" y="599974"/>
          <a:ext cx="3295717" cy="1519050"/>
        </p:xfrm>
        <a:graphic>
          <a:graphicData uri="http://schemas.openxmlformats.org/drawingml/2006/table">
            <a:tbl>
              <a:tblPr firstRow="1" bandRow="1">
                <a:tableStyleId>{21E4AEA4-8DFA-4A89-87EB-49C32662AFE0}</a:tableStyleId>
              </a:tblPr>
              <a:tblGrid>
                <a:gridCol w="3295717">
                  <a:extLst>
                    <a:ext uri="{9D8B030D-6E8A-4147-A177-3AD203B41FA5}">
                      <a16:colId xmlns:a16="http://schemas.microsoft.com/office/drawing/2014/main" val="3744657307"/>
                    </a:ext>
                  </a:extLst>
                </a:gridCol>
              </a:tblGrid>
              <a:tr h="303711">
                <a:tc>
                  <a:txBody>
                    <a:bodyPr/>
                    <a:lstStyle/>
                    <a:p>
                      <a:r>
                        <a:rPr lang="fi-FI" sz="1100" b="1" dirty="0">
                          <a:solidFill>
                            <a:schemeClr val="tx1"/>
                          </a:solidFill>
                          <a:latin typeface="Calibri" panose="020F0502020204030204" pitchFamily="34" charset="0"/>
                          <a:cs typeface="Calibri" panose="020F0502020204030204" pitchFamily="34" charset="0"/>
                        </a:rPr>
                        <a:t>Elinympäristö ja osallisuus</a:t>
                      </a:r>
                    </a:p>
                  </a:txBody>
                  <a:tcPr>
                    <a:solidFill>
                      <a:schemeClr val="accent3">
                        <a:lumMod val="40000"/>
                        <a:lumOff val="60000"/>
                      </a:schemeClr>
                    </a:solidFill>
                  </a:tcPr>
                </a:tc>
                <a:extLst>
                  <a:ext uri="{0D108BD9-81ED-4DB2-BD59-A6C34878D82A}">
                    <a16:rowId xmlns:a16="http://schemas.microsoft.com/office/drawing/2014/main" val="1361632998"/>
                  </a:ext>
                </a:extLst>
              </a:tr>
              <a:tr h="2601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latin typeface="Calibri" panose="020F0502020204030204" pitchFamily="34" charset="0"/>
                          <a:cs typeface="Calibri" panose="020F0502020204030204" pitchFamily="34" charset="0"/>
                        </a:rPr>
                        <a:t>Hyvinvointia edistävät elintavat ja sosiaaliset verkostot</a:t>
                      </a:r>
                    </a:p>
                  </a:txBody>
                  <a:tcPr>
                    <a:solidFill>
                      <a:schemeClr val="accent3">
                        <a:lumMod val="40000"/>
                        <a:lumOff val="60000"/>
                        <a:alpha val="30980"/>
                      </a:schemeClr>
                    </a:solidFill>
                  </a:tcPr>
                </a:tc>
                <a:extLst>
                  <a:ext uri="{0D108BD9-81ED-4DB2-BD59-A6C34878D82A}">
                    <a16:rowId xmlns:a16="http://schemas.microsoft.com/office/drawing/2014/main" val="2773875972"/>
                  </a:ext>
                </a:extLst>
              </a:tr>
              <a:tr h="2704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latin typeface="Calibri" panose="020F0502020204030204" pitchFamily="34" charset="0"/>
                          <a:cs typeface="Calibri" panose="020F0502020204030204" pitchFamily="34" charset="0"/>
                        </a:rPr>
                        <a:t>Elinikäinen oppiminen, työ ja toimeentulo</a:t>
                      </a:r>
                    </a:p>
                  </a:txBody>
                  <a:tcPr>
                    <a:solidFill>
                      <a:schemeClr val="accent3">
                        <a:lumMod val="40000"/>
                        <a:lumOff val="60000"/>
                      </a:schemeClr>
                    </a:solidFill>
                  </a:tcPr>
                </a:tc>
                <a:extLst>
                  <a:ext uri="{0D108BD9-81ED-4DB2-BD59-A6C34878D82A}">
                    <a16:rowId xmlns:a16="http://schemas.microsoft.com/office/drawing/2014/main" val="2678384873"/>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dirty="0">
                          <a:solidFill>
                            <a:schemeClr val="tx1"/>
                          </a:solidFill>
                          <a:latin typeface="Calibri"/>
                          <a:cs typeface="Calibri"/>
                        </a:rPr>
                        <a:t>Laadukas varhaiskasvatus ja koulutus</a:t>
                      </a:r>
                    </a:p>
                  </a:txBody>
                  <a:tcPr>
                    <a:solidFill>
                      <a:schemeClr val="accent3">
                        <a:lumMod val="40000"/>
                        <a:lumOff val="60000"/>
                        <a:alpha val="32157"/>
                      </a:schemeClr>
                    </a:solidFill>
                  </a:tcPr>
                </a:tc>
                <a:extLst>
                  <a:ext uri="{0D108BD9-81ED-4DB2-BD59-A6C34878D82A}">
                    <a16:rowId xmlns:a16="http://schemas.microsoft.com/office/drawing/2014/main" val="1938386699"/>
                  </a:ext>
                </a:extLst>
              </a:tr>
              <a:tr h="25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100" b="1" strike="noStrike" dirty="0">
                          <a:latin typeface="Calibri" panose="020F0502020204030204" pitchFamily="34" charset="0"/>
                          <a:cs typeface="Calibri" panose="020F0502020204030204" pitchFamily="34" charset="0"/>
                        </a:rPr>
                        <a:t>Vapaa-ajan mielekäs tekeminen ja kokeminen</a:t>
                      </a:r>
                      <a:endParaRPr lang="fi-FI" sz="1100" b="1" strike="noStrike" dirty="0">
                        <a:solidFill>
                          <a:srgbClr val="C00000"/>
                        </a:solidFill>
                        <a:latin typeface="Calibri" panose="020F0502020204030204" pitchFamily="34" charset="0"/>
                        <a:cs typeface="Calibri" panose="020F0502020204030204" pitchFamily="34" charset="0"/>
                      </a:endParaRPr>
                    </a:p>
                  </a:txBody>
                  <a:tcPr>
                    <a:solidFill>
                      <a:schemeClr val="accent3">
                        <a:lumMod val="40000"/>
                        <a:lumOff val="60000"/>
                      </a:schemeClr>
                    </a:solidFill>
                  </a:tcPr>
                </a:tc>
                <a:extLst>
                  <a:ext uri="{0D108BD9-81ED-4DB2-BD59-A6C34878D82A}">
                    <a16:rowId xmlns:a16="http://schemas.microsoft.com/office/drawing/2014/main" val="476859830"/>
                  </a:ext>
                </a:extLst>
              </a:tr>
            </a:tbl>
          </a:graphicData>
        </a:graphic>
      </p:graphicFrame>
      <p:sp>
        <p:nvSpPr>
          <p:cNvPr id="93" name="Tekstiruutu 92">
            <a:extLst>
              <a:ext uri="{FF2B5EF4-FFF2-40B4-BE49-F238E27FC236}">
                <a16:creationId xmlns:a16="http://schemas.microsoft.com/office/drawing/2014/main" id="{4712AF47-163B-4C87-97D0-A33DC80C0E3F}"/>
              </a:ext>
            </a:extLst>
          </p:cNvPr>
          <p:cNvSpPr txBox="1"/>
          <p:nvPr/>
        </p:nvSpPr>
        <p:spPr>
          <a:xfrm>
            <a:off x="4850364" y="3962685"/>
            <a:ext cx="3203240" cy="482120"/>
          </a:xfrm>
          <a:prstGeom prst="rect">
            <a:avLst/>
          </a:prstGeom>
          <a:noFill/>
        </p:spPr>
        <p:txBody>
          <a:bodyPr wrap="square" lIns="91440" tIns="45720" rIns="91440" bIns="45720" rtlCol="0" anchor="t">
            <a:spAutoFit/>
          </a:bodyPr>
          <a:lstStyle/>
          <a:p>
            <a:pPr defTabSz="914377" fontAlgn="auto">
              <a:spcBef>
                <a:spcPts val="0"/>
              </a:spcBef>
              <a:spcAft>
                <a:spcPts val="0"/>
              </a:spcAft>
              <a:defRPr/>
            </a:pPr>
            <a:r>
              <a:rPr lang="fi-FI" sz="1333" b="1" dirty="0">
                <a:solidFill>
                  <a:prstClr val="white"/>
                </a:solidFill>
                <a:latin typeface="Corbel" panose="020B0503020204020204"/>
                <a:ea typeface="Verdana" panose="020B0604030504040204" pitchFamily="34" charset="0"/>
                <a:cs typeface="Arial"/>
              </a:rPr>
              <a:t>ILMASTO- JA RESURSSIVIISAS</a:t>
            </a:r>
          </a:p>
          <a:p>
            <a:pPr defTabSz="914377" fontAlgn="auto">
              <a:spcBef>
                <a:spcPts val="0"/>
              </a:spcBef>
              <a:spcAft>
                <a:spcPts val="0"/>
              </a:spcAft>
              <a:defRPr/>
            </a:pPr>
            <a:r>
              <a:rPr lang="fi-FI" sz="1200" b="1" dirty="0">
                <a:solidFill>
                  <a:srgbClr val="FFFFFF"/>
                </a:solidFill>
                <a:latin typeface="Corbel" panose="020B0503020204020204"/>
                <a:ea typeface="Verdana" panose="020B0604030504040204" pitchFamily="34" charset="0"/>
                <a:cs typeface="Arial"/>
              </a:rPr>
              <a:t>Kestävästi kasvava </a:t>
            </a:r>
            <a:r>
              <a:rPr lang="fi-FI" sz="1200" b="1" dirty="0">
                <a:solidFill>
                  <a:srgbClr val="FFFFFF"/>
                </a:solidFill>
                <a:latin typeface="Corbel" panose="020B0503020204020204"/>
                <a:ea typeface="+mn-ea"/>
              </a:rPr>
              <a:t>–</a:t>
            </a:r>
            <a:r>
              <a:rPr lang="fi-FI" sz="1200" dirty="0">
                <a:solidFill>
                  <a:srgbClr val="FFFFFF"/>
                </a:solidFill>
                <a:latin typeface="Corbel" panose="020B0503020204020204"/>
                <a:ea typeface="+mn-ea"/>
              </a:rPr>
              <a:t> </a:t>
            </a:r>
            <a:r>
              <a:rPr lang="fi-FI" sz="1200" b="1" dirty="0">
                <a:solidFill>
                  <a:srgbClr val="FFFFFF"/>
                </a:solidFill>
                <a:latin typeface="Corbel" panose="020B0503020204020204"/>
                <a:ea typeface="Verdana" panose="020B0604030504040204" pitchFamily="34" charset="0"/>
                <a:cs typeface="Arial"/>
              </a:rPr>
              <a:t>ympäristöstään ylpeä</a:t>
            </a:r>
          </a:p>
        </p:txBody>
      </p:sp>
      <p:sp>
        <p:nvSpPr>
          <p:cNvPr id="95" name="Tekstiruutu 94">
            <a:extLst>
              <a:ext uri="{FF2B5EF4-FFF2-40B4-BE49-F238E27FC236}">
                <a16:creationId xmlns:a16="http://schemas.microsoft.com/office/drawing/2014/main" id="{F53F51A8-6B8C-4E3D-A6C5-CE1FD91848AA}"/>
              </a:ext>
            </a:extLst>
          </p:cNvPr>
          <p:cNvSpPr txBox="1"/>
          <p:nvPr/>
        </p:nvSpPr>
        <p:spPr>
          <a:xfrm>
            <a:off x="4859013" y="2510387"/>
            <a:ext cx="2866820" cy="482120"/>
          </a:xfrm>
          <a:prstGeom prst="rect">
            <a:avLst/>
          </a:prstGeom>
          <a:noFill/>
        </p:spPr>
        <p:txBody>
          <a:bodyPr wrap="square" lIns="91440" tIns="45720" rIns="91440" bIns="45720" rtlCol="0" anchor="t">
            <a:spAutoFit/>
          </a:bodyPr>
          <a:lstStyle/>
          <a:p>
            <a:pPr defTabSz="914377" fontAlgn="auto">
              <a:spcBef>
                <a:spcPts val="0"/>
              </a:spcBef>
              <a:spcAft>
                <a:spcPts val="0"/>
              </a:spcAft>
              <a:defRPr/>
            </a:pPr>
            <a:r>
              <a:rPr lang="fi-FI" sz="1333" b="1" dirty="0">
                <a:solidFill>
                  <a:prstClr val="white"/>
                </a:solidFill>
                <a:latin typeface="Corbel" panose="020B0503020204020204"/>
                <a:ea typeface="Verdana" panose="020B0604030504040204" pitchFamily="34" charset="0"/>
                <a:cs typeface="Arial"/>
              </a:rPr>
              <a:t>ELINVOIMAINEN JA KASVAVA</a:t>
            </a:r>
          </a:p>
          <a:p>
            <a:pPr defTabSz="914377" fontAlgn="auto">
              <a:spcBef>
                <a:spcPts val="0"/>
              </a:spcBef>
              <a:spcAft>
                <a:spcPts val="0"/>
              </a:spcAft>
              <a:defRPr/>
            </a:pPr>
            <a:r>
              <a:rPr lang="fi-FI" sz="1200" b="1" dirty="0">
                <a:solidFill>
                  <a:prstClr val="white"/>
                </a:solidFill>
                <a:latin typeface="Corbel" panose="020B0503020204020204"/>
                <a:ea typeface="Verdana" panose="020B0604030504040204" pitchFamily="34" charset="0"/>
                <a:cs typeface="Arial"/>
              </a:rPr>
              <a:t>Houkutteleva osaajille ja yrityksille</a:t>
            </a:r>
          </a:p>
        </p:txBody>
      </p:sp>
      <p:sp>
        <p:nvSpPr>
          <p:cNvPr id="97" name="Tekstiruutu 96">
            <a:extLst>
              <a:ext uri="{FF2B5EF4-FFF2-40B4-BE49-F238E27FC236}">
                <a16:creationId xmlns:a16="http://schemas.microsoft.com/office/drawing/2014/main" id="{1E11D322-9E8A-49C4-9C2B-90317326DF62}"/>
              </a:ext>
            </a:extLst>
          </p:cNvPr>
          <p:cNvSpPr txBox="1"/>
          <p:nvPr/>
        </p:nvSpPr>
        <p:spPr>
          <a:xfrm>
            <a:off x="4861287" y="1078823"/>
            <a:ext cx="3648663" cy="482120"/>
          </a:xfrm>
          <a:prstGeom prst="rect">
            <a:avLst/>
          </a:prstGeom>
          <a:noFill/>
        </p:spPr>
        <p:txBody>
          <a:bodyPr wrap="square" lIns="91440" tIns="45720" rIns="91440" bIns="45720" rtlCol="0" anchor="t">
            <a:spAutoFit/>
          </a:bodyPr>
          <a:lstStyle/>
          <a:p>
            <a:pPr defTabSz="914377" fontAlgn="auto">
              <a:spcBef>
                <a:spcPts val="0"/>
              </a:spcBef>
              <a:spcAft>
                <a:spcPts val="0"/>
              </a:spcAft>
              <a:defRPr/>
            </a:pPr>
            <a:r>
              <a:rPr lang="fi-FI" sz="1333" b="1" dirty="0">
                <a:solidFill>
                  <a:prstClr val="white"/>
                </a:solidFill>
                <a:latin typeface="Corbel" panose="020B0503020204020204"/>
                <a:ea typeface="Verdana" panose="020B0604030504040204" pitchFamily="34" charset="0"/>
                <a:cs typeface="Arial"/>
              </a:rPr>
              <a:t>HYVINVOIVA JA YHTEISÖLLINEN</a:t>
            </a:r>
          </a:p>
          <a:p>
            <a:pPr defTabSz="914377" fontAlgn="auto">
              <a:spcBef>
                <a:spcPts val="0"/>
              </a:spcBef>
              <a:spcAft>
                <a:spcPts val="0"/>
              </a:spcAft>
              <a:defRPr/>
            </a:pPr>
            <a:r>
              <a:rPr lang="fi-FI" sz="1200" b="1" dirty="0">
                <a:solidFill>
                  <a:prstClr val="white"/>
                </a:solidFill>
                <a:latin typeface="Corbel" panose="020B0503020204020204"/>
                <a:ea typeface="Verdana"/>
                <a:cs typeface="Arial"/>
              </a:rPr>
              <a:t>Turvallinen kaikille – paras paikka kasvaa ja oppia  </a:t>
            </a:r>
            <a:endParaRPr lang="fi-FI" sz="1200" b="1" dirty="0">
              <a:solidFill>
                <a:prstClr val="white"/>
              </a:solidFill>
              <a:latin typeface="Corbel" panose="020B0503020204020204"/>
              <a:ea typeface="Verdana" panose="020B0604030504040204" pitchFamily="34" charset="0"/>
              <a:cs typeface="Arial"/>
            </a:endParaRPr>
          </a:p>
        </p:txBody>
      </p:sp>
    </p:spTree>
    <p:extLst>
      <p:ext uri="{BB962C8B-B14F-4D97-AF65-F5344CB8AC3E}">
        <p14:creationId xmlns:p14="http://schemas.microsoft.com/office/powerpoint/2010/main" val="2379205850"/>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descr="Kuopion väkiluku diagrammina alkaen vuoden 2014 112000 asukkaasta vuoteen 2040, jonka tavoitteena 200000 asukasta. Graafissa isoimpia tänä aikana olevia kehityskohteita."/>
          <p:cNvSpPr/>
          <p:nvPr/>
        </p:nvSpPr>
        <p:spPr>
          <a:xfrm>
            <a:off x="9538" y="-37630"/>
            <a:ext cx="12138041" cy="5896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3648" rtl="0" eaLnBrk="1" fontAlgn="auto" latinLnBrk="0" hangingPunct="1">
              <a:lnSpc>
                <a:spcPct val="100000"/>
              </a:lnSpc>
              <a:spcBef>
                <a:spcPts val="0"/>
              </a:spcBef>
              <a:spcAft>
                <a:spcPts val="0"/>
              </a:spcAft>
              <a:buClrTx/>
              <a:buSzTx/>
              <a:buFontTx/>
              <a:buNone/>
              <a:tabLst/>
              <a:defRPr/>
            </a:pPr>
            <a:endParaRPr kumimoji="0" lang="fi-FI" sz="19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93" name="Suorakulmio 92">
            <a:extLst>
              <a:ext uri="{C183D7F6-B498-43B3-948B-1728B52AA6E4}">
                <adec:decorative xmlns:adec="http://schemas.microsoft.com/office/drawing/2017/decorative" val="1"/>
              </a:ext>
            </a:extLst>
          </p:cNvPr>
          <p:cNvSpPr/>
          <p:nvPr/>
        </p:nvSpPr>
        <p:spPr>
          <a:xfrm>
            <a:off x="9653559" y="1331094"/>
            <a:ext cx="2178893" cy="47003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marL="0" marR="0" lvl="0" indent="0" algn="ctr" defTabSz="913648" rtl="0" eaLnBrk="1" fontAlgn="auto" latinLnBrk="0" hangingPunct="1">
              <a:lnSpc>
                <a:spcPct val="100000"/>
              </a:lnSpc>
              <a:spcBef>
                <a:spcPts val="0"/>
              </a:spcBef>
              <a:spcAft>
                <a:spcPts val="0"/>
              </a:spcAft>
              <a:buClrTx/>
              <a:buSzTx/>
              <a:buFontTx/>
              <a:buNone/>
              <a:tabLst/>
              <a:defRPr/>
            </a:pPr>
            <a:endParaRPr kumimoji="0" lang="fi-FI" sz="19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2" name="Kuva 11" descr="Suuria toteutuvia hankkeita ajalla 2014-2040, vision väestömäärätavoitteena 200000 asukasta vuonna 2040.">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9" y="894544"/>
            <a:ext cx="11484523" cy="5069113"/>
          </a:xfrm>
          <a:prstGeom prst="rect">
            <a:avLst/>
          </a:prstGeom>
        </p:spPr>
      </p:pic>
      <p:cxnSp>
        <p:nvCxnSpPr>
          <p:cNvPr id="49" name="Suora yhdysviiva 48">
            <a:extLst>
              <a:ext uri="{C183D7F6-B498-43B3-948B-1728B52AA6E4}">
                <adec:decorative xmlns:adec="http://schemas.microsoft.com/office/drawing/2017/decorative" val="1"/>
              </a:ext>
            </a:extLst>
          </p:cNvPr>
          <p:cNvCxnSpPr/>
          <p:nvPr/>
        </p:nvCxnSpPr>
        <p:spPr>
          <a:xfrm>
            <a:off x="491408" y="1320461"/>
            <a:ext cx="0" cy="4700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Tekstiruutu 49"/>
          <p:cNvSpPr txBox="1"/>
          <p:nvPr/>
        </p:nvSpPr>
        <p:spPr>
          <a:xfrm>
            <a:off x="131858" y="6020840"/>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192D9B"/>
                </a:solidFill>
                <a:effectLst/>
                <a:uLnTx/>
                <a:uFillTx/>
                <a:latin typeface="Verdana" panose="020B0604030504040204"/>
                <a:ea typeface="+mn-ea"/>
                <a:cs typeface="+mn-cs"/>
              </a:rPr>
              <a:t>2014</a:t>
            </a:r>
          </a:p>
        </p:txBody>
      </p:sp>
      <p:cxnSp>
        <p:nvCxnSpPr>
          <p:cNvPr id="51" name="Suora yhdysviiva 50">
            <a:extLst>
              <a:ext uri="{C183D7F6-B498-43B3-948B-1728B52AA6E4}">
                <adec:decorative xmlns:adec="http://schemas.microsoft.com/office/drawing/2017/decorative" val="1"/>
              </a:ext>
            </a:extLst>
          </p:cNvPr>
          <p:cNvCxnSpPr/>
          <p:nvPr/>
        </p:nvCxnSpPr>
        <p:spPr>
          <a:xfrm>
            <a:off x="1501500" y="1331094"/>
            <a:ext cx="0" cy="4700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kstiruutu 51"/>
          <p:cNvSpPr txBox="1"/>
          <p:nvPr/>
        </p:nvSpPr>
        <p:spPr>
          <a:xfrm>
            <a:off x="1141950"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192D9B"/>
                </a:solidFill>
                <a:effectLst/>
                <a:uLnTx/>
                <a:uFillTx/>
                <a:latin typeface="Verdana" panose="020B0604030504040204"/>
                <a:ea typeface="+mn-ea"/>
                <a:cs typeface="+mn-cs"/>
              </a:rPr>
              <a:t>2015</a:t>
            </a:r>
          </a:p>
        </p:txBody>
      </p:sp>
      <p:cxnSp>
        <p:nvCxnSpPr>
          <p:cNvPr id="53" name="Suora yhdysviiva 52">
            <a:extLst>
              <a:ext uri="{C183D7F6-B498-43B3-948B-1728B52AA6E4}">
                <adec:decorative xmlns:adec="http://schemas.microsoft.com/office/drawing/2017/decorative" val="1"/>
              </a:ext>
            </a:extLst>
          </p:cNvPr>
          <p:cNvCxnSpPr/>
          <p:nvPr/>
        </p:nvCxnSpPr>
        <p:spPr>
          <a:xfrm>
            <a:off x="2522226" y="1331094"/>
            <a:ext cx="0" cy="4700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Tekstiruutu 53"/>
          <p:cNvSpPr txBox="1"/>
          <p:nvPr/>
        </p:nvSpPr>
        <p:spPr>
          <a:xfrm>
            <a:off x="2162676"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192D9B"/>
                </a:solidFill>
                <a:effectLst/>
                <a:uLnTx/>
                <a:uFillTx/>
                <a:latin typeface="Verdana" panose="020B0604030504040204"/>
                <a:ea typeface="+mn-ea"/>
                <a:cs typeface="+mn-cs"/>
              </a:rPr>
              <a:t>2016</a:t>
            </a:r>
          </a:p>
        </p:txBody>
      </p:sp>
      <p:cxnSp>
        <p:nvCxnSpPr>
          <p:cNvPr id="55" name="Suora yhdysviiva 54">
            <a:extLst>
              <a:ext uri="{C183D7F6-B498-43B3-948B-1728B52AA6E4}">
                <adec:decorative xmlns:adec="http://schemas.microsoft.com/office/drawing/2017/decorative" val="1"/>
              </a:ext>
            </a:extLst>
          </p:cNvPr>
          <p:cNvCxnSpPr/>
          <p:nvPr/>
        </p:nvCxnSpPr>
        <p:spPr>
          <a:xfrm>
            <a:off x="3521686" y="1331094"/>
            <a:ext cx="0" cy="4700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Tekstiruutu 55"/>
          <p:cNvSpPr txBox="1"/>
          <p:nvPr/>
        </p:nvSpPr>
        <p:spPr>
          <a:xfrm>
            <a:off x="3162136"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192D9B"/>
                </a:solidFill>
                <a:effectLst/>
                <a:uLnTx/>
                <a:uFillTx/>
                <a:latin typeface="Verdana" panose="020B0604030504040204"/>
                <a:ea typeface="+mn-ea"/>
                <a:cs typeface="+mn-cs"/>
              </a:rPr>
              <a:t>2017</a:t>
            </a:r>
          </a:p>
        </p:txBody>
      </p:sp>
      <p:cxnSp>
        <p:nvCxnSpPr>
          <p:cNvPr id="57" name="Suora yhdysviiva 56">
            <a:extLst>
              <a:ext uri="{C183D7F6-B498-43B3-948B-1728B52AA6E4}">
                <adec:decorative xmlns:adec="http://schemas.microsoft.com/office/drawing/2017/decorative" val="1"/>
              </a:ext>
            </a:extLst>
          </p:cNvPr>
          <p:cNvCxnSpPr/>
          <p:nvPr/>
        </p:nvCxnSpPr>
        <p:spPr>
          <a:xfrm>
            <a:off x="4467984" y="1331094"/>
            <a:ext cx="0" cy="4700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Tekstiruutu 57"/>
          <p:cNvSpPr txBox="1"/>
          <p:nvPr/>
        </p:nvSpPr>
        <p:spPr>
          <a:xfrm>
            <a:off x="4108434"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192D9B"/>
                </a:solidFill>
                <a:effectLst/>
                <a:uLnTx/>
                <a:uFillTx/>
                <a:latin typeface="Verdana" panose="020B0604030504040204"/>
                <a:ea typeface="+mn-ea"/>
                <a:cs typeface="+mn-cs"/>
              </a:rPr>
              <a:t>2018</a:t>
            </a:r>
          </a:p>
        </p:txBody>
      </p:sp>
      <p:cxnSp>
        <p:nvCxnSpPr>
          <p:cNvPr id="59" name="Suora yhdysviiva 58">
            <a:extLst>
              <a:ext uri="{C183D7F6-B498-43B3-948B-1728B52AA6E4}">
                <adec:decorative xmlns:adec="http://schemas.microsoft.com/office/drawing/2017/decorative" val="1"/>
              </a:ext>
            </a:extLst>
          </p:cNvPr>
          <p:cNvCxnSpPr/>
          <p:nvPr/>
        </p:nvCxnSpPr>
        <p:spPr>
          <a:xfrm>
            <a:off x="5488709" y="1331094"/>
            <a:ext cx="0" cy="4700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0" name="Tekstiruutu 59"/>
          <p:cNvSpPr txBox="1"/>
          <p:nvPr/>
        </p:nvSpPr>
        <p:spPr>
          <a:xfrm>
            <a:off x="5129159"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192D9B"/>
                </a:solidFill>
                <a:effectLst/>
                <a:uLnTx/>
                <a:uFillTx/>
                <a:latin typeface="Verdana" panose="020B0604030504040204"/>
                <a:ea typeface="+mn-ea"/>
                <a:cs typeface="+mn-cs"/>
              </a:rPr>
              <a:t>2019</a:t>
            </a:r>
          </a:p>
        </p:txBody>
      </p:sp>
      <p:cxnSp>
        <p:nvCxnSpPr>
          <p:cNvPr id="61" name="Suora yhdysviiva 60">
            <a:extLst>
              <a:ext uri="{C183D7F6-B498-43B3-948B-1728B52AA6E4}">
                <adec:decorative xmlns:adec="http://schemas.microsoft.com/office/drawing/2017/decorative" val="1"/>
              </a:ext>
            </a:extLst>
          </p:cNvPr>
          <p:cNvCxnSpPr/>
          <p:nvPr/>
        </p:nvCxnSpPr>
        <p:spPr>
          <a:xfrm>
            <a:off x="6493310" y="1331094"/>
            <a:ext cx="0" cy="4700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 name="Tekstiruutu 61"/>
          <p:cNvSpPr txBox="1"/>
          <p:nvPr/>
        </p:nvSpPr>
        <p:spPr>
          <a:xfrm>
            <a:off x="6133760"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192D9B"/>
                </a:solidFill>
                <a:effectLst/>
                <a:uLnTx/>
                <a:uFillTx/>
                <a:latin typeface="Verdana" panose="020B0604030504040204"/>
                <a:ea typeface="+mn-ea"/>
                <a:cs typeface="+mn-cs"/>
              </a:rPr>
              <a:t>2020</a:t>
            </a:r>
          </a:p>
        </p:txBody>
      </p:sp>
      <p:cxnSp>
        <p:nvCxnSpPr>
          <p:cNvPr id="63" name="Suora yhdysviiva 62">
            <a:extLst>
              <a:ext uri="{C183D7F6-B498-43B3-948B-1728B52AA6E4}">
                <adec:decorative xmlns:adec="http://schemas.microsoft.com/office/drawing/2017/decorative" val="1"/>
              </a:ext>
            </a:extLst>
          </p:cNvPr>
          <p:cNvCxnSpPr/>
          <p:nvPr/>
        </p:nvCxnSpPr>
        <p:spPr>
          <a:xfrm>
            <a:off x="7508895" y="1331094"/>
            <a:ext cx="0" cy="4700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 name="Tekstiruutu 63"/>
          <p:cNvSpPr txBox="1"/>
          <p:nvPr/>
        </p:nvSpPr>
        <p:spPr>
          <a:xfrm>
            <a:off x="7149345"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192D9B"/>
                </a:solidFill>
                <a:effectLst/>
                <a:uLnTx/>
                <a:uFillTx/>
                <a:latin typeface="Verdana" panose="020B0604030504040204"/>
                <a:ea typeface="+mn-ea"/>
                <a:cs typeface="+mn-cs"/>
              </a:rPr>
              <a:t>2021</a:t>
            </a:r>
          </a:p>
        </p:txBody>
      </p:sp>
      <p:cxnSp>
        <p:nvCxnSpPr>
          <p:cNvPr id="65" name="Suora yhdysviiva 64">
            <a:extLst>
              <a:ext uri="{C183D7F6-B498-43B3-948B-1728B52AA6E4}">
                <adec:decorative xmlns:adec="http://schemas.microsoft.com/office/drawing/2017/decorative" val="1"/>
              </a:ext>
            </a:extLst>
          </p:cNvPr>
          <p:cNvCxnSpPr/>
          <p:nvPr/>
        </p:nvCxnSpPr>
        <p:spPr>
          <a:xfrm>
            <a:off x="8625315" y="1331094"/>
            <a:ext cx="0" cy="47003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6" name="Tekstiruutu 65"/>
          <p:cNvSpPr txBox="1"/>
          <p:nvPr/>
        </p:nvSpPr>
        <p:spPr>
          <a:xfrm>
            <a:off x="8265765"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192D9B"/>
                </a:solidFill>
                <a:effectLst/>
                <a:uLnTx/>
                <a:uFillTx/>
                <a:latin typeface="Verdana" panose="020B0604030504040204"/>
                <a:ea typeface="+mn-ea"/>
                <a:cs typeface="+mn-cs"/>
              </a:rPr>
              <a:t>2022</a:t>
            </a:r>
          </a:p>
        </p:txBody>
      </p:sp>
      <p:cxnSp>
        <p:nvCxnSpPr>
          <p:cNvPr id="67" name="Suora yhdysviiva 66">
            <a:extLst>
              <a:ext uri="{C183D7F6-B498-43B3-948B-1728B52AA6E4}">
                <adec:decorative xmlns:adec="http://schemas.microsoft.com/office/drawing/2017/decorative" val="1"/>
              </a:ext>
            </a:extLst>
          </p:cNvPr>
          <p:cNvCxnSpPr/>
          <p:nvPr/>
        </p:nvCxnSpPr>
        <p:spPr>
          <a:xfrm>
            <a:off x="9656673" y="1331094"/>
            <a:ext cx="0" cy="47003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8" name="Tekstiruutu 67"/>
          <p:cNvSpPr txBox="1"/>
          <p:nvPr/>
        </p:nvSpPr>
        <p:spPr>
          <a:xfrm>
            <a:off x="9274263"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0432FF">
                    <a:lumMod val="40000"/>
                    <a:lumOff val="60000"/>
                  </a:srgbClr>
                </a:solidFill>
                <a:effectLst/>
                <a:uLnTx/>
                <a:uFillTx/>
                <a:latin typeface="Verdana" panose="020B0604030504040204"/>
                <a:ea typeface="+mn-ea"/>
                <a:cs typeface="+mn-cs"/>
              </a:rPr>
              <a:t>2023</a:t>
            </a:r>
          </a:p>
        </p:txBody>
      </p:sp>
      <p:cxnSp>
        <p:nvCxnSpPr>
          <p:cNvPr id="71" name="Suora yhdysviiva 70">
            <a:extLst>
              <a:ext uri="{C183D7F6-B498-43B3-948B-1728B52AA6E4}">
                <adec:decorative xmlns:adec="http://schemas.microsoft.com/office/drawing/2017/decorative" val="1"/>
              </a:ext>
            </a:extLst>
          </p:cNvPr>
          <p:cNvCxnSpPr/>
          <p:nvPr/>
        </p:nvCxnSpPr>
        <p:spPr>
          <a:xfrm>
            <a:off x="11832450" y="1331094"/>
            <a:ext cx="0" cy="47003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72" name="Tekstiruutu 71"/>
          <p:cNvSpPr txBox="1"/>
          <p:nvPr/>
        </p:nvSpPr>
        <p:spPr>
          <a:xfrm>
            <a:off x="11533860" y="6031473"/>
            <a:ext cx="719100" cy="246221"/>
          </a:xfrm>
          <a:prstGeom prst="rect">
            <a:avLst/>
          </a:prstGeom>
          <a:noFill/>
        </p:spPr>
        <p:txBody>
          <a:bodyPr wrap="square" lIns="91420" tIns="45710" rIns="91420" bIns="45710" rtlCol="0">
            <a:spAutoFit/>
          </a:bodyPr>
          <a:lstStyle/>
          <a:p>
            <a:pPr marL="0" marR="0" lvl="0" indent="0" algn="ctr" defTabSz="913648"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300" normalizeH="0" baseline="0" noProof="0" dirty="0">
                <a:ln>
                  <a:noFill/>
                </a:ln>
                <a:solidFill>
                  <a:srgbClr val="0432FF">
                    <a:lumMod val="40000"/>
                    <a:lumOff val="60000"/>
                  </a:srgbClr>
                </a:solidFill>
                <a:effectLst/>
                <a:uLnTx/>
                <a:uFillTx/>
                <a:latin typeface="Verdana" panose="020B0604030504040204"/>
                <a:ea typeface="+mn-ea"/>
                <a:cs typeface="+mn-cs"/>
              </a:rPr>
              <a:t>2040</a:t>
            </a:r>
          </a:p>
        </p:txBody>
      </p:sp>
      <p:sp>
        <p:nvSpPr>
          <p:cNvPr id="73" name="Tekstin paikkamerkki 2"/>
          <p:cNvSpPr txBox="1">
            <a:spLocks/>
          </p:cNvSpPr>
          <p:nvPr/>
        </p:nvSpPr>
        <p:spPr>
          <a:xfrm>
            <a:off x="10722591" y="436869"/>
            <a:ext cx="1506555" cy="292091"/>
          </a:xfrm>
          <a:prstGeom prst="rect">
            <a:avLst/>
          </a:prstGeom>
        </p:spPr>
        <p:txBody>
          <a:bodyPr vert="horz" lIns="91420" tIns="45710" rIns="91420" bIns="45710" rtlCol="0">
            <a:normAutofit/>
          </a:bodyPr>
          <a:lstStyle>
            <a:lvl1pPr marL="0" indent="0" algn="l" defTabSz="914400" rtl="0" eaLnBrk="1" latinLnBrk="0" hangingPunct="1">
              <a:lnSpc>
                <a:spcPct val="100000"/>
              </a:lnSpc>
              <a:spcBef>
                <a:spcPts val="1000"/>
              </a:spcBef>
              <a:buFont typeface="Arial"/>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1000" b="0" i="0" u="none" strike="noStrike" kern="1200" cap="none" spc="0" normalizeH="0" baseline="0" noProof="0">
                <a:ln>
                  <a:noFill/>
                </a:ln>
                <a:solidFill>
                  <a:srgbClr val="F01E00"/>
                </a:solidFill>
                <a:effectLst/>
                <a:uLnTx/>
                <a:uFillTx/>
                <a:latin typeface="Verdana" panose="020B0604030504040204"/>
                <a:ea typeface="+mn-ea"/>
                <a:cs typeface="+mn-cs"/>
              </a:rPr>
              <a:t>KASVUTAVOITE</a:t>
            </a:r>
          </a:p>
        </p:txBody>
      </p:sp>
      <p:sp>
        <p:nvSpPr>
          <p:cNvPr id="74" name="Tekstin paikkamerkki 4"/>
          <p:cNvSpPr txBox="1">
            <a:spLocks/>
          </p:cNvSpPr>
          <p:nvPr/>
        </p:nvSpPr>
        <p:spPr>
          <a:xfrm>
            <a:off x="10669251" y="599748"/>
            <a:ext cx="1506555" cy="432148"/>
          </a:xfrm>
          <a:prstGeom prst="rect">
            <a:avLst/>
          </a:prstGeom>
        </p:spPr>
        <p:txBody>
          <a:bodyPr vert="horz" lIns="91420" tIns="45710" rIns="91420" bIns="45710" rtlCol="0">
            <a:noAutofit/>
          </a:bodyPr>
          <a:lstStyle>
            <a:lvl1pPr marL="0" indent="0" algn="l" defTabSz="914400" rtl="0" eaLnBrk="1" latinLnBrk="0" hangingPunct="1">
              <a:lnSpc>
                <a:spcPct val="100000"/>
              </a:lnSpc>
              <a:spcBef>
                <a:spcPts val="1000"/>
              </a:spcBef>
              <a:buFont typeface="Arial"/>
              <a:buNone/>
              <a:defRPr sz="2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2400" b="1" i="0" u="none" strike="noStrike" kern="1200" cap="none" spc="-150" normalizeH="0" baseline="0" noProof="0" dirty="0">
                <a:ln>
                  <a:noFill/>
                </a:ln>
                <a:solidFill>
                  <a:srgbClr val="F01E00"/>
                </a:solidFill>
                <a:effectLst/>
                <a:uLnTx/>
                <a:uFillTx/>
                <a:latin typeface="Verdana" panose="020B0604030504040204"/>
                <a:ea typeface="+mn-ea"/>
                <a:cs typeface="+mn-cs"/>
              </a:rPr>
              <a:t>200 000</a:t>
            </a:r>
          </a:p>
        </p:txBody>
      </p:sp>
      <p:sp>
        <p:nvSpPr>
          <p:cNvPr id="84" name="Tekstin paikkamerkki 7"/>
          <p:cNvSpPr txBox="1">
            <a:spLocks/>
          </p:cNvSpPr>
          <p:nvPr/>
        </p:nvSpPr>
        <p:spPr>
          <a:xfrm>
            <a:off x="434074" y="916707"/>
            <a:ext cx="3677109" cy="997968"/>
          </a:xfrm>
          <a:prstGeom prst="rect">
            <a:avLst/>
          </a:prstGeom>
        </p:spPr>
        <p:txBody>
          <a:bodyPr lIns="91420" tIns="45710" rIns="91420" bIns="45710"/>
          <a:lstStyle>
            <a:lvl1pPr marL="0" indent="0" algn="l" defTabSz="914400" rtl="0" eaLnBrk="1" latinLnBrk="0" hangingPunct="1">
              <a:lnSpc>
                <a:spcPct val="100000"/>
              </a:lnSpc>
              <a:spcBef>
                <a:spcPts val="1000"/>
              </a:spcBef>
              <a:buFont typeface="Arial"/>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1600" b="1" i="0" u="none" strike="noStrike" kern="1200" cap="none" spc="0" normalizeH="0" baseline="0" noProof="0">
                <a:ln>
                  <a:noFill/>
                </a:ln>
                <a:solidFill>
                  <a:srgbClr val="000000"/>
                </a:solidFill>
                <a:effectLst/>
                <a:uLnTx/>
                <a:uFillTx/>
                <a:latin typeface="Verdana" panose="020B0604030504040204"/>
                <a:ea typeface="+mn-ea"/>
                <a:cs typeface="+mn-cs"/>
              </a:rPr>
              <a:t>Hyvän elämän pääkaupunki </a:t>
            </a:r>
            <a:r>
              <a:rPr kumimoji="0" lang="fi-FI" sz="1100" b="0" i="0" u="none" strike="noStrike" kern="1200" cap="none" spc="0" normalizeH="0" baseline="0" noProof="0">
                <a:ln>
                  <a:noFill/>
                </a:ln>
                <a:solidFill>
                  <a:srgbClr val="000000"/>
                </a:solidFill>
                <a:effectLst/>
                <a:uLnTx/>
                <a:uFillTx/>
                <a:latin typeface="Verdana" panose="020B0604030504040204"/>
                <a:ea typeface="+mn-ea"/>
                <a:cs typeface="+mn-cs"/>
              </a:rPr>
              <a:t>Terveyttä, elinvoimaa ja arjen rikkautta</a:t>
            </a:r>
          </a:p>
        </p:txBody>
      </p:sp>
      <p:sp>
        <p:nvSpPr>
          <p:cNvPr id="85" name="Tekstin paikkamerkki 3"/>
          <p:cNvSpPr txBox="1">
            <a:spLocks/>
          </p:cNvSpPr>
          <p:nvPr/>
        </p:nvSpPr>
        <p:spPr>
          <a:xfrm>
            <a:off x="-251241" y="2329248"/>
            <a:ext cx="902419" cy="625711"/>
          </a:xfrm>
          <a:prstGeom prst="rect">
            <a:avLst/>
          </a:prstGeom>
        </p:spPr>
        <p:txBody>
          <a:bodyPr vert="horz" lIns="91420" tIns="45710" rIns="91420" bIns="45710" rtlCol="0">
            <a:normAutofit/>
          </a:bodyPr>
          <a:lstStyle>
            <a:lvl1pPr marL="0" indent="0" algn="r" defTabSz="914400" rtl="0" eaLnBrk="1" latinLnBrk="0" hangingPunct="1">
              <a:lnSpc>
                <a:spcPct val="100000"/>
              </a:lnSpc>
              <a:spcBef>
                <a:spcPts val="1000"/>
              </a:spcBef>
              <a:buFont typeface="Arial"/>
              <a:buNone/>
              <a:defRPr sz="2600" b="1" kern="1200" spc="-3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a:buNone/>
              <a:tabLst/>
              <a:defRPr/>
            </a:pPr>
            <a:r>
              <a:rPr kumimoji="0" lang="fi-FI" sz="2000" b="1" i="0" u="none" strike="noStrike" kern="1200" cap="none" spc="-300" normalizeH="0" baseline="0" noProof="0">
                <a:ln>
                  <a:noFill/>
                </a:ln>
                <a:solidFill>
                  <a:srgbClr val="F01E00"/>
                </a:solidFill>
                <a:effectLst/>
                <a:uLnTx/>
                <a:uFillTx/>
                <a:latin typeface="Verdana" panose="020B0604030504040204"/>
                <a:ea typeface="+mn-ea"/>
                <a:cs typeface="+mn-cs"/>
              </a:rPr>
              <a:t>´14</a:t>
            </a:r>
          </a:p>
        </p:txBody>
      </p:sp>
      <p:cxnSp>
        <p:nvCxnSpPr>
          <p:cNvPr id="88" name="Suora yhdysviiva 87">
            <a:extLst>
              <a:ext uri="{C183D7F6-B498-43B3-948B-1728B52AA6E4}">
                <adec:decorative xmlns:adec="http://schemas.microsoft.com/office/drawing/2017/decorative" val="1"/>
              </a:ext>
            </a:extLst>
          </p:cNvPr>
          <p:cNvCxnSpPr>
            <a:cxnSpLocks/>
          </p:cNvCxnSpPr>
          <p:nvPr/>
        </p:nvCxnSpPr>
        <p:spPr>
          <a:xfrm flipV="1">
            <a:off x="491408" y="2724346"/>
            <a:ext cx="0" cy="2813193"/>
          </a:xfrm>
          <a:prstGeom prst="line">
            <a:avLst/>
          </a:prstGeom>
          <a:ln w="25400">
            <a:solidFill>
              <a:srgbClr val="192D9B">
                <a:alpha val="90000"/>
              </a:srgbClr>
            </a:solidFill>
            <a:miter lim="800000"/>
            <a:headEnd type="none" w="lg" len="lg"/>
          </a:ln>
        </p:spPr>
        <p:style>
          <a:lnRef idx="1">
            <a:schemeClr val="accent1"/>
          </a:lnRef>
          <a:fillRef idx="0">
            <a:schemeClr val="accent1"/>
          </a:fillRef>
          <a:effectRef idx="0">
            <a:schemeClr val="accent1"/>
          </a:effectRef>
          <a:fontRef idx="minor">
            <a:schemeClr val="tx1"/>
          </a:fontRef>
        </p:style>
      </p:cxnSp>
      <p:sp>
        <p:nvSpPr>
          <p:cNvPr id="82" name="Tekstin paikkamerkki 4"/>
          <p:cNvSpPr txBox="1">
            <a:spLocks/>
          </p:cNvSpPr>
          <p:nvPr/>
        </p:nvSpPr>
        <p:spPr>
          <a:xfrm>
            <a:off x="-53920" y="5007823"/>
            <a:ext cx="1719633" cy="432148"/>
          </a:xfrm>
          <a:prstGeom prst="rect">
            <a:avLst/>
          </a:prstGeom>
        </p:spPr>
        <p:txBody>
          <a:bodyPr lIns="91420" tIns="45710" rIns="91420" bIns="45710"/>
          <a:lstStyle>
            <a:lvl1pPr marL="0" indent="0" algn="l" defTabSz="914400" rtl="0" eaLnBrk="1" latinLnBrk="0" hangingPunct="1">
              <a:lnSpc>
                <a:spcPct val="100000"/>
              </a:lnSpc>
              <a:spcBef>
                <a:spcPts val="1000"/>
              </a:spcBef>
              <a:buFont typeface="Arial"/>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2400" b="1" i="0" u="none" strike="noStrike" kern="1200" cap="none" spc="-150" normalizeH="0" baseline="0" noProof="0" dirty="0">
                <a:ln>
                  <a:noFill/>
                </a:ln>
                <a:solidFill>
                  <a:srgbClr val="000000"/>
                </a:solidFill>
                <a:effectLst/>
                <a:uLnTx/>
                <a:uFillTx/>
                <a:latin typeface="Verdana" panose="020B0604030504040204"/>
                <a:ea typeface="+mn-ea"/>
                <a:cs typeface="+mn-cs"/>
              </a:rPr>
              <a:t>112 000</a:t>
            </a:r>
          </a:p>
        </p:txBody>
      </p:sp>
      <p:sp>
        <p:nvSpPr>
          <p:cNvPr id="89" name="Tekstin paikkamerkki 3"/>
          <p:cNvSpPr txBox="1">
            <a:spLocks/>
          </p:cNvSpPr>
          <p:nvPr/>
        </p:nvSpPr>
        <p:spPr>
          <a:xfrm>
            <a:off x="597111" y="3431953"/>
            <a:ext cx="902419" cy="625711"/>
          </a:xfrm>
          <a:prstGeom prst="rect">
            <a:avLst/>
          </a:prstGeom>
        </p:spPr>
        <p:txBody>
          <a:bodyPr vert="horz" lIns="91420" tIns="45710" rIns="91420" bIns="45710" rtlCol="0">
            <a:normAutofit/>
          </a:bodyPr>
          <a:lstStyle>
            <a:lvl1pPr marL="0" indent="0" algn="r" defTabSz="914400" rtl="0" eaLnBrk="1" latinLnBrk="0" hangingPunct="1">
              <a:lnSpc>
                <a:spcPct val="100000"/>
              </a:lnSpc>
              <a:spcBef>
                <a:spcPts val="1000"/>
              </a:spcBef>
              <a:buFont typeface="Arial"/>
              <a:buNone/>
              <a:defRPr sz="2600" b="1" kern="1200" spc="-3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a:buNone/>
              <a:tabLst/>
              <a:defRPr/>
            </a:pPr>
            <a:r>
              <a:rPr kumimoji="0" lang="fi-FI" sz="2000" b="1" i="0" u="none" strike="noStrike" kern="1200" cap="none" spc="-300" normalizeH="0" baseline="0" noProof="0">
                <a:ln>
                  <a:noFill/>
                </a:ln>
                <a:solidFill>
                  <a:srgbClr val="F01E00"/>
                </a:solidFill>
                <a:effectLst/>
                <a:uLnTx/>
                <a:uFillTx/>
                <a:latin typeface="Verdana" panose="020B0604030504040204"/>
                <a:ea typeface="+mn-ea"/>
                <a:cs typeface="+mn-cs"/>
              </a:rPr>
              <a:t>´15</a:t>
            </a:r>
          </a:p>
        </p:txBody>
      </p:sp>
      <p:sp>
        <p:nvSpPr>
          <p:cNvPr id="91" name="Tekstin paikkamerkki 6"/>
          <p:cNvSpPr txBox="1">
            <a:spLocks/>
          </p:cNvSpPr>
          <p:nvPr/>
        </p:nvSpPr>
        <p:spPr>
          <a:xfrm>
            <a:off x="1493646" y="3427432"/>
            <a:ext cx="3911600" cy="579437"/>
          </a:xfrm>
          <a:prstGeom prst="rect">
            <a:avLst/>
          </a:prstGeom>
        </p:spPr>
        <p:txBody>
          <a:bodyPr vert="horz" lIns="91420" tIns="45710" rIns="91420" bIns="45710" rtlCol="0">
            <a:noAutofit/>
          </a:bodyPr>
          <a:lstStyle>
            <a:lvl1pPr marL="0" indent="0" algn="l" defTabSz="914400" rtl="0" eaLnBrk="1" latinLnBrk="0" hangingPunct="1">
              <a:lnSpc>
                <a:spcPct val="100000"/>
              </a:lnSpc>
              <a:spcBef>
                <a:spcPts val="1000"/>
              </a:spcBef>
              <a:buFont typeface="Arial"/>
              <a:buNone/>
              <a:defRPr sz="2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2000" b="0" i="0" u="none" strike="noStrike" kern="1200" cap="none" spc="-150" normalizeH="0" baseline="0" noProof="0">
                <a:ln>
                  <a:noFill/>
                </a:ln>
                <a:solidFill>
                  <a:srgbClr val="000000"/>
                </a:solidFill>
                <a:effectLst/>
                <a:uLnTx/>
                <a:uFillTx/>
                <a:latin typeface="Verdana" panose="020B0604030504040204"/>
                <a:ea typeface="+mn-ea"/>
                <a:cs typeface="+mn-cs"/>
              </a:rPr>
              <a:t>SAVILAHTI</a:t>
            </a:r>
          </a:p>
        </p:txBody>
      </p:sp>
      <p:cxnSp>
        <p:nvCxnSpPr>
          <p:cNvPr id="92" name="Suora yhdysviiva 91">
            <a:extLst>
              <a:ext uri="{C183D7F6-B498-43B3-948B-1728B52AA6E4}">
                <adec:decorative xmlns:adec="http://schemas.microsoft.com/office/drawing/2017/decorative" val="1"/>
              </a:ext>
            </a:extLst>
          </p:cNvPr>
          <p:cNvCxnSpPr/>
          <p:nvPr/>
        </p:nvCxnSpPr>
        <p:spPr>
          <a:xfrm flipH="1" flipV="1">
            <a:off x="1498958" y="3538374"/>
            <a:ext cx="3602" cy="1674358"/>
          </a:xfrm>
          <a:prstGeom prst="line">
            <a:avLst/>
          </a:prstGeom>
          <a:ln w="25400">
            <a:solidFill>
              <a:srgbClr val="192D9B">
                <a:alpha val="90000"/>
              </a:srgbClr>
            </a:solidFill>
            <a:miter lim="800000"/>
            <a:headEnd type="none" w="lg" len="lg"/>
          </a:ln>
        </p:spPr>
        <p:style>
          <a:lnRef idx="1">
            <a:schemeClr val="accent1"/>
          </a:lnRef>
          <a:fillRef idx="0">
            <a:schemeClr val="accent1"/>
          </a:fillRef>
          <a:effectRef idx="0">
            <a:schemeClr val="accent1"/>
          </a:effectRef>
          <a:fontRef idx="minor">
            <a:schemeClr val="tx1"/>
          </a:fontRef>
        </p:style>
      </p:cxnSp>
      <p:sp>
        <p:nvSpPr>
          <p:cNvPr id="87" name="Tekstin paikkamerkki 6"/>
          <p:cNvSpPr txBox="1">
            <a:spLocks/>
          </p:cNvSpPr>
          <p:nvPr/>
        </p:nvSpPr>
        <p:spPr>
          <a:xfrm>
            <a:off x="593768" y="2324727"/>
            <a:ext cx="2514113" cy="579437"/>
          </a:xfrm>
          <a:prstGeom prst="rect">
            <a:avLst/>
          </a:prstGeom>
        </p:spPr>
        <p:txBody>
          <a:bodyPr vert="horz" lIns="91420" tIns="45710" rIns="91420" bIns="45710" rtlCol="0">
            <a:noAutofit/>
          </a:bodyPr>
          <a:lstStyle>
            <a:lvl1pPr marL="0" indent="0" algn="l" defTabSz="914400" rtl="0" eaLnBrk="1" latinLnBrk="0" hangingPunct="1">
              <a:lnSpc>
                <a:spcPct val="100000"/>
              </a:lnSpc>
              <a:spcBef>
                <a:spcPts val="1000"/>
              </a:spcBef>
              <a:buFont typeface="Arial"/>
              <a:buNone/>
              <a:defRPr sz="2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2000" b="0" i="0" u="none" strike="noStrike" kern="1200" cap="none" spc="-150" normalizeH="0" baseline="0" noProof="0">
                <a:ln>
                  <a:noFill/>
                </a:ln>
                <a:solidFill>
                  <a:srgbClr val="000000"/>
                </a:solidFill>
                <a:effectLst/>
                <a:uLnTx/>
                <a:uFillTx/>
                <a:latin typeface="Verdana" panose="020B0604030504040204"/>
                <a:ea typeface="+mn-ea"/>
                <a:cs typeface="+mn-cs"/>
              </a:rPr>
              <a:t>MALJALAHTI</a:t>
            </a:r>
          </a:p>
        </p:txBody>
      </p:sp>
      <p:sp>
        <p:nvSpPr>
          <p:cNvPr id="97" name="Tekstin paikkamerkki 3"/>
          <p:cNvSpPr txBox="1">
            <a:spLocks/>
          </p:cNvSpPr>
          <p:nvPr/>
        </p:nvSpPr>
        <p:spPr>
          <a:xfrm>
            <a:off x="2624261" y="3435866"/>
            <a:ext cx="902419" cy="625711"/>
          </a:xfrm>
          <a:prstGeom prst="rect">
            <a:avLst/>
          </a:prstGeom>
        </p:spPr>
        <p:txBody>
          <a:bodyPr vert="horz" lIns="91420" tIns="45710" rIns="91420" bIns="45710" rtlCol="0">
            <a:normAutofit/>
          </a:bodyPr>
          <a:lstStyle>
            <a:lvl1pPr marL="0" indent="0" algn="r" defTabSz="914400" rtl="0" eaLnBrk="1" latinLnBrk="0" hangingPunct="1">
              <a:lnSpc>
                <a:spcPct val="100000"/>
              </a:lnSpc>
              <a:spcBef>
                <a:spcPts val="1000"/>
              </a:spcBef>
              <a:buFont typeface="Arial"/>
              <a:buNone/>
              <a:defRPr sz="2600" b="1" kern="1200" spc="-3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a:buNone/>
              <a:tabLst/>
              <a:defRPr/>
            </a:pPr>
            <a:r>
              <a:rPr kumimoji="0" lang="fi-FI" sz="2000" b="1" i="0" u="none" strike="noStrike" kern="1200" cap="none" spc="-300" normalizeH="0" baseline="0" noProof="0">
                <a:ln>
                  <a:noFill/>
                </a:ln>
                <a:solidFill>
                  <a:srgbClr val="F01E00"/>
                </a:solidFill>
                <a:effectLst/>
                <a:uLnTx/>
                <a:uFillTx/>
                <a:latin typeface="Verdana" panose="020B0604030504040204"/>
                <a:ea typeface="+mn-ea"/>
                <a:cs typeface="+mn-cs"/>
              </a:rPr>
              <a:t>´17</a:t>
            </a:r>
          </a:p>
        </p:txBody>
      </p:sp>
      <p:cxnSp>
        <p:nvCxnSpPr>
          <p:cNvPr id="100" name="Suora yhdysviiva 99">
            <a:extLst>
              <a:ext uri="{C183D7F6-B498-43B3-948B-1728B52AA6E4}">
                <adec:decorative xmlns:adec="http://schemas.microsoft.com/office/drawing/2017/decorative" val="1"/>
              </a:ext>
            </a:extLst>
          </p:cNvPr>
          <p:cNvCxnSpPr/>
          <p:nvPr/>
        </p:nvCxnSpPr>
        <p:spPr>
          <a:xfrm flipH="1" flipV="1">
            <a:off x="3518488" y="3507188"/>
            <a:ext cx="2308" cy="1440620"/>
          </a:xfrm>
          <a:prstGeom prst="line">
            <a:avLst/>
          </a:prstGeom>
          <a:ln w="25400">
            <a:solidFill>
              <a:srgbClr val="192D9B">
                <a:alpha val="90000"/>
              </a:srgbClr>
            </a:solidFill>
            <a:miter lim="800000"/>
            <a:headEnd type="none" w="lg" len="lg"/>
          </a:ln>
        </p:spPr>
        <p:style>
          <a:lnRef idx="1">
            <a:schemeClr val="accent1"/>
          </a:lnRef>
          <a:fillRef idx="0">
            <a:schemeClr val="accent1"/>
          </a:fillRef>
          <a:effectRef idx="0">
            <a:schemeClr val="accent1"/>
          </a:effectRef>
          <a:fontRef idx="minor">
            <a:schemeClr val="tx1"/>
          </a:fontRef>
        </p:style>
      </p:cxnSp>
      <p:sp>
        <p:nvSpPr>
          <p:cNvPr id="101" name="Tekstin paikkamerkki 3"/>
          <p:cNvSpPr txBox="1">
            <a:spLocks/>
          </p:cNvSpPr>
          <p:nvPr/>
        </p:nvSpPr>
        <p:spPr>
          <a:xfrm>
            <a:off x="3545418" y="1625113"/>
            <a:ext cx="902419" cy="625711"/>
          </a:xfrm>
          <a:prstGeom prst="rect">
            <a:avLst/>
          </a:prstGeom>
        </p:spPr>
        <p:txBody>
          <a:bodyPr vert="horz" lIns="91420" tIns="45710" rIns="91420" bIns="45710" rtlCol="0">
            <a:normAutofit/>
          </a:bodyPr>
          <a:lstStyle>
            <a:lvl1pPr marL="0" indent="0" algn="r" defTabSz="914400" rtl="0" eaLnBrk="1" latinLnBrk="0" hangingPunct="1">
              <a:lnSpc>
                <a:spcPct val="100000"/>
              </a:lnSpc>
              <a:spcBef>
                <a:spcPts val="1000"/>
              </a:spcBef>
              <a:buFont typeface="Arial"/>
              <a:buNone/>
              <a:defRPr sz="2600" b="1" kern="1200" spc="-3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a:buNone/>
              <a:tabLst/>
              <a:defRPr/>
            </a:pPr>
            <a:r>
              <a:rPr kumimoji="0" lang="fi-FI" sz="2000" b="1" i="0" u="none" strike="noStrike" kern="1200" cap="none" spc="-300" normalizeH="0" baseline="0" noProof="0">
                <a:ln>
                  <a:noFill/>
                </a:ln>
                <a:solidFill>
                  <a:srgbClr val="F01E00"/>
                </a:solidFill>
                <a:effectLst/>
                <a:uLnTx/>
                <a:uFillTx/>
                <a:latin typeface="Verdana" panose="020B0604030504040204"/>
                <a:ea typeface="+mn-ea"/>
                <a:cs typeface="+mn-cs"/>
              </a:rPr>
              <a:t>´18</a:t>
            </a:r>
          </a:p>
        </p:txBody>
      </p:sp>
      <p:sp>
        <p:nvSpPr>
          <p:cNvPr id="103" name="Tekstin paikkamerkki 6"/>
          <p:cNvSpPr txBox="1">
            <a:spLocks/>
          </p:cNvSpPr>
          <p:nvPr/>
        </p:nvSpPr>
        <p:spPr>
          <a:xfrm>
            <a:off x="4449573" y="1620592"/>
            <a:ext cx="3911600" cy="579437"/>
          </a:xfrm>
          <a:prstGeom prst="rect">
            <a:avLst/>
          </a:prstGeom>
        </p:spPr>
        <p:txBody>
          <a:bodyPr vert="horz" lIns="91420" tIns="45710" rIns="91420" bIns="45710" rtlCol="0">
            <a:noAutofit/>
          </a:bodyPr>
          <a:lstStyle>
            <a:lvl1pPr marL="0" indent="0" algn="l" defTabSz="914400" rtl="0" eaLnBrk="1" latinLnBrk="0" hangingPunct="1">
              <a:lnSpc>
                <a:spcPct val="100000"/>
              </a:lnSpc>
              <a:spcBef>
                <a:spcPts val="1000"/>
              </a:spcBef>
              <a:buFont typeface="Arial"/>
              <a:buNone/>
              <a:defRPr sz="2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2000" b="0" i="0" u="none" strike="noStrike" kern="1200" cap="none" spc="-150" normalizeH="0" baseline="0" noProof="0">
                <a:ln>
                  <a:noFill/>
                </a:ln>
                <a:solidFill>
                  <a:srgbClr val="000000"/>
                </a:solidFill>
                <a:effectLst/>
                <a:uLnTx/>
                <a:uFillTx/>
                <a:latin typeface="Verdana" panose="020B0604030504040204"/>
                <a:ea typeface="+mn-ea"/>
                <a:cs typeface="+mn-cs"/>
              </a:rPr>
              <a:t>ASEMANSEUTU</a:t>
            </a:r>
          </a:p>
        </p:txBody>
      </p:sp>
      <p:cxnSp>
        <p:nvCxnSpPr>
          <p:cNvPr id="104" name="Suora yhdysviiva 103">
            <a:extLst>
              <a:ext uri="{C183D7F6-B498-43B3-948B-1728B52AA6E4}">
                <adec:decorative xmlns:adec="http://schemas.microsoft.com/office/drawing/2017/decorative" val="1"/>
              </a:ext>
            </a:extLst>
          </p:cNvPr>
          <p:cNvCxnSpPr/>
          <p:nvPr/>
        </p:nvCxnSpPr>
        <p:spPr>
          <a:xfrm flipV="1">
            <a:off x="4463395" y="1717669"/>
            <a:ext cx="0" cy="2796397"/>
          </a:xfrm>
          <a:prstGeom prst="line">
            <a:avLst/>
          </a:prstGeom>
          <a:ln w="25400">
            <a:solidFill>
              <a:srgbClr val="192D9B">
                <a:alpha val="90000"/>
              </a:srgbClr>
            </a:solidFill>
            <a:miter lim="800000"/>
            <a:headEnd type="none" w="lg" len="lg"/>
          </a:ln>
        </p:spPr>
        <p:style>
          <a:lnRef idx="1">
            <a:schemeClr val="accent1"/>
          </a:lnRef>
          <a:fillRef idx="0">
            <a:schemeClr val="accent1"/>
          </a:fillRef>
          <a:effectRef idx="0">
            <a:schemeClr val="accent1"/>
          </a:effectRef>
          <a:fontRef idx="minor">
            <a:schemeClr val="tx1"/>
          </a:fontRef>
        </p:style>
      </p:cxnSp>
      <p:sp>
        <p:nvSpPr>
          <p:cNvPr id="110" name="Tekstin paikkamerkki 6"/>
          <p:cNvSpPr txBox="1">
            <a:spLocks/>
          </p:cNvSpPr>
          <p:nvPr/>
        </p:nvSpPr>
        <p:spPr>
          <a:xfrm>
            <a:off x="4454563" y="2375683"/>
            <a:ext cx="3911600" cy="579437"/>
          </a:xfrm>
          <a:prstGeom prst="rect">
            <a:avLst/>
          </a:prstGeom>
        </p:spPr>
        <p:txBody>
          <a:bodyPr vert="horz" lIns="91420" tIns="45710" rIns="91420" bIns="45710" rtlCol="0">
            <a:noAutofit/>
          </a:bodyPr>
          <a:lstStyle>
            <a:lvl1pPr marL="0" indent="0" algn="l" defTabSz="914400" rtl="0" eaLnBrk="1" latinLnBrk="0" hangingPunct="1">
              <a:lnSpc>
                <a:spcPct val="100000"/>
              </a:lnSpc>
              <a:spcBef>
                <a:spcPts val="1000"/>
              </a:spcBef>
              <a:buFont typeface="Arial"/>
              <a:buNone/>
              <a:defRPr sz="2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2000" b="0" i="0" u="none" strike="noStrike" kern="1200" cap="none" spc="-150" normalizeH="0" baseline="0" noProof="0">
                <a:ln>
                  <a:noFill/>
                </a:ln>
                <a:solidFill>
                  <a:srgbClr val="000000"/>
                </a:solidFill>
                <a:effectLst/>
                <a:uLnTx/>
                <a:uFillTx/>
                <a:latin typeface="Verdana" panose="020B0604030504040204"/>
                <a:ea typeface="+mn-ea"/>
                <a:cs typeface="+mn-cs"/>
              </a:rPr>
              <a:t>MÖLYMÄKI</a:t>
            </a:r>
          </a:p>
        </p:txBody>
      </p:sp>
      <p:sp>
        <p:nvSpPr>
          <p:cNvPr id="99" name="Tekstin paikkamerkki 6"/>
          <p:cNvSpPr txBox="1">
            <a:spLocks/>
          </p:cNvSpPr>
          <p:nvPr/>
        </p:nvSpPr>
        <p:spPr>
          <a:xfrm>
            <a:off x="3513176" y="3431344"/>
            <a:ext cx="3911600" cy="579437"/>
          </a:xfrm>
          <a:prstGeom prst="rect">
            <a:avLst/>
          </a:prstGeom>
        </p:spPr>
        <p:txBody>
          <a:bodyPr vert="horz" lIns="91420" tIns="45710" rIns="91420" bIns="45710" rtlCol="0">
            <a:noAutofit/>
          </a:bodyPr>
          <a:lstStyle>
            <a:lvl1pPr marL="0" indent="0" algn="l" defTabSz="914400" rtl="0" eaLnBrk="1" latinLnBrk="0" hangingPunct="1">
              <a:lnSpc>
                <a:spcPct val="100000"/>
              </a:lnSpc>
              <a:spcBef>
                <a:spcPts val="1000"/>
              </a:spcBef>
              <a:buFont typeface="Arial"/>
              <a:buNone/>
              <a:defRPr sz="2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2000" b="0" i="0" u="none" strike="noStrike" kern="1200" cap="none" spc="-150" normalizeH="0" baseline="0" noProof="0">
                <a:ln>
                  <a:noFill/>
                </a:ln>
                <a:solidFill>
                  <a:srgbClr val="000000"/>
                </a:solidFill>
                <a:effectLst/>
                <a:uLnTx/>
                <a:uFillTx/>
                <a:latin typeface="Verdana" panose="020B0604030504040204"/>
                <a:ea typeface="+mn-ea"/>
                <a:cs typeface="+mn-cs"/>
              </a:rPr>
              <a:t>SAIRAALAKATU</a:t>
            </a:r>
          </a:p>
        </p:txBody>
      </p:sp>
      <p:sp>
        <p:nvSpPr>
          <p:cNvPr id="117" name="Tekstin paikkamerkki 3"/>
          <p:cNvSpPr txBox="1">
            <a:spLocks/>
          </p:cNvSpPr>
          <p:nvPr/>
        </p:nvSpPr>
        <p:spPr>
          <a:xfrm>
            <a:off x="4594400" y="4240648"/>
            <a:ext cx="902419" cy="625711"/>
          </a:xfrm>
          <a:prstGeom prst="rect">
            <a:avLst/>
          </a:prstGeom>
        </p:spPr>
        <p:txBody>
          <a:bodyPr vert="horz" lIns="91420" tIns="45710" rIns="91420" bIns="45710" rtlCol="0">
            <a:normAutofit/>
          </a:bodyPr>
          <a:lstStyle>
            <a:lvl1pPr marL="0" indent="0" algn="r" defTabSz="914400" rtl="0" eaLnBrk="1" latinLnBrk="0" hangingPunct="1">
              <a:lnSpc>
                <a:spcPct val="100000"/>
              </a:lnSpc>
              <a:spcBef>
                <a:spcPts val="1000"/>
              </a:spcBef>
              <a:buFont typeface="Arial"/>
              <a:buNone/>
              <a:defRPr sz="2600" b="1" kern="1200" spc="-3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a:buNone/>
              <a:tabLst/>
              <a:defRPr/>
            </a:pPr>
            <a:r>
              <a:rPr kumimoji="0" lang="fi-FI" sz="2000" b="1" i="0" u="none" strike="noStrike" kern="1200" cap="none" spc="-300" normalizeH="0" baseline="0" noProof="0" dirty="0">
                <a:ln>
                  <a:noFill/>
                </a:ln>
                <a:solidFill>
                  <a:srgbClr val="F01E00"/>
                </a:solidFill>
                <a:effectLst/>
                <a:uLnTx/>
                <a:uFillTx/>
                <a:latin typeface="Verdana" panose="020B0604030504040204"/>
                <a:ea typeface="+mn-ea"/>
                <a:cs typeface="+mn-cs"/>
              </a:rPr>
              <a:t>´19</a:t>
            </a:r>
          </a:p>
        </p:txBody>
      </p:sp>
      <p:cxnSp>
        <p:nvCxnSpPr>
          <p:cNvPr id="118" name="Suora yhdysviiva 117">
            <a:extLst>
              <a:ext uri="{C183D7F6-B498-43B3-948B-1728B52AA6E4}">
                <adec:decorative xmlns:adec="http://schemas.microsoft.com/office/drawing/2017/decorative" val="1"/>
              </a:ext>
            </a:extLst>
          </p:cNvPr>
          <p:cNvCxnSpPr/>
          <p:nvPr/>
        </p:nvCxnSpPr>
        <p:spPr>
          <a:xfrm flipV="1">
            <a:off x="5485344" y="3918857"/>
            <a:ext cx="0" cy="1730531"/>
          </a:xfrm>
          <a:prstGeom prst="line">
            <a:avLst/>
          </a:prstGeom>
          <a:ln w="25400">
            <a:solidFill>
              <a:srgbClr val="192D9B">
                <a:alpha val="90000"/>
              </a:srgbClr>
            </a:solidFill>
            <a:miter lim="800000"/>
            <a:headEnd type="none" w="lg" len="lg"/>
          </a:ln>
        </p:spPr>
        <p:style>
          <a:lnRef idx="1">
            <a:schemeClr val="accent1"/>
          </a:lnRef>
          <a:fillRef idx="0">
            <a:schemeClr val="accent1"/>
          </a:fillRef>
          <a:effectRef idx="0">
            <a:schemeClr val="accent1"/>
          </a:effectRef>
          <a:fontRef idx="minor">
            <a:schemeClr val="tx1"/>
          </a:fontRef>
        </p:style>
      </p:cxnSp>
      <p:sp>
        <p:nvSpPr>
          <p:cNvPr id="120" name="Tekstin paikkamerkki 6"/>
          <p:cNvSpPr txBox="1">
            <a:spLocks/>
          </p:cNvSpPr>
          <p:nvPr/>
        </p:nvSpPr>
        <p:spPr>
          <a:xfrm>
            <a:off x="5490935" y="4236127"/>
            <a:ext cx="3911600" cy="579437"/>
          </a:xfrm>
          <a:prstGeom prst="rect">
            <a:avLst/>
          </a:prstGeom>
        </p:spPr>
        <p:txBody>
          <a:bodyPr vert="horz" lIns="91420" tIns="45710" rIns="91420" bIns="45710" rtlCol="0">
            <a:noAutofit/>
          </a:bodyPr>
          <a:lstStyle>
            <a:lvl1pPr marL="0" indent="0" algn="l" defTabSz="914400" rtl="0" eaLnBrk="1" latinLnBrk="0" hangingPunct="1">
              <a:lnSpc>
                <a:spcPct val="100000"/>
              </a:lnSpc>
              <a:spcBef>
                <a:spcPts val="1000"/>
              </a:spcBef>
              <a:buFont typeface="Arial"/>
              <a:buNone/>
              <a:defRPr sz="2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 typeface="Arial"/>
              <a:buNone/>
              <a:tabLst/>
              <a:defRPr/>
            </a:pPr>
            <a:r>
              <a:rPr kumimoji="0" lang="fi-FI" sz="2000" b="0" i="0" u="none" strike="noStrike" kern="1200" cap="none" spc="-150" normalizeH="0" baseline="0" noProof="0">
                <a:ln>
                  <a:noFill/>
                </a:ln>
                <a:solidFill>
                  <a:srgbClr val="000000"/>
                </a:solidFill>
                <a:effectLst/>
                <a:uLnTx/>
                <a:uFillTx/>
                <a:latin typeface="Verdana" panose="020B0604030504040204"/>
                <a:ea typeface="+mn-ea"/>
                <a:cs typeface="+mn-cs"/>
              </a:rPr>
              <a:t>KUNTOLAAKSO-HATSALA</a:t>
            </a:r>
          </a:p>
        </p:txBody>
      </p:sp>
      <p:sp>
        <p:nvSpPr>
          <p:cNvPr id="128" name="Tekstin paikkamerkki 3"/>
          <p:cNvSpPr txBox="1">
            <a:spLocks/>
          </p:cNvSpPr>
          <p:nvPr/>
        </p:nvSpPr>
        <p:spPr>
          <a:xfrm>
            <a:off x="5600874" y="1138130"/>
            <a:ext cx="902419" cy="625711"/>
          </a:xfrm>
          <a:prstGeom prst="rect">
            <a:avLst/>
          </a:prstGeom>
        </p:spPr>
        <p:txBody>
          <a:bodyPr vert="horz" lIns="91420" tIns="45710" rIns="91420" bIns="45710" rtlCol="0">
            <a:normAutofit/>
          </a:bodyPr>
          <a:lstStyle>
            <a:lvl1pPr marL="0" indent="0" algn="r" defTabSz="914400" rtl="0" eaLnBrk="1" latinLnBrk="0" hangingPunct="1">
              <a:lnSpc>
                <a:spcPct val="100000"/>
              </a:lnSpc>
              <a:spcBef>
                <a:spcPts val="1000"/>
              </a:spcBef>
              <a:buFont typeface="Arial"/>
              <a:buNone/>
              <a:defRPr sz="2600" b="1" kern="1200" spc="-3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a:buNone/>
              <a:tabLst/>
              <a:defRPr/>
            </a:pPr>
            <a:r>
              <a:rPr kumimoji="0" lang="fi-FI" sz="2000" b="1" i="0" u="none" strike="noStrike" kern="1200" cap="none" spc="-300" normalizeH="0" baseline="0" noProof="0">
                <a:ln>
                  <a:noFill/>
                </a:ln>
                <a:solidFill>
                  <a:srgbClr val="F01E00"/>
                </a:solidFill>
                <a:effectLst/>
                <a:uLnTx/>
                <a:uFillTx/>
                <a:latin typeface="Verdana" panose="020B0604030504040204"/>
                <a:ea typeface="+mn-ea"/>
                <a:cs typeface="+mn-cs"/>
              </a:rPr>
              <a:t>´20</a:t>
            </a:r>
          </a:p>
        </p:txBody>
      </p:sp>
      <p:cxnSp>
        <p:nvCxnSpPr>
          <p:cNvPr id="129" name="Suora yhdysviiva 128">
            <a:extLst>
              <a:ext uri="{C183D7F6-B498-43B3-948B-1728B52AA6E4}">
                <adec:decorative xmlns:adec="http://schemas.microsoft.com/office/drawing/2017/decorative" val="1"/>
              </a:ext>
            </a:extLst>
          </p:cNvPr>
          <p:cNvCxnSpPr/>
          <p:nvPr/>
        </p:nvCxnSpPr>
        <p:spPr>
          <a:xfrm flipV="1">
            <a:off x="6502721" y="1235035"/>
            <a:ext cx="0" cy="2509774"/>
          </a:xfrm>
          <a:prstGeom prst="line">
            <a:avLst/>
          </a:prstGeom>
          <a:ln w="25400">
            <a:solidFill>
              <a:srgbClr val="192D9B">
                <a:alpha val="90000"/>
              </a:srgbClr>
            </a:solidFill>
            <a:miter lim="800000"/>
            <a:headEnd type="none" w="lg" len="lg"/>
          </a:ln>
        </p:spPr>
        <p:style>
          <a:lnRef idx="1">
            <a:schemeClr val="accent1"/>
          </a:lnRef>
          <a:fillRef idx="0">
            <a:schemeClr val="accent1"/>
          </a:fillRef>
          <a:effectRef idx="0">
            <a:schemeClr val="accent1"/>
          </a:effectRef>
          <a:fontRef idx="minor">
            <a:schemeClr val="tx1"/>
          </a:fontRef>
        </p:style>
      </p:cxnSp>
      <p:sp>
        <p:nvSpPr>
          <p:cNvPr id="131" name="Tekstin paikkamerkki 6"/>
          <p:cNvSpPr txBox="1">
            <a:spLocks/>
          </p:cNvSpPr>
          <p:nvPr/>
        </p:nvSpPr>
        <p:spPr>
          <a:xfrm>
            <a:off x="6489789" y="1133609"/>
            <a:ext cx="2261414" cy="579437"/>
          </a:xfrm>
          <a:prstGeom prst="rect">
            <a:avLst/>
          </a:prstGeom>
        </p:spPr>
        <p:txBody>
          <a:bodyPr vert="horz" lIns="91420" tIns="45710" rIns="91420" bIns="45710" rtlCol="0">
            <a:noAutofit/>
          </a:bodyPr>
          <a:lstStyle>
            <a:lvl1pPr marL="0" indent="0" algn="l" defTabSz="914400" rtl="0" eaLnBrk="1" latinLnBrk="0" hangingPunct="1">
              <a:lnSpc>
                <a:spcPct val="100000"/>
              </a:lnSpc>
              <a:spcBef>
                <a:spcPts val="1000"/>
              </a:spcBef>
              <a:buFont typeface="Arial"/>
              <a:buNone/>
              <a:defRPr sz="2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a:buNone/>
              <a:tabLst/>
              <a:defRPr/>
            </a:pPr>
            <a:r>
              <a:rPr kumimoji="0" lang="fi-FI" sz="2000" b="0" i="0" u="none" strike="noStrike" kern="1200" cap="none" spc="-150" normalizeH="0" baseline="0" noProof="0">
                <a:ln>
                  <a:noFill/>
                </a:ln>
                <a:solidFill>
                  <a:srgbClr val="000000"/>
                </a:solidFill>
                <a:effectLst/>
                <a:uLnTx/>
                <a:uFillTx/>
                <a:latin typeface="Verdana" panose="020B0604030504040204"/>
                <a:ea typeface="+mn-ea"/>
                <a:cs typeface="+mn-cs"/>
              </a:rPr>
              <a:t>KUOPIONLAHTI</a:t>
            </a:r>
          </a:p>
        </p:txBody>
      </p:sp>
      <p:sp>
        <p:nvSpPr>
          <p:cNvPr id="142" name="Tekstin paikkamerkki 3"/>
          <p:cNvSpPr txBox="1">
            <a:spLocks/>
          </p:cNvSpPr>
          <p:nvPr/>
        </p:nvSpPr>
        <p:spPr>
          <a:xfrm>
            <a:off x="8747373" y="3435866"/>
            <a:ext cx="902419" cy="625711"/>
          </a:xfrm>
          <a:prstGeom prst="rect">
            <a:avLst/>
          </a:prstGeom>
        </p:spPr>
        <p:txBody>
          <a:bodyPr vert="horz" lIns="91420" tIns="45710" rIns="91420" bIns="45710" rtlCol="0">
            <a:normAutofit/>
          </a:bodyPr>
          <a:lstStyle>
            <a:lvl1pPr marL="0" indent="0" algn="r" defTabSz="914400" rtl="0" eaLnBrk="1" latinLnBrk="0" hangingPunct="1">
              <a:lnSpc>
                <a:spcPct val="100000"/>
              </a:lnSpc>
              <a:spcBef>
                <a:spcPts val="1000"/>
              </a:spcBef>
              <a:buFont typeface="Arial"/>
              <a:buNone/>
              <a:defRPr sz="2600" b="1" kern="1200" spc="-3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Tx/>
              <a:buSzTx/>
              <a:buFont typeface="Arial"/>
              <a:buNone/>
              <a:tabLst/>
              <a:defRPr/>
            </a:pPr>
            <a:r>
              <a:rPr kumimoji="0" lang="fi-FI" sz="2000" b="1" i="0" u="none" strike="noStrike" kern="1200" cap="none" spc="-300" normalizeH="0" baseline="0" noProof="0">
                <a:ln>
                  <a:noFill/>
                </a:ln>
                <a:solidFill>
                  <a:srgbClr val="F01E00"/>
                </a:solidFill>
                <a:effectLst/>
                <a:uLnTx/>
                <a:uFillTx/>
                <a:latin typeface="Verdana" panose="020B0604030504040204"/>
                <a:ea typeface="+mn-ea"/>
                <a:cs typeface="+mn-cs"/>
              </a:rPr>
              <a:t>´23</a:t>
            </a:r>
          </a:p>
        </p:txBody>
      </p:sp>
      <p:cxnSp>
        <p:nvCxnSpPr>
          <p:cNvPr id="143" name="Suora yhdysviiva 142">
            <a:extLst>
              <a:ext uri="{C183D7F6-B498-43B3-948B-1728B52AA6E4}">
                <adec:decorative xmlns:adec="http://schemas.microsoft.com/office/drawing/2017/decorative" val="1"/>
              </a:ext>
            </a:extLst>
          </p:cNvPr>
          <p:cNvCxnSpPr/>
          <p:nvPr/>
        </p:nvCxnSpPr>
        <p:spPr>
          <a:xfrm flipV="1">
            <a:off x="9653557" y="2645560"/>
            <a:ext cx="0" cy="1479484"/>
          </a:xfrm>
          <a:prstGeom prst="line">
            <a:avLst/>
          </a:prstGeom>
          <a:ln w="25400">
            <a:solidFill>
              <a:srgbClr val="192D9B">
                <a:alpha val="90000"/>
              </a:srgbClr>
            </a:solidFill>
            <a:miter lim="800000"/>
            <a:headEnd type="none" w="lg" len="lg"/>
          </a:ln>
        </p:spPr>
        <p:style>
          <a:lnRef idx="1">
            <a:schemeClr val="accent1"/>
          </a:lnRef>
          <a:fillRef idx="0">
            <a:schemeClr val="accent1"/>
          </a:fillRef>
          <a:effectRef idx="0">
            <a:schemeClr val="accent1"/>
          </a:effectRef>
          <a:fontRef idx="minor">
            <a:schemeClr val="tx1"/>
          </a:fontRef>
        </p:style>
      </p:cxnSp>
      <p:sp>
        <p:nvSpPr>
          <p:cNvPr id="145" name="Tekstin paikkamerkki 6"/>
          <p:cNvSpPr txBox="1">
            <a:spLocks/>
          </p:cNvSpPr>
          <p:nvPr/>
        </p:nvSpPr>
        <p:spPr>
          <a:xfrm>
            <a:off x="9628668" y="3431343"/>
            <a:ext cx="2128277" cy="579437"/>
          </a:xfrm>
          <a:prstGeom prst="rect">
            <a:avLst/>
          </a:prstGeom>
        </p:spPr>
        <p:txBody>
          <a:bodyPr vert="horz" lIns="91420" tIns="45710" rIns="91420" bIns="45710" rtlCol="0">
            <a:noAutofit/>
          </a:bodyPr>
          <a:lstStyle>
            <a:lvl1pPr marL="0" indent="0" algn="l" defTabSz="914400" rtl="0" eaLnBrk="1" latinLnBrk="0" hangingPunct="1">
              <a:lnSpc>
                <a:spcPct val="100000"/>
              </a:lnSpc>
              <a:spcBef>
                <a:spcPts val="1000"/>
              </a:spcBef>
              <a:buFont typeface="Arial"/>
              <a:buNone/>
              <a:defRPr sz="2400" kern="1200" spc="-15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Tx/>
              <a:buSzTx/>
              <a:buFont typeface="Arial"/>
              <a:buNone/>
              <a:tabLst/>
              <a:defRPr/>
            </a:pPr>
            <a:r>
              <a:rPr kumimoji="0" lang="fi-FI" sz="2000" b="0" i="0" u="none" strike="noStrike" kern="1200" cap="none" spc="-150" normalizeH="0" baseline="0" noProof="0">
                <a:ln>
                  <a:noFill/>
                </a:ln>
                <a:solidFill>
                  <a:srgbClr val="000000"/>
                </a:solidFill>
                <a:effectLst/>
                <a:uLnTx/>
                <a:uFillTx/>
                <a:latin typeface="Verdana" panose="020B0604030504040204"/>
                <a:ea typeface="+mn-ea"/>
                <a:cs typeface="+mn-cs"/>
              </a:rPr>
              <a:t>ITKONNIEMI</a:t>
            </a:r>
          </a:p>
        </p:txBody>
      </p:sp>
      <p:sp>
        <p:nvSpPr>
          <p:cNvPr id="48" name="Tekstiruutu 47"/>
          <p:cNvSpPr txBox="1"/>
          <p:nvPr/>
        </p:nvSpPr>
        <p:spPr>
          <a:xfrm>
            <a:off x="9773394" y="5905245"/>
            <a:ext cx="1975931" cy="381614"/>
          </a:xfrm>
          <a:prstGeom prst="rect">
            <a:avLst/>
          </a:prstGeom>
          <a:noFill/>
        </p:spPr>
        <p:txBody>
          <a:bodyPr wrap="square" lIns="91420" tIns="45710" rIns="91420" bIns="45710" rtlCol="0">
            <a:spAutoFit/>
          </a:bodyPr>
          <a:lstStyle/>
          <a:p>
            <a:pPr marL="0" marR="0" lvl="0" indent="0" algn="just" defTabSz="913648" rtl="0" eaLnBrk="1" fontAlgn="auto" latinLnBrk="0" hangingPunct="1">
              <a:lnSpc>
                <a:spcPct val="100000"/>
              </a:lnSpc>
              <a:spcBef>
                <a:spcPts val="0"/>
              </a:spcBef>
              <a:spcAft>
                <a:spcPts val="0"/>
              </a:spcAft>
              <a:buClrTx/>
              <a:buSzTx/>
              <a:buFontTx/>
              <a:buNone/>
              <a:tabLst/>
              <a:defRPr/>
            </a:pPr>
            <a:r>
              <a:rPr kumimoji="0" lang="fi-FI" sz="1900" b="0" i="0" u="none" strike="noStrike" kern="1200" cap="none" spc="0" normalizeH="0" baseline="0" noProof="0">
                <a:ln>
                  <a:noFill/>
                </a:ln>
                <a:solidFill>
                  <a:srgbClr val="0432FF">
                    <a:lumMod val="40000"/>
                    <a:lumOff val="60000"/>
                  </a:srgbClr>
                </a:solidFill>
                <a:effectLst/>
                <a:uLnTx/>
                <a:uFillTx/>
                <a:latin typeface="Verdana" panose="020B0604030504040204"/>
                <a:ea typeface="+mn-ea"/>
                <a:cs typeface="+mn-cs"/>
              </a:rPr>
              <a:t>………………………</a:t>
            </a:r>
          </a:p>
        </p:txBody>
      </p:sp>
      <p:sp>
        <p:nvSpPr>
          <p:cNvPr id="3" name="Otsikko 2">
            <a:extLst>
              <a:ext uri="{FF2B5EF4-FFF2-40B4-BE49-F238E27FC236}">
                <a16:creationId xmlns:a16="http://schemas.microsoft.com/office/drawing/2014/main" id="{67B41CC5-4555-49A2-AC14-54ED3989D3AD}"/>
              </a:ext>
            </a:extLst>
          </p:cNvPr>
          <p:cNvSpPr>
            <a:spLocks noGrp="1"/>
          </p:cNvSpPr>
          <p:nvPr>
            <p:ph type="title"/>
          </p:nvPr>
        </p:nvSpPr>
        <p:spPr>
          <a:xfrm>
            <a:off x="390878" y="206921"/>
            <a:ext cx="9120767" cy="673911"/>
          </a:xfrm>
        </p:spPr>
        <p:txBody>
          <a:bodyPr/>
          <a:lstStyle/>
          <a:p>
            <a:r>
              <a:rPr lang="fi-FI" sz="3200" spc="-150" dirty="0">
                <a:solidFill>
                  <a:schemeClr val="accent1"/>
                </a:solidFill>
                <a:latin typeface="+mn-lt"/>
              </a:rPr>
              <a:t>Kuopio </a:t>
            </a:r>
            <a:r>
              <a:rPr lang="fi-FI" sz="3200" b="1" spc="-150" dirty="0">
                <a:solidFill>
                  <a:schemeClr val="accent1"/>
                </a:solidFill>
                <a:latin typeface="+mn-lt"/>
              </a:rPr>
              <a:t>2030  </a:t>
            </a:r>
            <a:r>
              <a:rPr lang="fi-FI" sz="3200" spc="-150" dirty="0">
                <a:solidFill>
                  <a:schemeClr val="accent1"/>
                </a:solidFill>
                <a:latin typeface="+mn-lt"/>
              </a:rPr>
              <a:t>väkiluvun kehitystavoite</a:t>
            </a:r>
            <a:endParaRPr lang="fi-FI" dirty="0">
              <a:latin typeface="+mn-lt"/>
            </a:endParaRPr>
          </a:p>
        </p:txBody>
      </p:sp>
    </p:spTree>
    <p:extLst>
      <p:ext uri="{BB962C8B-B14F-4D97-AF65-F5344CB8AC3E}">
        <p14:creationId xmlns:p14="http://schemas.microsoft.com/office/powerpoint/2010/main" val="1813430741"/>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p:cNvSpPr txBox="1">
            <a:spLocks/>
          </p:cNvSpPr>
          <p:nvPr/>
        </p:nvSpPr>
        <p:spPr>
          <a:xfrm>
            <a:off x="275986" y="1443226"/>
            <a:ext cx="3141469" cy="310256"/>
          </a:xfrm>
          <a:prstGeom prst="rect">
            <a:avLst/>
          </a:prstGeom>
        </p:spPr>
        <p:txBody>
          <a:bodyPr vert="horz" lIns="121885" tIns="60942" rIns="121885" bIns="60942" rtlCol="0" anchor="ctr">
            <a:normAutofit fontScale="62500" lnSpcReduction="20000"/>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fontAlgn="base">
              <a:spcAft>
                <a:spcPct val="0"/>
              </a:spcAft>
              <a:buClr>
                <a:srgbClr val="000000"/>
              </a:buClr>
              <a:buSzPct val="100000"/>
            </a:pPr>
            <a:r>
              <a:rPr lang="fi-FI" sz="2300" b="0" i="1" dirty="0">
                <a:solidFill>
                  <a:schemeClr val="tx1">
                    <a:lumMod val="75000"/>
                    <a:lumOff val="25000"/>
                  </a:schemeClr>
                </a:solidFill>
                <a:latin typeface="Georgia" panose="02040502050405020303" pitchFamily="18" charset="0"/>
                <a:cs typeface="Arial" panose="020B0604020202020204" pitchFamily="34" charset="0"/>
              </a:rPr>
              <a:t>New </a:t>
            </a:r>
            <a:r>
              <a:rPr lang="fi-FI" sz="2300" b="0" i="1" dirty="0" err="1">
                <a:solidFill>
                  <a:schemeClr val="tx1">
                    <a:lumMod val="75000"/>
                    <a:lumOff val="25000"/>
                  </a:schemeClr>
                </a:solidFill>
                <a:latin typeface="Georgia" panose="02040502050405020303" pitchFamily="18" charset="0"/>
                <a:cs typeface="Arial" panose="020B0604020202020204" pitchFamily="34" charset="0"/>
              </a:rPr>
              <a:t>residential</a:t>
            </a:r>
            <a:r>
              <a:rPr lang="fi-FI" sz="2300" b="0" i="1" dirty="0">
                <a:solidFill>
                  <a:schemeClr val="tx1">
                    <a:lumMod val="75000"/>
                    <a:lumOff val="25000"/>
                  </a:schemeClr>
                </a:solidFill>
                <a:latin typeface="Georgia" panose="02040502050405020303" pitchFamily="18" charset="0"/>
                <a:cs typeface="Arial" panose="020B0604020202020204" pitchFamily="34" charset="0"/>
              </a:rPr>
              <a:t> </a:t>
            </a:r>
            <a:r>
              <a:rPr lang="fi-FI" sz="2300" b="0" i="1" dirty="0" err="1">
                <a:solidFill>
                  <a:schemeClr val="tx1">
                    <a:lumMod val="75000"/>
                    <a:lumOff val="25000"/>
                  </a:schemeClr>
                </a:solidFill>
                <a:latin typeface="Georgia" panose="02040502050405020303" pitchFamily="18" charset="0"/>
                <a:cs typeface="Arial" panose="020B0604020202020204" pitchFamily="34" charset="0"/>
              </a:rPr>
              <a:t>areas</a:t>
            </a:r>
            <a:r>
              <a:rPr lang="fi-FI" sz="2300" b="0" i="1" dirty="0">
                <a:solidFill>
                  <a:schemeClr val="tx1">
                    <a:lumMod val="75000"/>
                    <a:lumOff val="25000"/>
                  </a:schemeClr>
                </a:solidFill>
                <a:latin typeface="Georgia" panose="02040502050405020303" pitchFamily="18" charset="0"/>
                <a:cs typeface="Arial" panose="020B0604020202020204" pitchFamily="34" charset="0"/>
              </a:rPr>
              <a:t> 2023-2027</a:t>
            </a:r>
          </a:p>
        </p:txBody>
      </p:sp>
      <p:sp>
        <p:nvSpPr>
          <p:cNvPr id="4" name="Otsikko 3">
            <a:extLst>
              <a:ext uri="{FF2B5EF4-FFF2-40B4-BE49-F238E27FC236}">
                <a16:creationId xmlns:a16="http://schemas.microsoft.com/office/drawing/2014/main" id="{589CA077-121D-44EC-9FBA-8E1A9246B9B1}"/>
              </a:ext>
            </a:extLst>
          </p:cNvPr>
          <p:cNvSpPr>
            <a:spLocks noGrp="1"/>
          </p:cNvSpPr>
          <p:nvPr>
            <p:ph type="title"/>
          </p:nvPr>
        </p:nvSpPr>
        <p:spPr>
          <a:xfrm>
            <a:off x="275986" y="642759"/>
            <a:ext cx="3594052" cy="680395"/>
          </a:xfrm>
        </p:spPr>
        <p:txBody>
          <a:bodyPr>
            <a:normAutofit fontScale="90000"/>
          </a:bodyPr>
          <a:lstStyle/>
          <a:p>
            <a:r>
              <a:rPr lang="fi-FI" sz="2800" dirty="0">
                <a:solidFill>
                  <a:schemeClr val="accent1"/>
                </a:solidFill>
                <a:latin typeface="+mn-lt"/>
                <a:hlinkClick r:id="rId2">
                  <a:extLst>
                    <a:ext uri="{A12FA001-AC4F-418D-AE19-62706E023703}">
                      <ahyp:hlinkClr xmlns:ahyp="http://schemas.microsoft.com/office/drawing/2018/hyperlinkcolor" val="tx"/>
                    </a:ext>
                  </a:extLst>
                </a:hlinkClick>
              </a:rPr>
              <a:t>ASUNTOTUOTANNON </a:t>
            </a:r>
            <a:br>
              <a:rPr lang="fi-FI" sz="2800" dirty="0">
                <a:solidFill>
                  <a:srgbClr val="E6BEDD"/>
                </a:solidFill>
                <a:latin typeface="+mn-lt"/>
                <a:hlinkClick r:id="rId2">
                  <a:extLst>
                    <a:ext uri="{A12FA001-AC4F-418D-AE19-62706E023703}">
                      <ahyp:hlinkClr xmlns:ahyp="http://schemas.microsoft.com/office/drawing/2018/hyperlinkcolor" val="tx"/>
                    </a:ext>
                  </a:extLst>
                </a:hlinkClick>
              </a:rPr>
            </a:br>
            <a:r>
              <a:rPr lang="fi-FI" sz="2800" dirty="0">
                <a:solidFill>
                  <a:schemeClr val="accent1"/>
                </a:solidFill>
                <a:latin typeface="+mn-lt"/>
                <a:hlinkClick r:id="rId2">
                  <a:extLst>
                    <a:ext uri="{A12FA001-AC4F-418D-AE19-62706E023703}">
                      <ahyp:hlinkClr xmlns:ahyp="http://schemas.microsoft.com/office/drawing/2018/hyperlinkcolor" val="tx"/>
                    </a:ext>
                  </a:extLst>
                </a:hlinkClick>
              </a:rPr>
              <a:t>ETENEMINEN</a:t>
            </a:r>
            <a:r>
              <a:rPr lang="fi-FI" sz="2800" dirty="0">
                <a:solidFill>
                  <a:srgbClr val="E6BEDD"/>
                </a:solidFill>
                <a:latin typeface="+mn-lt"/>
                <a:hlinkClick r:id="rId2">
                  <a:extLst>
                    <a:ext uri="{A12FA001-AC4F-418D-AE19-62706E023703}">
                      <ahyp:hlinkClr xmlns:ahyp="http://schemas.microsoft.com/office/drawing/2018/hyperlinkcolor" val="tx"/>
                    </a:ext>
                  </a:extLst>
                </a:hlinkClick>
              </a:rPr>
              <a:t> </a:t>
            </a:r>
            <a:r>
              <a:rPr lang="fi-FI" sz="2800" cap="all" dirty="0">
                <a:solidFill>
                  <a:schemeClr val="accent1"/>
                </a:solidFill>
                <a:latin typeface="+mn-lt"/>
                <a:hlinkClick r:id="rId2">
                  <a:extLst>
                    <a:ext uri="{A12FA001-AC4F-418D-AE19-62706E023703}">
                      <ahyp:hlinkClr xmlns:ahyp="http://schemas.microsoft.com/office/drawing/2018/hyperlinkcolor" val="tx"/>
                    </a:ext>
                  </a:extLst>
                </a:hlinkClick>
              </a:rPr>
              <a:t>2024-2028</a:t>
            </a:r>
            <a:endParaRPr lang="fi-FI" sz="2800" dirty="0">
              <a:solidFill>
                <a:schemeClr val="accent1"/>
              </a:solidFill>
              <a:latin typeface="+mn-lt"/>
            </a:endParaRPr>
          </a:p>
        </p:txBody>
      </p:sp>
      <p:pic>
        <p:nvPicPr>
          <p:cNvPr id="5" name="Kuva 4">
            <a:extLst>
              <a:ext uri="{FF2B5EF4-FFF2-40B4-BE49-F238E27FC236}">
                <a16:creationId xmlns:a16="http://schemas.microsoft.com/office/drawing/2014/main" id="{ABCDB509-22B8-E5B2-7968-F904BDD3A9E9}"/>
              </a:ext>
            </a:extLst>
          </p:cNvPr>
          <p:cNvPicPr>
            <a:picLocks noChangeAspect="1"/>
          </p:cNvPicPr>
          <p:nvPr/>
        </p:nvPicPr>
        <p:blipFill>
          <a:blip r:embed="rId3"/>
          <a:stretch>
            <a:fillRect/>
          </a:stretch>
        </p:blipFill>
        <p:spPr>
          <a:xfrm>
            <a:off x="4045528" y="80564"/>
            <a:ext cx="7560142" cy="6696872"/>
          </a:xfrm>
          <a:prstGeom prst="rect">
            <a:avLst/>
          </a:prstGeom>
        </p:spPr>
      </p:pic>
    </p:spTree>
    <p:extLst>
      <p:ext uri="{BB962C8B-B14F-4D97-AF65-F5344CB8AC3E}">
        <p14:creationId xmlns:p14="http://schemas.microsoft.com/office/powerpoint/2010/main" val="3083819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C271EF6-8F97-448C-9E87-8B052C928CAB}"/>
              </a:ext>
            </a:extLst>
          </p:cNvPr>
          <p:cNvSpPr>
            <a:spLocks noGrp="1"/>
          </p:cNvSpPr>
          <p:nvPr>
            <p:ph type="title"/>
          </p:nvPr>
        </p:nvSpPr>
        <p:spPr>
          <a:xfrm>
            <a:off x="261217" y="496229"/>
            <a:ext cx="1370762" cy="1143000"/>
          </a:xfrm>
        </p:spPr>
        <p:txBody>
          <a:bodyPr>
            <a:normAutofit fontScale="90000"/>
          </a:bodyPr>
          <a:lstStyle/>
          <a:p>
            <a:r>
              <a:rPr lang="fi-FI">
                <a:solidFill>
                  <a:schemeClr val="bg1"/>
                </a:solidFill>
              </a:rPr>
              <a:t>Kuopion toiminnallisen seudun rakennemalli ”Loikka 2030”</a:t>
            </a:r>
          </a:p>
        </p:txBody>
      </p:sp>
      <p:pic>
        <p:nvPicPr>
          <p:cNvPr id="4" name="Kuva 4" descr="Kuva, joka sisältää kohteen teksti, kartta&#10;&#10;Kuvaus luotu, erittäin korkea luotettavuus">
            <a:extLst>
              <a:ext uri="{FF2B5EF4-FFF2-40B4-BE49-F238E27FC236}">
                <a16:creationId xmlns:a16="http://schemas.microsoft.com/office/drawing/2014/main" id="{AEC696F5-08A9-4C31-BC77-4296AB02981E}"/>
              </a:ext>
            </a:extLst>
          </p:cNvPr>
          <p:cNvPicPr>
            <a:picLocks noChangeAspect="1"/>
          </p:cNvPicPr>
          <p:nvPr/>
        </p:nvPicPr>
        <p:blipFill>
          <a:blip r:embed="rId2"/>
          <a:stretch>
            <a:fillRect/>
          </a:stretch>
        </p:blipFill>
        <p:spPr>
          <a:xfrm>
            <a:off x="1204565" y="517835"/>
            <a:ext cx="8544339" cy="6165230"/>
          </a:xfrm>
          <a:prstGeom prst="rect">
            <a:avLst/>
          </a:prstGeom>
        </p:spPr>
      </p:pic>
      <p:sp>
        <p:nvSpPr>
          <p:cNvPr id="2" name="Tekstiruutu 1"/>
          <p:cNvSpPr txBox="1"/>
          <p:nvPr/>
        </p:nvSpPr>
        <p:spPr>
          <a:xfrm>
            <a:off x="10426391" y="4817327"/>
            <a:ext cx="1572322" cy="1200329"/>
          </a:xfrm>
          <a:prstGeom prst="rect">
            <a:avLst/>
          </a:prstGeom>
          <a:noFill/>
        </p:spPr>
        <p:txBody>
          <a:bodyPr wrap="square" rtlCol="0">
            <a:spAutoFit/>
          </a:bodyPr>
          <a:lstStyle/>
          <a:p>
            <a:r>
              <a:rPr lang="fi-FI"/>
              <a:t>Rakennemalli ”Loikka 2030” valmistui 2011-2012</a:t>
            </a:r>
          </a:p>
        </p:txBody>
      </p:sp>
    </p:spTree>
    <p:extLst>
      <p:ext uri="{BB962C8B-B14F-4D97-AF65-F5344CB8AC3E}">
        <p14:creationId xmlns:p14="http://schemas.microsoft.com/office/powerpoint/2010/main" val="3765564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271609" y="894963"/>
            <a:ext cx="9520092" cy="1323439"/>
          </a:xfrm>
          <a:prstGeom prst="rect">
            <a:avLst/>
          </a:prstGeom>
          <a:solidFill>
            <a:schemeClr val="bg1"/>
          </a:solidFill>
          <a:ln>
            <a:solidFill>
              <a:schemeClr val="bg1"/>
            </a:solidFill>
          </a:ln>
        </p:spPr>
        <p:txBody>
          <a:bodyPr wrap="square" lIns="91440" tIns="45720" rIns="91440" bIns="45720" rtlCol="0" anchor="t">
            <a:spAutoFit/>
          </a:bodyPr>
          <a:lstStyle/>
          <a:p>
            <a:pPr defTabSz="609585" eaLnBrk="0" hangingPunct="0"/>
            <a:r>
              <a:rPr lang="fi-FI" sz="1600" dirty="0">
                <a:solidFill>
                  <a:srgbClr val="000000"/>
                </a:solidFill>
                <a:latin typeface="Corbel" panose="020B0503020204020204" pitchFamily="34" charset="0"/>
                <a:ea typeface="ＭＳ Ｐゴシック"/>
              </a:rPr>
              <a:t>Vuonna 2023 Kuopiossa (sis. Tahko) rekisteröitiin noin 524 300 yöpymistä. Edelliseen vuoteen 2022 verrattuna yöpymisten määrä väheni hiukan (-2,1 %). Kotimaisten yöpymisten määrä (491 932) väheni 2,4 %. Ulkomaalaisten yöpymisten määrä (32 325) kasvoi edellisestä vuodesta 3,7 %. Eniten oli saksalaisten, italialaisten, virolaisten ja  ruotsalaisten yöpymisiä.  Venäläisten matkailijoiden määrässä näkyi Ukrainan sodan vaikutus. Vuonna 2023 venäläisten yöpymisiä oli vain 364 (vuonna 2022 1000, vuonna 2019 noin 18 900).</a:t>
            </a:r>
          </a:p>
        </p:txBody>
      </p:sp>
      <p:sp>
        <p:nvSpPr>
          <p:cNvPr id="3" name="Tekstin paikkamerkki 2"/>
          <p:cNvSpPr>
            <a:spLocks noGrp="1"/>
          </p:cNvSpPr>
          <p:nvPr>
            <p:ph type="body" idx="1"/>
          </p:nvPr>
        </p:nvSpPr>
        <p:spPr>
          <a:xfrm>
            <a:off x="252557" y="378502"/>
            <a:ext cx="8759576" cy="451551"/>
          </a:xfrm>
          <a:solidFill>
            <a:schemeClr val="bg1"/>
          </a:solidFill>
        </p:spPr>
        <p:txBody>
          <a:bodyPr>
            <a:normAutofit fontScale="92500" lnSpcReduction="10000"/>
          </a:bodyPr>
          <a:lstStyle/>
          <a:p>
            <a:r>
              <a:rPr lang="fi-FI" sz="2800" b="1" dirty="0">
                <a:solidFill>
                  <a:schemeClr val="accent2"/>
                </a:solidFill>
              </a:rPr>
              <a:t>Yöpymiset Kuopiossa vuonna 2023</a:t>
            </a:r>
          </a:p>
        </p:txBody>
      </p:sp>
      <p:sp>
        <p:nvSpPr>
          <p:cNvPr id="15" name="Tekstiruutu 14">
            <a:extLst>
              <a:ext uri="{FF2B5EF4-FFF2-40B4-BE49-F238E27FC236}">
                <a16:creationId xmlns:a16="http://schemas.microsoft.com/office/drawing/2014/main" id="{96A0F879-83A4-4DAA-B667-B91B4554904F}"/>
              </a:ext>
            </a:extLst>
          </p:cNvPr>
          <p:cNvSpPr txBox="1"/>
          <p:nvPr/>
        </p:nvSpPr>
        <p:spPr>
          <a:xfrm>
            <a:off x="394330" y="6522811"/>
            <a:ext cx="48914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09585" eaLnBrk="0" hangingPunct="0"/>
            <a:r>
              <a:rPr lang="fi-FI" sz="1200" dirty="0">
                <a:solidFill>
                  <a:srgbClr val="000000"/>
                </a:solidFill>
                <a:latin typeface="Corbel" panose="020B0503020204020204" pitchFamily="34" charset="0"/>
                <a:ea typeface="ＭＳ Ｐゴシック"/>
                <a:cs typeface="Arial"/>
              </a:rPr>
              <a:t>Lähde: Tilastotietokanta Rudolf</a:t>
            </a:r>
          </a:p>
        </p:txBody>
      </p:sp>
      <p:graphicFrame>
        <p:nvGraphicFramePr>
          <p:cNvPr id="2" name="Kaavio 1">
            <a:extLst>
              <a:ext uri="{FF2B5EF4-FFF2-40B4-BE49-F238E27FC236}">
                <a16:creationId xmlns:a16="http://schemas.microsoft.com/office/drawing/2014/main" id="{00000000-0008-0000-0000-000002000000}"/>
              </a:ext>
            </a:extLst>
          </p:cNvPr>
          <p:cNvGraphicFramePr>
            <a:graphicFrameLocks/>
          </p:cNvGraphicFramePr>
          <p:nvPr/>
        </p:nvGraphicFramePr>
        <p:xfrm>
          <a:off x="298018" y="2371725"/>
          <a:ext cx="6950509"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FC02899-6098-41CD-B1AA-4F8EA22FE531}"/>
              </a:ext>
            </a:extLst>
          </p:cNvPr>
          <p:cNvSpPr txBox="1"/>
          <p:nvPr/>
        </p:nvSpPr>
        <p:spPr>
          <a:xfrm>
            <a:off x="5627714" y="3011295"/>
            <a:ext cx="1352549" cy="584775"/>
          </a:xfrm>
          <a:prstGeom prst="rect">
            <a:avLst/>
          </a:prstGeom>
          <a:solidFill>
            <a:schemeClr val="bg1"/>
          </a:solidFill>
          <a:ln>
            <a:solidFill>
              <a:schemeClr val="accent4"/>
            </a:solidFill>
          </a:ln>
        </p:spPr>
        <p:txBody>
          <a:bodyPr wrap="square" rtlCol="0">
            <a:spAutoFit/>
          </a:bodyPr>
          <a:lstStyle/>
          <a:p>
            <a:pPr defTabSz="609585" eaLnBrk="0" hangingPunct="0"/>
            <a:r>
              <a:rPr lang="fi-FI" sz="1600" dirty="0">
                <a:solidFill>
                  <a:srgbClr val="000000"/>
                </a:solidFill>
                <a:latin typeface="Corbel" panose="020B0503020204020204" pitchFamily="34" charset="0"/>
                <a:ea typeface="+mn-ea"/>
              </a:rPr>
              <a:t>2023 </a:t>
            </a:r>
            <a:r>
              <a:rPr lang="fi-FI" sz="1600" b="1" dirty="0">
                <a:solidFill>
                  <a:srgbClr val="5971DF"/>
                </a:solidFill>
                <a:latin typeface="Corbel" panose="020B0503020204020204" pitchFamily="34" charset="0"/>
                <a:ea typeface="+mn-ea"/>
              </a:rPr>
              <a:t>524 257</a:t>
            </a:r>
            <a:br>
              <a:rPr lang="fi-FI" sz="1600" dirty="0">
                <a:solidFill>
                  <a:srgbClr val="000000"/>
                </a:solidFill>
                <a:latin typeface="Corbel" panose="020B0503020204020204" pitchFamily="34" charset="0"/>
                <a:ea typeface="+mn-ea"/>
              </a:rPr>
            </a:br>
            <a:r>
              <a:rPr lang="fi-FI" sz="1600" dirty="0">
                <a:solidFill>
                  <a:srgbClr val="000000"/>
                </a:solidFill>
                <a:latin typeface="Corbel" panose="020B0503020204020204" pitchFamily="34" charset="0"/>
                <a:ea typeface="+mn-ea"/>
              </a:rPr>
              <a:t>2022 </a:t>
            </a:r>
            <a:r>
              <a:rPr lang="fi-FI" sz="1600" b="1" dirty="0">
                <a:solidFill>
                  <a:srgbClr val="5971DF"/>
                </a:solidFill>
                <a:latin typeface="Corbel" panose="020B0503020204020204" pitchFamily="34" charset="0"/>
                <a:ea typeface="+mn-ea"/>
              </a:rPr>
              <a:t>535 260</a:t>
            </a:r>
          </a:p>
        </p:txBody>
      </p:sp>
      <p:pic>
        <p:nvPicPr>
          <p:cNvPr id="7" name="Kuva 6">
            <a:extLst>
              <a:ext uri="{FF2B5EF4-FFF2-40B4-BE49-F238E27FC236}">
                <a16:creationId xmlns:a16="http://schemas.microsoft.com/office/drawing/2014/main" id="{39810823-C3D2-C59E-A80B-0ADC6F42A053}"/>
              </a:ext>
            </a:extLst>
          </p:cNvPr>
          <p:cNvPicPr>
            <a:picLocks noChangeAspect="1"/>
          </p:cNvPicPr>
          <p:nvPr/>
        </p:nvPicPr>
        <p:blipFill>
          <a:blip r:embed="rId3"/>
          <a:stretch>
            <a:fillRect/>
          </a:stretch>
        </p:blipFill>
        <p:spPr>
          <a:xfrm>
            <a:off x="10064698" y="505734"/>
            <a:ext cx="1732973" cy="1528572"/>
          </a:xfrm>
          <a:prstGeom prst="rect">
            <a:avLst/>
          </a:prstGeom>
        </p:spPr>
      </p:pic>
      <p:graphicFrame>
        <p:nvGraphicFramePr>
          <p:cNvPr id="4" name="Kaavio 3">
            <a:extLst>
              <a:ext uri="{FF2B5EF4-FFF2-40B4-BE49-F238E27FC236}">
                <a16:creationId xmlns:a16="http://schemas.microsoft.com/office/drawing/2014/main" id="{C83B4ABA-0CBF-11E6-0BF6-5EC8AF9DD603}"/>
              </a:ext>
              <a:ext uri="{147F2762-F138-4A5C-976F-8EAC2B608ADB}">
                <a16:predDERef xmlns:a16="http://schemas.microsoft.com/office/drawing/2014/main" pred="{8F668812-7C28-DD55-B19A-F825076B0661}"/>
              </a:ext>
            </a:extLst>
          </p:cNvPr>
          <p:cNvGraphicFramePr>
            <a:graphicFrameLocks/>
          </p:cNvGraphicFramePr>
          <p:nvPr/>
        </p:nvGraphicFramePr>
        <p:xfrm>
          <a:off x="7410824" y="2371725"/>
          <a:ext cx="4589931"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iruutu 8">
            <a:extLst>
              <a:ext uri="{FF2B5EF4-FFF2-40B4-BE49-F238E27FC236}">
                <a16:creationId xmlns:a16="http://schemas.microsoft.com/office/drawing/2014/main" id="{C8949308-417C-93DC-8A5E-A33EC3CCF68E}"/>
              </a:ext>
            </a:extLst>
          </p:cNvPr>
          <p:cNvSpPr txBox="1"/>
          <p:nvPr/>
        </p:nvSpPr>
        <p:spPr>
          <a:xfrm>
            <a:off x="10494683" y="2826628"/>
            <a:ext cx="968188" cy="338554"/>
          </a:xfrm>
          <a:prstGeom prst="rect">
            <a:avLst/>
          </a:prstGeom>
          <a:solidFill>
            <a:schemeClr val="bg1"/>
          </a:solidFill>
        </p:spPr>
        <p:txBody>
          <a:bodyPr wrap="square" rtlCol="0">
            <a:spAutoFit/>
          </a:bodyPr>
          <a:lstStyle/>
          <a:p>
            <a:pPr defTabSz="609585" eaLnBrk="0" hangingPunct="0"/>
            <a:endParaRPr lang="fi-FI" sz="1600" dirty="0">
              <a:solidFill>
                <a:srgbClr val="000000"/>
              </a:solidFill>
              <a:latin typeface="Corbel" panose="020B0503020204020204" pitchFamily="34" charset="0"/>
              <a:ea typeface="+mn-ea"/>
            </a:endParaRPr>
          </a:p>
        </p:txBody>
      </p:sp>
    </p:spTree>
    <p:extLst>
      <p:ext uri="{BB962C8B-B14F-4D97-AF65-F5344CB8AC3E}">
        <p14:creationId xmlns:p14="http://schemas.microsoft.com/office/powerpoint/2010/main" val="3865606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167784" y="495463"/>
            <a:ext cx="7274416" cy="451551"/>
          </a:xfrm>
          <a:solidFill>
            <a:schemeClr val="bg1"/>
          </a:solidFill>
        </p:spPr>
        <p:txBody>
          <a:bodyPr>
            <a:normAutofit fontScale="92500" lnSpcReduction="10000"/>
          </a:bodyPr>
          <a:lstStyle/>
          <a:p>
            <a:r>
              <a:rPr lang="fi-FI" sz="2800" b="1" dirty="0">
                <a:solidFill>
                  <a:schemeClr val="accent2"/>
                </a:solidFill>
              </a:rPr>
              <a:t>Yöpymiset vertailukaupungeissa vuonna 2023</a:t>
            </a:r>
          </a:p>
        </p:txBody>
      </p:sp>
      <p:sp>
        <p:nvSpPr>
          <p:cNvPr id="15" name="Tekstiruutu 14">
            <a:extLst>
              <a:ext uri="{FF2B5EF4-FFF2-40B4-BE49-F238E27FC236}">
                <a16:creationId xmlns:a16="http://schemas.microsoft.com/office/drawing/2014/main" id="{96A0F879-83A4-4DAA-B667-B91B4554904F}"/>
              </a:ext>
            </a:extLst>
          </p:cNvPr>
          <p:cNvSpPr txBox="1"/>
          <p:nvPr/>
        </p:nvSpPr>
        <p:spPr>
          <a:xfrm>
            <a:off x="394330" y="6522811"/>
            <a:ext cx="489148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09585" eaLnBrk="0" hangingPunct="0"/>
            <a:r>
              <a:rPr lang="fi-FI" sz="1200" dirty="0">
                <a:solidFill>
                  <a:srgbClr val="000000"/>
                </a:solidFill>
                <a:latin typeface="Corbel" panose="020B0503020204020204" pitchFamily="34" charset="0"/>
                <a:ea typeface="ＭＳ Ｐゴシック"/>
                <a:cs typeface="Arial"/>
              </a:rPr>
              <a:t>Lähde: Tilastotietokanta Rudolf</a:t>
            </a:r>
          </a:p>
        </p:txBody>
      </p:sp>
      <p:graphicFrame>
        <p:nvGraphicFramePr>
          <p:cNvPr id="2" name="Kaavio 1">
            <a:extLst>
              <a:ext uri="{FF2B5EF4-FFF2-40B4-BE49-F238E27FC236}">
                <a16:creationId xmlns:a16="http://schemas.microsoft.com/office/drawing/2014/main" id="{D4B8ACFF-A761-4261-AFC6-8A708433E169}"/>
              </a:ext>
            </a:extLst>
          </p:cNvPr>
          <p:cNvGraphicFramePr>
            <a:graphicFrameLocks/>
          </p:cNvGraphicFramePr>
          <p:nvPr>
            <p:extLst>
              <p:ext uri="{D42A27DB-BD31-4B8C-83A1-F6EECF244321}">
                <p14:modId xmlns:p14="http://schemas.microsoft.com/office/powerpoint/2010/main" val="3474757622"/>
              </p:ext>
            </p:extLst>
          </p:nvPr>
        </p:nvGraphicFramePr>
        <p:xfrm>
          <a:off x="394331" y="1333501"/>
          <a:ext cx="11174248" cy="52260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a:extLst>
              <a:ext uri="{FF2B5EF4-FFF2-40B4-BE49-F238E27FC236}">
                <a16:creationId xmlns:a16="http://schemas.microsoft.com/office/drawing/2014/main" id="{EC91140D-E7E3-9BE0-8C33-0F26D96A574A}"/>
              </a:ext>
            </a:extLst>
          </p:cNvPr>
          <p:cNvSpPr txBox="1"/>
          <p:nvPr/>
        </p:nvSpPr>
        <p:spPr>
          <a:xfrm>
            <a:off x="508876" y="1410793"/>
            <a:ext cx="5472579" cy="338554"/>
          </a:xfrm>
          <a:prstGeom prst="rect">
            <a:avLst/>
          </a:prstGeom>
          <a:noFill/>
          <a:ln>
            <a:solidFill>
              <a:schemeClr val="accent4"/>
            </a:solidFill>
          </a:ln>
        </p:spPr>
        <p:txBody>
          <a:bodyPr wrap="square" rtlCol="0">
            <a:spAutoFit/>
          </a:bodyPr>
          <a:lstStyle/>
          <a:p>
            <a:pPr defTabSz="609585" eaLnBrk="0" hangingPunct="0"/>
            <a:r>
              <a:rPr lang="fi-FI" sz="1600" b="1" dirty="0">
                <a:solidFill>
                  <a:srgbClr val="000000"/>
                </a:solidFill>
                <a:latin typeface="Corbel" panose="020B0503020204020204" pitchFamily="34" charset="0"/>
                <a:ea typeface="+mn-ea"/>
              </a:rPr>
              <a:t>Helsinki 4 142 659 </a:t>
            </a:r>
            <a:r>
              <a:rPr lang="fi-FI" sz="1600" dirty="0">
                <a:solidFill>
                  <a:srgbClr val="000000"/>
                </a:solidFill>
                <a:latin typeface="Corbel" panose="020B0503020204020204" pitchFamily="34" charset="0"/>
                <a:ea typeface="+mn-ea"/>
              </a:rPr>
              <a:t>(kotimaiset 2 267 871, ulkomaiset 1 874 788)</a:t>
            </a:r>
          </a:p>
        </p:txBody>
      </p:sp>
      <p:sp>
        <p:nvSpPr>
          <p:cNvPr id="6" name="Tekstiruutu 5">
            <a:extLst>
              <a:ext uri="{FF2B5EF4-FFF2-40B4-BE49-F238E27FC236}">
                <a16:creationId xmlns:a16="http://schemas.microsoft.com/office/drawing/2014/main" id="{44F68105-A9F5-C495-5A4E-CC2852D0E403}"/>
              </a:ext>
            </a:extLst>
          </p:cNvPr>
          <p:cNvSpPr txBox="1"/>
          <p:nvPr/>
        </p:nvSpPr>
        <p:spPr>
          <a:xfrm>
            <a:off x="9215121" y="1410792"/>
            <a:ext cx="2147687" cy="1446743"/>
          </a:xfrm>
          <a:prstGeom prst="rect">
            <a:avLst/>
          </a:prstGeom>
          <a:solidFill>
            <a:schemeClr val="bg1"/>
          </a:solidFill>
          <a:ln>
            <a:solidFill>
              <a:schemeClr val="accent1"/>
            </a:solidFill>
          </a:ln>
        </p:spPr>
        <p:txBody>
          <a:bodyPr wrap="square" rtlCol="0">
            <a:spAutoFit/>
          </a:bodyPr>
          <a:lstStyle/>
          <a:p>
            <a:pPr algn="ctr" defTabSz="609585" eaLnBrk="0" hangingPunct="0"/>
            <a:r>
              <a:rPr lang="fi-FI" sz="1867" dirty="0">
                <a:solidFill>
                  <a:srgbClr val="000000"/>
                </a:solidFill>
                <a:latin typeface="Corbel" panose="020B0503020204020204" pitchFamily="34" charset="0"/>
                <a:ea typeface="+mn-ea"/>
              </a:rPr>
              <a:t>Kuopio on</a:t>
            </a:r>
            <a:br>
              <a:rPr lang="fi-FI" sz="2400" dirty="0">
                <a:solidFill>
                  <a:srgbClr val="000000"/>
                </a:solidFill>
                <a:latin typeface="Corbel" panose="020B0503020204020204" pitchFamily="34" charset="0"/>
                <a:ea typeface="+mn-ea"/>
              </a:rPr>
            </a:br>
            <a:r>
              <a:rPr lang="fi-FI" sz="3200" dirty="0">
                <a:solidFill>
                  <a:srgbClr val="F277C6"/>
                </a:solidFill>
                <a:latin typeface="Corbel" panose="020B0503020204020204" pitchFamily="34" charset="0"/>
                <a:ea typeface="+mn-ea"/>
              </a:rPr>
              <a:t>6. </a:t>
            </a:r>
            <a:r>
              <a:rPr lang="fi-FI" sz="1867" dirty="0">
                <a:solidFill>
                  <a:srgbClr val="000000"/>
                </a:solidFill>
                <a:latin typeface="Corbel" panose="020B0503020204020204" pitchFamily="34" charset="0"/>
                <a:ea typeface="+mn-ea"/>
              </a:rPr>
              <a:t>sijalla </a:t>
            </a:r>
            <a:br>
              <a:rPr lang="fi-FI" sz="1867" dirty="0">
                <a:solidFill>
                  <a:srgbClr val="000000"/>
                </a:solidFill>
                <a:latin typeface="Corbel" panose="020B0503020204020204" pitchFamily="34" charset="0"/>
                <a:ea typeface="+mn-ea"/>
              </a:rPr>
            </a:br>
            <a:r>
              <a:rPr lang="fi-FI" sz="1867" dirty="0">
                <a:solidFill>
                  <a:srgbClr val="000000"/>
                </a:solidFill>
                <a:latin typeface="Corbel" panose="020B0503020204020204" pitchFamily="34" charset="0"/>
                <a:ea typeface="+mn-ea"/>
              </a:rPr>
              <a:t>vertailukaupunkien joukossa</a:t>
            </a:r>
          </a:p>
        </p:txBody>
      </p:sp>
      <p:pic>
        <p:nvPicPr>
          <p:cNvPr id="7" name="Picture 2">
            <a:extLst>
              <a:ext uri="{FF2B5EF4-FFF2-40B4-BE49-F238E27FC236}">
                <a16:creationId xmlns:a16="http://schemas.microsoft.com/office/drawing/2014/main" id="{5555AFC6-3859-1135-14B7-DE2C388D4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2" y="458295"/>
            <a:ext cx="1202805" cy="79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2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p:cNvSpPr txBox="1"/>
          <p:nvPr/>
        </p:nvSpPr>
        <p:spPr>
          <a:xfrm>
            <a:off x="5474812" y="6309263"/>
            <a:ext cx="1356359"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4330 km</a:t>
            </a:r>
            <a:r>
              <a:rPr kumimoji="0" lang="fi-FI" sz="1200" b="1" i="0" u="none" strike="noStrike" kern="1200" cap="none" spc="0" normalizeH="0" baseline="3000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PINTA-ALA</a:t>
            </a:r>
          </a:p>
        </p:txBody>
      </p:sp>
      <p:sp>
        <p:nvSpPr>
          <p:cNvPr id="22" name="Tekstiruutu 21"/>
          <p:cNvSpPr txBox="1"/>
          <p:nvPr/>
        </p:nvSpPr>
        <p:spPr>
          <a:xfrm>
            <a:off x="10067175" y="6279499"/>
            <a:ext cx="1429577"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6340 km</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RANTAVIIVAA</a:t>
            </a:r>
          </a:p>
        </p:txBody>
      </p:sp>
      <p:sp>
        <p:nvSpPr>
          <p:cNvPr id="23" name="Tekstiruutu 22"/>
          <p:cNvSpPr txBox="1"/>
          <p:nvPr/>
        </p:nvSpPr>
        <p:spPr>
          <a:xfrm>
            <a:off x="8391506" y="6305031"/>
            <a:ext cx="1596844"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b="1" dirty="0">
                <a:solidFill>
                  <a:schemeClr val="accent5"/>
                </a:solidFill>
                <a:latin typeface="Verdana" panose="020B0604030504040204" pitchFamily="34" charset="0"/>
                <a:ea typeface="Verdana" panose="020B0604030504040204" pitchFamily="34" charset="0"/>
                <a:cs typeface="Verdana" panose="020B0604030504040204" pitchFamily="34" charset="0"/>
              </a:rPr>
              <a:t>n. 9</a:t>
            </a: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00 </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JÄRVEÄ</a:t>
            </a:r>
          </a:p>
        </p:txBody>
      </p:sp>
      <p:sp>
        <p:nvSpPr>
          <p:cNvPr id="49" name="Tekstiruutu 48"/>
          <p:cNvSpPr txBox="1"/>
          <p:nvPr/>
        </p:nvSpPr>
        <p:spPr>
          <a:xfrm>
            <a:off x="2083055" y="6309263"/>
            <a:ext cx="1266395"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126 </a:t>
            </a:r>
            <a:r>
              <a:rPr lang="fi-FI" sz="1200" b="1" dirty="0">
                <a:solidFill>
                  <a:schemeClr val="accent5"/>
                </a:solidFill>
                <a:latin typeface="Verdana" panose="020B0604030504040204" pitchFamily="34" charset="0"/>
                <a:ea typeface="Verdana" panose="020B0604030504040204" pitchFamily="34" charset="0"/>
                <a:cs typeface="Verdana" panose="020B0604030504040204" pitchFamily="34" charset="0"/>
              </a:rPr>
              <a:t>0</a:t>
            </a: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00</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VÄKILUKU</a:t>
            </a:r>
          </a:p>
        </p:txBody>
      </p:sp>
      <p:sp>
        <p:nvSpPr>
          <p:cNvPr id="51" name="Tekstiruutu 50"/>
          <p:cNvSpPr txBox="1"/>
          <p:nvPr/>
        </p:nvSpPr>
        <p:spPr>
          <a:xfrm>
            <a:off x="6950196" y="6301846"/>
            <a:ext cx="1562770"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37 as/km</a:t>
            </a:r>
            <a:r>
              <a:rPr kumimoji="0" lang="fi-FI" sz="1200" b="1" i="0" u="none" strike="noStrike" kern="1200" cap="none" spc="0" normalizeH="0" baseline="3000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2</a:t>
            </a:r>
            <a:endPar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ASUKASTIHEYS</a:t>
            </a:r>
          </a:p>
        </p:txBody>
      </p:sp>
      <p:grpSp>
        <p:nvGrpSpPr>
          <p:cNvPr id="16" name="Ryhmä 15" descr="Asuminen: Merkittävin kesämökkikunta, 10800 mökkiä, Kaupunkiympäristössä elää 77 % ihmisistä, yksi parhaimmista ympäristöistä lapsille, 6. puhtain ilmanlaatu Euroopassa, 23 % ihmisistä asuu maaseudulla, 100 eri kansalaisuutta, Suomen suurin maitokaupunki, 3000 ulkomaalaista asukasta."/>
          <p:cNvGrpSpPr/>
          <p:nvPr/>
        </p:nvGrpSpPr>
        <p:grpSpPr>
          <a:xfrm>
            <a:off x="139157" y="1496183"/>
            <a:ext cx="4236878" cy="3833600"/>
            <a:chOff x="3489860" y="1720958"/>
            <a:chExt cx="4236878" cy="3833600"/>
          </a:xfrm>
          <a:effectLst>
            <a:outerShdw blurRad="76200" dir="18900000" sy="23000" kx="-1200000" algn="bl" rotWithShape="0">
              <a:prstClr val="black">
                <a:alpha val="20000"/>
              </a:prstClr>
            </a:outerShdw>
          </a:effectLst>
        </p:grpSpPr>
        <p:sp>
          <p:nvSpPr>
            <p:cNvPr id="44" name="Ellipsi 43"/>
            <p:cNvSpPr/>
            <p:nvPr/>
          </p:nvSpPr>
          <p:spPr>
            <a:xfrm>
              <a:off x="3554398" y="1720958"/>
              <a:ext cx="4172340" cy="3833600"/>
            </a:xfrm>
            <a:prstGeom prst="ellipse">
              <a:avLst/>
            </a:prstGeom>
            <a:solidFill>
              <a:srgbClr val="192D9B"/>
            </a:solidFill>
            <a:ln>
              <a:noFill/>
            </a:ln>
          </p:spPr>
          <p:style>
            <a:lnRef idx="2">
              <a:schemeClr val="accent1">
                <a:shade val="50000"/>
              </a:schemeClr>
            </a:lnRef>
            <a:fillRef idx="1">
              <a:schemeClr val="accent1"/>
            </a:fillRef>
            <a:effectRef idx="0">
              <a:schemeClr val="accent1"/>
            </a:effectRef>
            <a:fontRef idx="minor">
              <a:schemeClr val="lt1"/>
            </a:fontRef>
          </p:style>
          <p:txBody>
            <a:bodyPr lIns="55446" tIns="27724" rIns="55446" bIns="27724"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 name="Tekstiruutu 65"/>
            <p:cNvSpPr txBox="1"/>
            <p:nvPr/>
          </p:nvSpPr>
          <p:spPr>
            <a:xfrm>
              <a:off x="3925986" y="4196385"/>
              <a:ext cx="1525621"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100</a:t>
              </a: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eri kansalaisuutta</a:t>
              </a:r>
            </a:p>
          </p:txBody>
        </p:sp>
        <p:sp>
          <p:nvSpPr>
            <p:cNvPr id="67" name="Tekstiruutu 66"/>
            <p:cNvSpPr txBox="1"/>
            <p:nvPr/>
          </p:nvSpPr>
          <p:spPr>
            <a:xfrm>
              <a:off x="6327001" y="3293263"/>
              <a:ext cx="1233504" cy="609987"/>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20 % </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ihmisistä asuu maaseuduilla</a:t>
              </a:r>
            </a:p>
          </p:txBody>
        </p:sp>
        <p:sp>
          <p:nvSpPr>
            <p:cNvPr id="69" name="Tekstiruutu 68"/>
            <p:cNvSpPr txBox="1"/>
            <p:nvPr/>
          </p:nvSpPr>
          <p:spPr>
            <a:xfrm>
              <a:off x="4088464" y="2616267"/>
              <a:ext cx="1546525" cy="609987"/>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Merkittävin</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kesämökkikunta</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(10 500)</a:t>
              </a:r>
            </a:p>
          </p:txBody>
        </p:sp>
        <p:sp>
          <p:nvSpPr>
            <p:cNvPr id="70" name="Tekstiruutu 69"/>
            <p:cNvSpPr txBox="1"/>
            <p:nvPr/>
          </p:nvSpPr>
          <p:spPr>
            <a:xfrm>
              <a:off x="4823030" y="3529274"/>
              <a:ext cx="1422283" cy="609987"/>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6. puhtain</a:t>
              </a:r>
            </a:p>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dirty="0">
                  <a:solidFill>
                    <a:prstClr val="white"/>
                  </a:solidFill>
                  <a:latin typeface="Verdana" panose="020B0604030504040204" pitchFamily="34" charset="0"/>
                  <a:ea typeface="Verdana" panose="020B0604030504040204" pitchFamily="34" charset="0"/>
                  <a:cs typeface="Verdana" panose="020B0604030504040204" pitchFamily="34" charset="0"/>
                </a:rPr>
                <a:t>ilmanlaatu</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Euroopassa</a:t>
              </a:r>
            </a:p>
          </p:txBody>
        </p:sp>
        <p:sp>
          <p:nvSpPr>
            <p:cNvPr id="71" name="Tekstiruutu 70"/>
            <p:cNvSpPr txBox="1"/>
            <p:nvPr/>
          </p:nvSpPr>
          <p:spPr>
            <a:xfrm>
              <a:off x="3489860" y="3290549"/>
              <a:ext cx="1458929" cy="79465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Yksi parhaimmista ympäristöistä </a:t>
              </a: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lapsille</a:t>
              </a:r>
            </a:p>
          </p:txBody>
        </p:sp>
        <p:sp>
          <p:nvSpPr>
            <p:cNvPr id="73" name="Tekstiruutu 72"/>
            <p:cNvSpPr txBox="1"/>
            <p:nvPr/>
          </p:nvSpPr>
          <p:spPr>
            <a:xfrm>
              <a:off x="5014447" y="4703292"/>
              <a:ext cx="1241084" cy="609987"/>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5000</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ulkomaalaista asukasta</a:t>
              </a:r>
            </a:p>
          </p:txBody>
        </p:sp>
        <p:sp>
          <p:nvSpPr>
            <p:cNvPr id="74" name="Tekstiruutu 73"/>
            <p:cNvSpPr txBox="1"/>
            <p:nvPr/>
          </p:nvSpPr>
          <p:spPr>
            <a:xfrm>
              <a:off x="5774598" y="2381246"/>
              <a:ext cx="1294948" cy="79465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81 % </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ihmisistä elää kaupunki-ympäristössä</a:t>
              </a:r>
            </a:p>
          </p:txBody>
        </p:sp>
        <p:sp>
          <p:nvSpPr>
            <p:cNvPr id="55" name="Tekstiruutu 54"/>
            <p:cNvSpPr txBox="1"/>
            <p:nvPr/>
          </p:nvSpPr>
          <p:spPr>
            <a:xfrm>
              <a:off x="4488654" y="1872481"/>
              <a:ext cx="2300313"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ASUMINEN</a:t>
              </a:r>
            </a:p>
          </p:txBody>
        </p:sp>
      </p:grpSp>
      <p:sp>
        <p:nvSpPr>
          <p:cNvPr id="42" name="Ellipsi 41" descr="Koulutus: Koulutuskaupunki, erinomaiset opiskelumahdollilsuudet, englanninkielinen koulupolku päiväkodista korkea-asteen koulutukseen, 33 %:lla korkean asteen tutkinto, 77 %:lla peruskoulun jälkeinen tutkinto, 1000 ulkomaalaista opiskelijaa."/>
          <p:cNvSpPr/>
          <p:nvPr/>
        </p:nvSpPr>
        <p:spPr>
          <a:xfrm>
            <a:off x="4129343" y="2367636"/>
            <a:ext cx="3755201" cy="3482635"/>
          </a:xfrm>
          <a:prstGeom prst="ellipse">
            <a:avLst/>
          </a:prstGeom>
          <a:solidFill>
            <a:srgbClr val="192D9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5446" tIns="27724" rIns="55446" bIns="27724"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 name="Tekstiruutu 52"/>
          <p:cNvSpPr txBox="1"/>
          <p:nvPr/>
        </p:nvSpPr>
        <p:spPr>
          <a:xfrm>
            <a:off x="4869843" y="2612672"/>
            <a:ext cx="2300313"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KOULUTUS</a:t>
            </a:r>
          </a:p>
        </p:txBody>
      </p:sp>
      <p:sp>
        <p:nvSpPr>
          <p:cNvPr id="46" name="Tekstiruutu 45"/>
          <p:cNvSpPr txBox="1"/>
          <p:nvPr/>
        </p:nvSpPr>
        <p:spPr>
          <a:xfrm>
            <a:off x="6015776" y="4388319"/>
            <a:ext cx="1564537" cy="609987"/>
          </a:xfrm>
          <a:prstGeom prst="rect">
            <a:avLst/>
          </a:prstGeom>
          <a:noFill/>
        </p:spPr>
        <p:txBody>
          <a:bodyPr wrap="square" lIns="55446" tIns="27724" rIns="55446" bIns="27724" rtlCol="0">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77 %:lla </a:t>
            </a: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peruskoulun jälkeinen tutkinto  </a:t>
            </a:r>
          </a:p>
        </p:txBody>
      </p:sp>
      <p:sp>
        <p:nvSpPr>
          <p:cNvPr id="47" name="Tekstiruutu 46"/>
          <p:cNvSpPr txBox="1"/>
          <p:nvPr/>
        </p:nvSpPr>
        <p:spPr>
          <a:xfrm>
            <a:off x="4539410" y="3668299"/>
            <a:ext cx="2889313" cy="579210"/>
          </a:xfrm>
          <a:prstGeom prst="rect">
            <a:avLst/>
          </a:prstGeom>
          <a:noFill/>
        </p:spPr>
        <p:txBody>
          <a:bodyPr wrap="square" lIns="55446" tIns="27724" rIns="55446" bIns="27724" rtlCol="0">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Englanninkielinen koulupolku </a:t>
            </a:r>
            <a:r>
              <a:rPr kumimoji="0" lang="fi-FI"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päiväkodista korkea-asteen koulutukseen</a:t>
            </a:r>
          </a:p>
        </p:txBody>
      </p:sp>
      <p:sp>
        <p:nvSpPr>
          <p:cNvPr id="48" name="Tekstiruutu 47"/>
          <p:cNvSpPr txBox="1"/>
          <p:nvPr/>
        </p:nvSpPr>
        <p:spPr>
          <a:xfrm>
            <a:off x="4664301" y="3117556"/>
            <a:ext cx="2679759" cy="409933"/>
          </a:xfrm>
          <a:prstGeom prst="rect">
            <a:avLst/>
          </a:prstGeom>
          <a:noFill/>
        </p:spPr>
        <p:txBody>
          <a:bodyPr wrap="square" lIns="55446" tIns="27724" rIns="55446" bIns="27724" rtlCol="0">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Koulutuskaupunki</a:t>
            </a:r>
          </a:p>
          <a:p>
            <a:pPr marL="0" marR="0" lvl="0" indent="0" algn="ctr" defTabSz="277233"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erinomaiset opiskelumahdollisuudet</a:t>
            </a:r>
          </a:p>
        </p:txBody>
      </p:sp>
      <p:sp>
        <p:nvSpPr>
          <p:cNvPr id="52" name="Tekstiruutu 51"/>
          <p:cNvSpPr txBox="1"/>
          <p:nvPr/>
        </p:nvSpPr>
        <p:spPr>
          <a:xfrm>
            <a:off x="5104709" y="5088504"/>
            <a:ext cx="1786092" cy="461665"/>
          </a:xfrm>
          <a:prstGeom prst="rect">
            <a:avLst/>
          </a:prstGeom>
          <a:noFill/>
        </p:spPr>
        <p:txBody>
          <a:bodyPr wrap="square" rtlCol="0">
            <a:spAutoFit/>
          </a:bodyPr>
          <a:lstStyle/>
          <a:p>
            <a:pPr marL="0" marR="0" lvl="0" indent="0" algn="ctr" defTabSz="457155"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1000</a:t>
            </a: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ulkomaalaista opiskelijaa</a:t>
            </a:r>
          </a:p>
        </p:txBody>
      </p:sp>
      <p:sp>
        <p:nvSpPr>
          <p:cNvPr id="64" name="Tekstiruutu 63"/>
          <p:cNvSpPr txBox="1"/>
          <p:nvPr/>
        </p:nvSpPr>
        <p:spPr>
          <a:xfrm>
            <a:off x="877825" y="6344652"/>
            <a:ext cx="1266395"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b="1" dirty="0">
                <a:solidFill>
                  <a:schemeClr val="accent5"/>
                </a:solidFill>
                <a:latin typeface="Verdana" panose="020B0604030504040204" pitchFamily="34" charset="0"/>
                <a:ea typeface="Verdana" panose="020B0604030504040204" pitchFamily="34" charset="0"/>
                <a:cs typeface="Verdana" panose="020B0604030504040204" pitchFamily="34" charset="0"/>
              </a:rPr>
              <a:t>8</a:t>
            </a: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 SUURIN</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KAUPUNKI</a:t>
            </a:r>
          </a:p>
        </p:txBody>
      </p:sp>
      <p:sp>
        <p:nvSpPr>
          <p:cNvPr id="65" name="Tekstiruutu 64"/>
          <p:cNvSpPr txBox="1"/>
          <p:nvPr/>
        </p:nvSpPr>
        <p:spPr>
          <a:xfrm>
            <a:off x="3299640" y="6313205"/>
            <a:ext cx="2096347"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n. 200 000 ASUKKAAN</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TYÖSSÄKÄYNTIALUE</a:t>
            </a:r>
          </a:p>
        </p:txBody>
      </p:sp>
      <p:grpSp>
        <p:nvGrpSpPr>
          <p:cNvPr id="21" name="Ryhmä 20" descr="Business: 7000 yritystä, 52000 työpaikkaa, 4 mrd eurolla kaupunkikehitys-hankkeita, hyvät liikenneyhteydet, merkittävä osaamiskeskittymä terveys-, hyvinvointi- ja cleantech -aloilla, 15 ystävyyskaupunkia maailmalla ja lukuisia asiantuntijaverkostoja, Pohjois-Savossa 200 vienti- ja yli 300 tuontiyritystä."/>
          <p:cNvGrpSpPr/>
          <p:nvPr/>
        </p:nvGrpSpPr>
        <p:grpSpPr>
          <a:xfrm>
            <a:off x="7639360" y="1336495"/>
            <a:ext cx="4343833" cy="4152975"/>
            <a:chOff x="7667174" y="1313676"/>
            <a:chExt cx="4343833" cy="4152975"/>
          </a:xfrm>
          <a:effectLst>
            <a:outerShdw blurRad="76200" dir="18900000" sy="23000" kx="-1200000" algn="bl" rotWithShape="0">
              <a:prstClr val="black">
                <a:alpha val="20000"/>
              </a:prstClr>
            </a:outerShdw>
          </a:effectLst>
        </p:grpSpPr>
        <p:sp>
          <p:nvSpPr>
            <p:cNvPr id="41" name="Ellipsi 40"/>
            <p:cNvSpPr/>
            <p:nvPr/>
          </p:nvSpPr>
          <p:spPr>
            <a:xfrm>
              <a:off x="7667174" y="1313676"/>
              <a:ext cx="4343833" cy="4152975"/>
            </a:xfrm>
            <a:prstGeom prst="ellipse">
              <a:avLst/>
            </a:prstGeom>
            <a:solidFill>
              <a:srgbClr val="192D9B"/>
            </a:solidFill>
            <a:ln>
              <a:noFill/>
            </a:ln>
          </p:spPr>
          <p:style>
            <a:lnRef idx="2">
              <a:schemeClr val="accent1">
                <a:shade val="50000"/>
              </a:schemeClr>
            </a:lnRef>
            <a:fillRef idx="1">
              <a:schemeClr val="accent1"/>
            </a:fillRef>
            <a:effectRef idx="0">
              <a:schemeClr val="accent1"/>
            </a:effectRef>
            <a:fontRef idx="minor">
              <a:schemeClr val="lt1"/>
            </a:fontRef>
          </p:style>
          <p:txBody>
            <a:bodyPr lIns="55446" tIns="27724" rIns="55446" bIns="27724"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kstiruutu 7"/>
            <p:cNvSpPr txBox="1"/>
            <p:nvPr/>
          </p:nvSpPr>
          <p:spPr>
            <a:xfrm>
              <a:off x="8182192" y="2109357"/>
              <a:ext cx="1519553" cy="425321"/>
            </a:xfrm>
            <a:prstGeom prst="rect">
              <a:avLst/>
            </a:prstGeom>
            <a:noFill/>
          </p:spPr>
          <p:txBody>
            <a:bodyPr wrap="square" lIns="55446" tIns="27724" rIns="55446" bIns="27724" rtlCol="0" anchor="t">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b="1" dirty="0">
                  <a:solidFill>
                    <a:schemeClr val="bg1"/>
                  </a:solidFill>
                  <a:latin typeface="Verdana"/>
                  <a:ea typeface="Verdana"/>
                  <a:cs typeface="Verdana"/>
                </a:rPr>
                <a:t>7000</a:t>
              </a:r>
              <a:endParaRPr kumimoji="0" lang="fi-FI" sz="1200" b="1"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YRITYSTÄ</a:t>
              </a:r>
            </a:p>
          </p:txBody>
        </p:sp>
        <p:sp>
          <p:nvSpPr>
            <p:cNvPr id="9" name="Tekstiruutu 8"/>
            <p:cNvSpPr txBox="1"/>
            <p:nvPr/>
          </p:nvSpPr>
          <p:spPr>
            <a:xfrm>
              <a:off x="9755980" y="2087131"/>
              <a:ext cx="1605855"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55 </a:t>
              </a:r>
              <a:r>
                <a:rPr lang="fi-FI" sz="1200" b="1" dirty="0">
                  <a:solidFill>
                    <a:prstClr val="white"/>
                  </a:solidFill>
                  <a:latin typeface="Verdana" panose="020B0604030504040204" pitchFamily="34" charset="0"/>
                  <a:ea typeface="Verdana" panose="020B0604030504040204" pitchFamily="34" charset="0"/>
                  <a:cs typeface="Verdana" panose="020B0604030504040204" pitchFamily="34" charset="0"/>
                </a:rPr>
                <a:t>4</a:t>
              </a: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00</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TYÖPAIKKAA</a:t>
              </a:r>
            </a:p>
          </p:txBody>
        </p:sp>
        <p:sp>
          <p:nvSpPr>
            <p:cNvPr id="29" name="Tekstiruutu 28"/>
            <p:cNvSpPr txBox="1"/>
            <p:nvPr/>
          </p:nvSpPr>
          <p:spPr>
            <a:xfrm>
              <a:off x="9048886" y="4393052"/>
              <a:ext cx="1934556" cy="79465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15 ystävyys-</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kaupunkia maailmalla</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&amp; lukuisia asiantuntijaverkostoja</a:t>
              </a:r>
            </a:p>
          </p:txBody>
        </p:sp>
        <p:sp>
          <p:nvSpPr>
            <p:cNvPr id="37" name="Tekstiruutu 36"/>
            <p:cNvSpPr txBox="1"/>
            <p:nvPr/>
          </p:nvSpPr>
          <p:spPr>
            <a:xfrm>
              <a:off x="8174021" y="3709919"/>
              <a:ext cx="1721916" cy="79465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yli 300 </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tuontiyritystä</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Pohjois-Savossa</a:t>
              </a:r>
            </a:p>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 name="Tekstiruutu 37"/>
            <p:cNvSpPr txBox="1"/>
            <p:nvPr/>
          </p:nvSpPr>
          <p:spPr>
            <a:xfrm>
              <a:off x="7759395" y="2932507"/>
              <a:ext cx="1463619" cy="609987"/>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dirty="0">
                  <a:solidFill>
                    <a:prstClr val="white"/>
                  </a:solidFill>
                  <a:latin typeface="Verdana" panose="020B0604030504040204" pitchFamily="34" charset="0"/>
                  <a:ea typeface="Verdana" panose="020B0604030504040204" pitchFamily="34" charset="0"/>
                  <a:cs typeface="Verdana" panose="020B0604030504040204" pitchFamily="34" charset="0"/>
                </a:rPr>
                <a:t>440</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vientiyritystä</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Pohjois-Savossa</a:t>
              </a:r>
            </a:p>
          </p:txBody>
        </p:sp>
        <p:sp>
          <p:nvSpPr>
            <p:cNvPr id="56" name="Tekstiruutu 55"/>
            <p:cNvSpPr txBox="1"/>
            <p:nvPr/>
          </p:nvSpPr>
          <p:spPr>
            <a:xfrm>
              <a:off x="8690272" y="1496183"/>
              <a:ext cx="2300313"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BUSINESS</a:t>
              </a:r>
            </a:p>
          </p:txBody>
        </p:sp>
        <p:sp>
          <p:nvSpPr>
            <p:cNvPr id="84" name="Tekstiruutu 83"/>
            <p:cNvSpPr txBox="1"/>
            <p:nvPr/>
          </p:nvSpPr>
          <p:spPr>
            <a:xfrm>
              <a:off x="9476121" y="3493694"/>
              <a:ext cx="2455926" cy="609987"/>
            </a:xfrm>
            <a:prstGeom prst="rect">
              <a:avLst/>
            </a:prstGeom>
            <a:noFill/>
          </p:spPr>
          <p:txBody>
            <a:bodyPr wrap="square" lIns="55446" tIns="27724" rIns="55446" bIns="27724" rtlCol="0">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Merkittävä osaamiskeskittymä </a:t>
              </a: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terveys-, hyvinvointi- ja </a:t>
              </a:r>
              <a:r>
                <a:rPr kumimoji="0" lang="fi-FI" sz="12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cleantech</a:t>
              </a: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-aloilla</a:t>
              </a:r>
              <a:endParaRPr kumimoji="0" lang="fi-FI" sz="1200" b="0" i="0" u="none" strike="noStrike" kern="1200" cap="none" spc="0" normalizeH="0" baseline="0" noProof="0" dirty="0">
                <a:ln>
                  <a:noFill/>
                </a:ln>
                <a:solidFill>
                  <a:prstClr val="white"/>
                </a:solidFill>
                <a:effectLst/>
                <a:uLnTx/>
                <a:uFillTx/>
                <a:latin typeface="Arial" charset="0"/>
                <a:ea typeface="ＭＳ Ｐゴシック" charset="-128"/>
                <a:cs typeface="+mn-cs"/>
              </a:endParaRPr>
            </a:p>
          </p:txBody>
        </p:sp>
        <p:sp>
          <p:nvSpPr>
            <p:cNvPr id="68" name="Tekstiruutu 67"/>
            <p:cNvSpPr txBox="1"/>
            <p:nvPr/>
          </p:nvSpPr>
          <p:spPr>
            <a:xfrm>
              <a:off x="9057539" y="2653561"/>
              <a:ext cx="1415594" cy="609987"/>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4 </a:t>
              </a:r>
              <a:r>
                <a:rPr kumimoji="0" lang="fi-FI" sz="12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mrd</a:t>
              </a: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kaupunkikehitys-hankkeita</a:t>
              </a:r>
            </a:p>
          </p:txBody>
        </p:sp>
        <p:sp>
          <p:nvSpPr>
            <p:cNvPr id="85" name="Tekstiruutu 84"/>
            <p:cNvSpPr txBox="1"/>
            <p:nvPr/>
          </p:nvSpPr>
          <p:spPr>
            <a:xfrm>
              <a:off x="10468428" y="2849158"/>
              <a:ext cx="1463619"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Hyvät liikenneyhteydet</a:t>
              </a:r>
            </a:p>
          </p:txBody>
        </p:sp>
      </p:grpSp>
      <p:sp>
        <p:nvSpPr>
          <p:cNvPr id="31" name="Suorakulmio 30"/>
          <p:cNvSpPr/>
          <p:nvPr/>
        </p:nvSpPr>
        <p:spPr>
          <a:xfrm>
            <a:off x="4376035" y="4312680"/>
            <a:ext cx="1543095" cy="646331"/>
          </a:xfrm>
          <a:prstGeom prst="rect">
            <a:avLst/>
          </a:prstGeom>
        </p:spPr>
        <p:txBody>
          <a:bodyPr wrap="square">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33 %:lla </a:t>
            </a: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korkean asteen tutkinto</a:t>
            </a:r>
          </a:p>
        </p:txBody>
      </p:sp>
      <p:sp>
        <p:nvSpPr>
          <p:cNvPr id="39" name="Tekstiruutu 38"/>
          <p:cNvSpPr txBox="1"/>
          <p:nvPr/>
        </p:nvSpPr>
        <p:spPr>
          <a:xfrm>
            <a:off x="2249511" y="3986673"/>
            <a:ext cx="1786092" cy="461665"/>
          </a:xfrm>
          <a:prstGeom prst="rect">
            <a:avLst/>
          </a:prstGeom>
          <a:noFill/>
        </p:spPr>
        <p:txBody>
          <a:bodyPr wrap="square" rtlCol="0">
            <a:spAutoFit/>
          </a:bodyPr>
          <a:lstStyle/>
          <a:p>
            <a:pPr marL="0" marR="0" lvl="0" indent="0" algn="ctr" defTabSz="457155" rtl="0" eaLnBrk="1" fontAlgn="base" latinLnBrk="0" hangingPunct="1">
              <a:lnSpc>
                <a:spcPct val="100000"/>
              </a:lnSpc>
              <a:spcBef>
                <a:spcPct val="0"/>
              </a:spcBef>
              <a:spcAft>
                <a:spcPct val="0"/>
              </a:spcAft>
              <a:buClrTx/>
              <a:buSzTx/>
              <a:buFontTx/>
              <a:buNone/>
              <a:tabLst/>
              <a:defRPr/>
            </a:pPr>
            <a:r>
              <a:rPr kumimoji="0" lang="fi-FI" sz="120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Suomen suurin </a:t>
            </a: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maitokaupunki</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CA179676-EA55-4C8C-86AD-80B94994D6DB}"/>
              </a:ext>
            </a:extLst>
          </p:cNvPr>
          <p:cNvSpPr>
            <a:spLocks noGrp="1"/>
          </p:cNvSpPr>
          <p:nvPr>
            <p:ph type="title"/>
          </p:nvPr>
        </p:nvSpPr>
        <p:spPr>
          <a:xfrm>
            <a:off x="3142557" y="574726"/>
            <a:ext cx="7145760" cy="938719"/>
          </a:xfrm>
        </p:spPr>
        <p:txBody>
          <a:bodyPr>
            <a:normAutofit/>
          </a:bodyPr>
          <a:lstStyle/>
          <a:p>
            <a:r>
              <a:rPr lang="fi-FI" sz="4400" spc="-150" dirty="0">
                <a:solidFill>
                  <a:schemeClr val="accent1"/>
                </a:solidFill>
                <a:latin typeface="Corbel" panose="020B0503020204020204" pitchFamily="34" charset="0"/>
                <a:ea typeface="Verdana" panose="020B0604030504040204" pitchFamily="34" charset="0"/>
                <a:cs typeface="Verdana" panose="020B0604030504040204" pitchFamily="34" charset="0"/>
              </a:rPr>
              <a:t>Kuopio faktat &amp; luvut</a:t>
            </a:r>
            <a:endParaRPr lang="fi-FI" sz="44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308127118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p:cNvSpPr txBox="1"/>
          <p:nvPr/>
        </p:nvSpPr>
        <p:spPr>
          <a:xfrm>
            <a:off x="5642214" y="6274450"/>
            <a:ext cx="1630791" cy="429263"/>
          </a:xfrm>
          <a:prstGeom prst="rect">
            <a:avLst/>
          </a:prstGeom>
          <a:solidFill>
            <a:schemeClr val="bg1"/>
          </a:solid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4330 km</a:t>
            </a:r>
            <a:r>
              <a:rPr kumimoji="0" lang="fi-FI" sz="1200" b="1" i="0" u="none" strike="noStrike" kern="1200" cap="all" spc="0" normalizeH="0" baseline="3000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fi-FI" sz="1200" b="1" i="0" u="none" strike="noStrike" kern="1200" cap="all"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b="1" cap="all" dirty="0">
                <a:solidFill>
                  <a:schemeClr val="accent5"/>
                </a:solidFill>
                <a:latin typeface="Verdana" panose="020B0604030504040204" pitchFamily="34" charset="0"/>
                <a:ea typeface="Verdana" panose="020B0604030504040204" pitchFamily="34" charset="0"/>
                <a:cs typeface="Verdana" panose="020B0604030504040204" pitchFamily="34" charset="0"/>
              </a:rPr>
              <a:t>a</a:t>
            </a:r>
            <a:r>
              <a:rPr kumimoji="0" lang="fi-FI" sz="1200" b="1" i="0" u="none" strike="noStrike" kern="1200" cap="all"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rea, </a:t>
            </a:r>
            <a:r>
              <a:rPr kumimoji="0" lang="fi-FI" sz="1200" b="1" i="0" u="none" strike="noStrike" kern="1200" cap="all" spc="0" normalizeH="0" baseline="0" noProof="0" dirty="0" err="1">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total</a:t>
            </a:r>
            <a:endParaRPr kumimoji="0" lang="fi-FI" sz="1200" b="1" i="0" u="none" strike="noStrike" kern="1200" cap="all"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2" name="Tekstiruutu 21"/>
          <p:cNvSpPr txBox="1"/>
          <p:nvPr/>
        </p:nvSpPr>
        <p:spPr>
          <a:xfrm>
            <a:off x="10110491" y="6260365"/>
            <a:ext cx="1429577"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6340 km</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all" spc="0" normalizeH="0" noProof="0" dirty="0" err="1">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Coastlines</a:t>
            </a:r>
            <a:endParaRPr kumimoji="0" lang="fi-FI" sz="1200" b="1" i="0" u="none" strike="noStrike" kern="1200" cap="all" spc="0" normalizeH="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3" name="Tekstiruutu 22"/>
          <p:cNvSpPr txBox="1"/>
          <p:nvPr/>
        </p:nvSpPr>
        <p:spPr>
          <a:xfrm>
            <a:off x="9144165" y="6251239"/>
            <a:ext cx="1144171" cy="425321"/>
          </a:xfrm>
          <a:prstGeom prst="rect">
            <a:avLst/>
          </a:prstGeom>
          <a:solidFill>
            <a:schemeClr val="bg1"/>
          </a:solid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b="1" dirty="0">
                <a:solidFill>
                  <a:schemeClr val="accent5"/>
                </a:solidFill>
                <a:latin typeface="Verdana" panose="020B0604030504040204" pitchFamily="34" charset="0"/>
                <a:ea typeface="Verdana" panose="020B0604030504040204" pitchFamily="34" charset="0"/>
                <a:cs typeface="Verdana" panose="020B0604030504040204" pitchFamily="34" charset="0"/>
              </a:rPr>
              <a:t>9</a:t>
            </a: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00 </a:t>
            </a:r>
            <a:endParaRPr lang="fi-FI" sz="1200" b="1"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LAKES</a:t>
            </a:r>
          </a:p>
        </p:txBody>
      </p:sp>
      <p:sp>
        <p:nvSpPr>
          <p:cNvPr id="49" name="Tekstiruutu 48"/>
          <p:cNvSpPr txBox="1"/>
          <p:nvPr/>
        </p:nvSpPr>
        <p:spPr>
          <a:xfrm>
            <a:off x="2130325" y="6260365"/>
            <a:ext cx="1266395" cy="429263"/>
          </a:xfrm>
          <a:prstGeom prst="rect">
            <a:avLst/>
          </a:prstGeom>
          <a:solidFill>
            <a:schemeClr val="bg1"/>
          </a:solid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126 </a:t>
            </a:r>
            <a:r>
              <a:rPr lang="fi-FI" sz="1200" b="1" dirty="0">
                <a:solidFill>
                  <a:schemeClr val="accent5"/>
                </a:solidFill>
                <a:latin typeface="Verdana" panose="020B0604030504040204" pitchFamily="34" charset="0"/>
                <a:ea typeface="Verdana" panose="020B0604030504040204" pitchFamily="34" charset="0"/>
                <a:cs typeface="Verdana" panose="020B0604030504040204" pitchFamily="34" charset="0"/>
              </a:rPr>
              <a:t>0</a:t>
            </a: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00</a:t>
            </a:r>
          </a:p>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b="1" cap="all" dirty="0" err="1">
                <a:solidFill>
                  <a:schemeClr val="accent5"/>
                </a:solidFill>
                <a:latin typeface="Verdana" panose="020B0604030504040204" pitchFamily="34" charset="0"/>
                <a:ea typeface="Verdana" panose="020B0604030504040204" pitchFamily="34" charset="0"/>
              </a:rPr>
              <a:t>population</a:t>
            </a:r>
            <a:endParaRPr lang="fi-FI" sz="1200" b="1" cap="all" dirty="0">
              <a:solidFill>
                <a:schemeClr val="accent5"/>
              </a:solidFill>
              <a:latin typeface="Verdana" panose="020B0604030504040204" pitchFamily="34" charset="0"/>
              <a:ea typeface="Verdana" panose="020B0604030504040204" pitchFamily="34" charset="0"/>
            </a:endParaRPr>
          </a:p>
        </p:txBody>
      </p:sp>
      <p:sp>
        <p:nvSpPr>
          <p:cNvPr id="51" name="Tekstiruutu 50"/>
          <p:cNvSpPr txBox="1"/>
          <p:nvPr/>
        </p:nvSpPr>
        <p:spPr>
          <a:xfrm>
            <a:off x="7151921" y="6283274"/>
            <a:ext cx="2004914" cy="425321"/>
          </a:xfrm>
          <a:prstGeom prst="rect">
            <a:avLst/>
          </a:prstGeom>
          <a:noFill/>
        </p:spPr>
        <p:txBody>
          <a:bodyPr wrap="square" lIns="55446" tIns="27724" rIns="55446" bIns="27724" rtlCol="0">
            <a:spAutoFit/>
          </a:bodyPr>
          <a:lstStyle/>
          <a:p>
            <a:pPr marL="0" marR="0" lvl="0" indent="0"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37/km</a:t>
            </a:r>
            <a:r>
              <a:rPr kumimoji="0" lang="fi-FI" sz="1200" b="1" i="0" u="none" strike="noStrike" kern="1200" cap="none" spc="0" normalizeH="0" baseline="3000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2</a:t>
            </a:r>
            <a:r>
              <a:rPr lang="fi-FI" sz="1200" b="1" dirty="0">
                <a:solidFill>
                  <a:schemeClr val="accent5"/>
                </a:solidFill>
                <a:latin typeface="Verdana" panose="020B0604030504040204" pitchFamily="34" charset="0"/>
                <a:ea typeface="Verdana" panose="020B0604030504040204" pitchFamily="34" charset="0"/>
                <a:cs typeface="Verdana" panose="020B0604030504040204" pitchFamily="34" charset="0"/>
              </a:rPr>
              <a:t> </a:t>
            </a:r>
            <a:r>
              <a:rPr lang="fi-FI" sz="1200" b="1" cap="all" dirty="0">
                <a:solidFill>
                  <a:schemeClr val="accent5"/>
                </a:solidFill>
                <a:latin typeface="Verdana" panose="020B0604030504040204" pitchFamily="34" charset="0"/>
                <a:ea typeface="Verdana" panose="020B0604030504040204" pitchFamily="34" charset="0"/>
                <a:cs typeface="Verdana" panose="020B0604030504040204" pitchFamily="34" charset="0"/>
              </a:rPr>
              <a:t>p</a:t>
            </a:r>
            <a:r>
              <a:rPr kumimoji="0" lang="fi-FI" sz="1200" b="1" i="0" u="none" strike="noStrike" kern="1200" cap="all" spc="0" normalizeH="0" baseline="0" noProof="0" dirty="0" err="1">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opulation</a:t>
            </a:r>
            <a:r>
              <a:rPr kumimoji="0" lang="fi-FI" sz="1200" b="1" i="0" u="none" strike="noStrike" kern="1200" cap="all"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1" i="0" u="none" strike="noStrike" kern="1200" cap="all" spc="0" normalizeH="0" baseline="0" noProof="0" dirty="0" err="1">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density</a:t>
            </a:r>
            <a:endParaRPr kumimoji="0" lang="fi-FI" sz="1200" b="1" i="0" u="none" strike="noStrike" kern="1200" cap="all" spc="0" normalizeH="0" baseline="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6" name="Ryhmä 15" descr="Asuminen: Merkittävin kesämökkikunta, 10800 mökkiä, Kaupunkiympäristössä elää 77 % ihmisistä, yksi parhaimmista ympäristöistä lapsille, 6. puhtain ilmanlaatu Euroopassa, 23 % ihmisistä asuu maaseudulla, 100 eri kansalaisuutta, Suomen suurin maitokaupunki, 3000 ulkomaalaista asukasta."/>
          <p:cNvGrpSpPr/>
          <p:nvPr/>
        </p:nvGrpSpPr>
        <p:grpSpPr>
          <a:xfrm>
            <a:off x="431899" y="1513445"/>
            <a:ext cx="4172340" cy="3833600"/>
            <a:chOff x="3554398" y="1720958"/>
            <a:chExt cx="4172340" cy="3833600"/>
          </a:xfrm>
          <a:effectLst>
            <a:outerShdw blurRad="76200" dir="18900000" sy="23000" kx="-1200000" algn="bl" rotWithShape="0">
              <a:prstClr val="black">
                <a:alpha val="20000"/>
              </a:prstClr>
            </a:outerShdw>
          </a:effectLst>
        </p:grpSpPr>
        <p:sp>
          <p:nvSpPr>
            <p:cNvPr id="44" name="Ellipsi 43"/>
            <p:cNvSpPr/>
            <p:nvPr/>
          </p:nvSpPr>
          <p:spPr>
            <a:xfrm>
              <a:off x="3554398" y="1720958"/>
              <a:ext cx="4172340" cy="3833600"/>
            </a:xfrm>
            <a:prstGeom prst="ellipse">
              <a:avLst/>
            </a:prstGeom>
            <a:solidFill>
              <a:srgbClr val="192D9B"/>
            </a:solidFill>
            <a:ln>
              <a:noFill/>
            </a:ln>
          </p:spPr>
          <p:style>
            <a:lnRef idx="2">
              <a:schemeClr val="accent1">
                <a:shade val="50000"/>
              </a:schemeClr>
            </a:lnRef>
            <a:fillRef idx="1">
              <a:schemeClr val="accent1"/>
            </a:fillRef>
            <a:effectRef idx="0">
              <a:schemeClr val="accent1"/>
            </a:effectRef>
            <a:fontRef idx="minor">
              <a:schemeClr val="lt1"/>
            </a:fontRef>
          </p:style>
          <p:txBody>
            <a:bodyPr lIns="55446" tIns="27724" rIns="55446" bIns="27724"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6" name="Tekstiruutu 65"/>
            <p:cNvSpPr txBox="1"/>
            <p:nvPr/>
          </p:nvSpPr>
          <p:spPr>
            <a:xfrm>
              <a:off x="3925986" y="4196385"/>
              <a:ext cx="1525621"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100</a:t>
              </a: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different</a:t>
              </a: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nationalities</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9" name="Tekstiruutu 68"/>
            <p:cNvSpPr txBox="1"/>
            <p:nvPr/>
          </p:nvSpPr>
          <p:spPr>
            <a:xfrm>
              <a:off x="4088464" y="2616267"/>
              <a:ext cx="1546525" cy="609987"/>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Largest number of summer cottages</a:t>
              </a: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(10 500)</a:t>
              </a:r>
            </a:p>
          </p:txBody>
        </p:sp>
        <p:sp>
          <p:nvSpPr>
            <p:cNvPr id="71" name="Tekstiruutu 70"/>
            <p:cNvSpPr txBox="1"/>
            <p:nvPr/>
          </p:nvSpPr>
          <p:spPr>
            <a:xfrm>
              <a:off x="3768082" y="3378720"/>
              <a:ext cx="1458929" cy="609987"/>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One of the best places for children</a:t>
              </a:r>
              <a:endPar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3" name="Tekstiruutu 72"/>
            <p:cNvSpPr txBox="1"/>
            <p:nvPr/>
          </p:nvSpPr>
          <p:spPr>
            <a:xfrm>
              <a:off x="5014447" y="4703292"/>
              <a:ext cx="1378094"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5000</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b="0" i="0" u="none" strike="noStrike" dirty="0" err="1">
                  <a:solidFill>
                    <a:schemeClr val="bg1"/>
                  </a:solidFill>
                  <a:effectLst/>
                  <a:latin typeface="Verdana" panose="020B0604030504040204" pitchFamily="34" charset="0"/>
                </a:rPr>
                <a:t>foreign</a:t>
              </a:r>
              <a:r>
                <a:rPr lang="fi-FI" sz="1200" b="0" i="0" u="none" strike="noStrike" dirty="0">
                  <a:solidFill>
                    <a:schemeClr val="bg1"/>
                  </a:solidFill>
                  <a:effectLst/>
                  <a:latin typeface="Verdana" panose="020B0604030504040204" pitchFamily="34" charset="0"/>
                </a:rPr>
                <a:t> </a:t>
              </a:r>
              <a:r>
                <a:rPr lang="fi-FI" sz="1200" b="0" i="0" u="none" strike="noStrike" dirty="0" err="1">
                  <a:solidFill>
                    <a:schemeClr val="bg1"/>
                  </a:solidFill>
                  <a:effectLst/>
                  <a:latin typeface="Verdana" panose="020B0604030504040204" pitchFamily="34" charset="0"/>
                </a:rPr>
                <a:t>citizens</a:t>
              </a:r>
              <a:endParaRPr kumimoji="0" lang="fi-FI" sz="1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4" name="Tekstiruutu 73"/>
            <p:cNvSpPr txBox="1"/>
            <p:nvPr/>
          </p:nvSpPr>
          <p:spPr>
            <a:xfrm>
              <a:off x="6014612" y="2766206"/>
              <a:ext cx="1294948" cy="979319"/>
            </a:xfrm>
            <a:prstGeom prst="rect">
              <a:avLst/>
            </a:prstGeom>
            <a:noFill/>
          </p:spPr>
          <p:txBody>
            <a:bodyPr wrap="square" lIns="55446" tIns="27724" rIns="55446" bIns="27724" rtlCol="0">
              <a:spAutoFit/>
            </a:bodyPr>
            <a:lstStyle/>
            <a:p>
              <a:pPr algn="ctr" rtl="0" fontAlgn="base"/>
              <a:r>
                <a:rPr lang="fi-FI" sz="1200" dirty="0">
                  <a:solidFill>
                    <a:schemeClr val="bg1"/>
                  </a:solidFill>
                  <a:latin typeface="Verdana" panose="020B0604030504040204" pitchFamily="34" charset="0"/>
                </a:rPr>
                <a:t>8</a:t>
              </a:r>
              <a:r>
                <a:rPr lang="fi-FI" sz="1200" b="0" i="0" u="none" strike="noStrike" dirty="0">
                  <a:solidFill>
                    <a:schemeClr val="bg1"/>
                  </a:solidFill>
                  <a:effectLst/>
                  <a:latin typeface="Verdana" panose="020B0604030504040204" pitchFamily="34" charset="0"/>
                </a:rPr>
                <a:t>1 % of </a:t>
              </a:r>
              <a:r>
                <a:rPr lang="fi-FI" sz="1200" b="0" i="0" u="none" strike="noStrike" dirty="0" err="1">
                  <a:solidFill>
                    <a:schemeClr val="bg1"/>
                  </a:solidFill>
                  <a:effectLst/>
                  <a:latin typeface="Verdana" panose="020B0604030504040204" pitchFamily="34" charset="0"/>
                </a:rPr>
                <a:t>people</a:t>
              </a:r>
              <a:r>
                <a:rPr lang="fi-FI" sz="1200" b="0" i="0" u="none" strike="noStrike" dirty="0">
                  <a:solidFill>
                    <a:schemeClr val="bg1"/>
                  </a:solidFill>
                  <a:effectLst/>
                  <a:latin typeface="Verdana" panose="020B0604030504040204" pitchFamily="34" charset="0"/>
                </a:rPr>
                <a:t> </a:t>
              </a:r>
              <a:r>
                <a:rPr lang="fi-FI" sz="1200" b="0" i="0" u="none" strike="noStrike" dirty="0" err="1">
                  <a:solidFill>
                    <a:schemeClr val="bg1"/>
                  </a:solidFill>
                  <a:effectLst/>
                  <a:latin typeface="Verdana" panose="020B0604030504040204" pitchFamily="34" charset="0"/>
                </a:rPr>
                <a:t>lives</a:t>
              </a:r>
              <a:r>
                <a:rPr lang="fi-FI" sz="1200" b="0" i="0" u="none" strike="noStrike" dirty="0">
                  <a:solidFill>
                    <a:schemeClr val="bg1"/>
                  </a:solidFill>
                  <a:effectLst/>
                  <a:latin typeface="Verdana" panose="020B0604030504040204" pitchFamily="34" charset="0"/>
                </a:rPr>
                <a:t> in </a:t>
              </a:r>
              <a:r>
                <a:rPr lang="fi-FI" sz="1200" b="0" i="0" u="none" strike="noStrike" dirty="0" err="1">
                  <a:solidFill>
                    <a:schemeClr val="bg1"/>
                  </a:solidFill>
                  <a:effectLst/>
                  <a:latin typeface="Verdana" panose="020B0604030504040204" pitchFamily="34" charset="0"/>
                </a:rPr>
                <a:t>urban</a:t>
              </a:r>
              <a:r>
                <a:rPr lang="fi-FI" sz="1200" b="0" i="0" u="none" strike="noStrike" dirty="0">
                  <a:solidFill>
                    <a:schemeClr val="bg1"/>
                  </a:solidFill>
                  <a:effectLst/>
                  <a:latin typeface="Verdana" panose="020B0604030504040204" pitchFamily="34" charset="0"/>
                </a:rPr>
                <a:t> and </a:t>
              </a:r>
              <a:r>
                <a:rPr lang="en-US" sz="1200" b="0" i="0" dirty="0">
                  <a:solidFill>
                    <a:schemeClr val="bg1"/>
                  </a:solidFill>
                  <a:effectLst/>
                  <a:latin typeface="Verdana" panose="020B0604030504040204" pitchFamily="34" charset="0"/>
                </a:rPr>
                <a:t>​</a:t>
              </a:r>
              <a:endParaRPr lang="en-US" sz="1200" b="0" i="0" dirty="0">
                <a:solidFill>
                  <a:schemeClr val="bg1"/>
                </a:solidFill>
                <a:effectLst/>
                <a:latin typeface="Segoe UI" panose="020B0502040204020203" pitchFamily="34" charset="0"/>
              </a:endParaRPr>
            </a:p>
            <a:p>
              <a:pPr algn="ctr" rtl="0" fontAlgn="base"/>
              <a:r>
                <a:rPr lang="fi-FI" sz="1200" b="0" i="0" u="none" strike="noStrike" dirty="0">
                  <a:solidFill>
                    <a:schemeClr val="bg1"/>
                  </a:solidFill>
                  <a:effectLst/>
                  <a:latin typeface="Verdana" panose="020B0604030504040204" pitchFamily="34" charset="0"/>
                </a:rPr>
                <a:t>20 % in </a:t>
              </a:r>
              <a:r>
                <a:rPr lang="fi-FI" sz="1200" b="0" i="0" u="none" strike="noStrike" dirty="0" err="1">
                  <a:solidFill>
                    <a:schemeClr val="bg1"/>
                  </a:solidFill>
                  <a:effectLst/>
                  <a:latin typeface="Verdana" panose="020B0604030504040204" pitchFamily="34" charset="0"/>
                </a:rPr>
                <a:t>rural</a:t>
              </a:r>
              <a:r>
                <a:rPr lang="fi-FI" sz="1200" b="0" i="0" u="none" strike="noStrike" dirty="0">
                  <a:solidFill>
                    <a:schemeClr val="bg1"/>
                  </a:solidFill>
                  <a:effectLst/>
                  <a:latin typeface="Verdana" panose="020B0604030504040204" pitchFamily="34" charset="0"/>
                </a:rPr>
                <a:t> </a:t>
              </a:r>
              <a:r>
                <a:rPr lang="fi-FI" sz="1200" b="0" i="0" u="none" strike="noStrike" dirty="0" err="1">
                  <a:solidFill>
                    <a:schemeClr val="bg1"/>
                  </a:solidFill>
                  <a:effectLst/>
                  <a:latin typeface="Verdana" panose="020B0604030504040204" pitchFamily="34" charset="0"/>
                </a:rPr>
                <a:t>areas</a:t>
              </a:r>
              <a:endParaRPr lang="fi-FI" sz="1200" b="0" i="0" dirty="0">
                <a:solidFill>
                  <a:schemeClr val="bg1"/>
                </a:solidFill>
                <a:effectLst/>
                <a:latin typeface="Segoe UI" panose="020B0502040204020203" pitchFamily="34" charset="0"/>
              </a:endParaRPr>
            </a:p>
          </p:txBody>
        </p:sp>
        <p:sp>
          <p:nvSpPr>
            <p:cNvPr id="55" name="Tekstiruutu 54"/>
            <p:cNvSpPr txBox="1"/>
            <p:nvPr/>
          </p:nvSpPr>
          <p:spPr>
            <a:xfrm>
              <a:off x="4488654" y="1872481"/>
              <a:ext cx="2300313"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err="1">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Housing</a:t>
              </a:r>
              <a:endParaRPr kumimoji="0" lang="fi-FI" sz="24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42" name="Ellipsi 41" descr="Koulutus: Koulutuskaupunki, erinomaiset opiskelumahdollilsuudet, englanninkielinen koulupolku päiväkodista korkea-asteen koulutukseen, 33 %:lla korkean asteen tutkinto, 77 %:lla peruskoulun jälkeinen tutkinto, 1000 ulkomaalaista opiskelijaa."/>
          <p:cNvSpPr/>
          <p:nvPr/>
        </p:nvSpPr>
        <p:spPr>
          <a:xfrm>
            <a:off x="4129343" y="2367636"/>
            <a:ext cx="3755201" cy="3482635"/>
          </a:xfrm>
          <a:prstGeom prst="ellipse">
            <a:avLst/>
          </a:prstGeom>
          <a:solidFill>
            <a:srgbClr val="192D9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5446" tIns="27724" rIns="55446" bIns="27724"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3" name="Tekstiruutu 52"/>
          <p:cNvSpPr txBox="1"/>
          <p:nvPr/>
        </p:nvSpPr>
        <p:spPr>
          <a:xfrm>
            <a:off x="4869843" y="2612672"/>
            <a:ext cx="2300313"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err="1">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Education</a:t>
            </a:r>
            <a:endParaRPr kumimoji="0" lang="fi-FI" sz="24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 name="Tekstiruutu 45"/>
          <p:cNvSpPr txBox="1"/>
          <p:nvPr/>
        </p:nvSpPr>
        <p:spPr>
          <a:xfrm>
            <a:off x="6015776" y="4388319"/>
            <a:ext cx="1564537" cy="609987"/>
          </a:xfrm>
          <a:prstGeom prst="rect">
            <a:avLst/>
          </a:prstGeom>
          <a:noFill/>
        </p:spPr>
        <p:txBody>
          <a:bodyPr wrap="square" lIns="55446" tIns="27724" rIns="55446" bIns="27724" rtlCol="0">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77 % have studied beyond basic studies </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7" name="Tekstiruutu 46"/>
          <p:cNvSpPr txBox="1"/>
          <p:nvPr/>
        </p:nvSpPr>
        <p:spPr>
          <a:xfrm>
            <a:off x="4539410" y="3668299"/>
            <a:ext cx="2889313" cy="609987"/>
          </a:xfrm>
          <a:prstGeom prst="rect">
            <a:avLst/>
          </a:prstGeom>
          <a:noFill/>
        </p:spPr>
        <p:txBody>
          <a:bodyPr wrap="square" lIns="55446" tIns="27724" rIns="55446" bIns="27724" rtlCol="0">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English language schooling path from kindergarten to higher education</a:t>
            </a:r>
            <a:endParaRPr kumimoji="0" lang="fi-FI"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Tekstiruutu 47"/>
          <p:cNvSpPr txBox="1"/>
          <p:nvPr/>
        </p:nvSpPr>
        <p:spPr>
          <a:xfrm>
            <a:off x="4667063" y="3041115"/>
            <a:ext cx="2679759" cy="609987"/>
          </a:xfrm>
          <a:prstGeom prst="rect">
            <a:avLst/>
          </a:prstGeom>
          <a:noFill/>
        </p:spPr>
        <p:txBody>
          <a:bodyPr wrap="square" lIns="55446" tIns="27724" rIns="55446" bIns="27724" rtlCol="0">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University city, educating city, excellent studying opportunities</a:t>
            </a:r>
            <a:endParaRPr kumimoji="0" lang="fi-FI"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2" name="Tekstiruutu 51"/>
          <p:cNvSpPr txBox="1"/>
          <p:nvPr/>
        </p:nvSpPr>
        <p:spPr>
          <a:xfrm>
            <a:off x="5104709" y="5088504"/>
            <a:ext cx="1786092" cy="461665"/>
          </a:xfrm>
          <a:prstGeom prst="rect">
            <a:avLst/>
          </a:prstGeom>
          <a:noFill/>
        </p:spPr>
        <p:txBody>
          <a:bodyPr wrap="square" rtlCol="0">
            <a:spAutoFit/>
          </a:bodyPr>
          <a:lstStyle/>
          <a:p>
            <a:pPr marL="0" marR="0" lvl="0" indent="0" algn="ctr" defTabSz="457155" rtl="0" eaLnBrk="1" fontAlgn="base" latinLnBrk="0" hangingPunct="1">
              <a:lnSpc>
                <a:spcPct val="100000"/>
              </a:lnSpc>
              <a:spcBef>
                <a:spcPct val="0"/>
              </a:spcBef>
              <a:spcAft>
                <a:spcPct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1000  </a:t>
            </a:r>
            <a:r>
              <a:rPr kumimoji="0" lang="fi-FI" sz="12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foreign</a:t>
            </a: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students</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4" name="Tekstiruutu 63"/>
          <p:cNvSpPr txBox="1"/>
          <p:nvPr/>
        </p:nvSpPr>
        <p:spPr>
          <a:xfrm>
            <a:off x="867041" y="6317176"/>
            <a:ext cx="1266395"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b="1" dirty="0">
                <a:solidFill>
                  <a:schemeClr val="accent5"/>
                </a:solidFill>
                <a:latin typeface="Verdana" panose="020B0604030504040204" pitchFamily="34" charset="0"/>
                <a:ea typeface="Verdana" panose="020B0604030504040204" pitchFamily="34" charset="0"/>
                <a:cs typeface="Verdana" panose="020B0604030504040204" pitchFamily="34" charset="0"/>
              </a:rPr>
              <a:t>8</a:t>
            </a:r>
            <a:r>
              <a:rPr lang="fi-FI" sz="1200" b="1" cap="all" dirty="0">
                <a:solidFill>
                  <a:schemeClr val="accent5"/>
                </a:solidFill>
                <a:latin typeface="Verdana" panose="020B0604030504040204" pitchFamily="34" charset="0"/>
                <a:ea typeface="Verdana" panose="020B0604030504040204" pitchFamily="34" charset="0"/>
              </a:rPr>
              <a:t>. </a:t>
            </a:r>
            <a:r>
              <a:rPr lang="fi-FI" sz="1200" b="1" cap="all" dirty="0" err="1">
                <a:solidFill>
                  <a:schemeClr val="accent5"/>
                </a:solidFill>
                <a:latin typeface="Verdana" panose="020B0604030504040204" pitchFamily="34" charset="0"/>
                <a:ea typeface="Verdana" panose="020B0604030504040204" pitchFamily="34" charset="0"/>
              </a:rPr>
              <a:t>largest</a:t>
            </a:r>
            <a:r>
              <a:rPr lang="fi-FI" sz="1200" b="1" cap="all" dirty="0">
                <a:solidFill>
                  <a:schemeClr val="accent5"/>
                </a:solidFill>
                <a:latin typeface="Verdana" panose="020B0604030504040204" pitchFamily="34" charset="0"/>
                <a:ea typeface="Verdana" panose="020B0604030504040204" pitchFamily="34" charset="0"/>
              </a:rPr>
              <a:t> city</a:t>
            </a:r>
          </a:p>
        </p:txBody>
      </p:sp>
      <p:sp>
        <p:nvSpPr>
          <p:cNvPr id="65" name="Tekstiruutu 64"/>
          <p:cNvSpPr txBox="1"/>
          <p:nvPr/>
        </p:nvSpPr>
        <p:spPr>
          <a:xfrm>
            <a:off x="3491236" y="6283274"/>
            <a:ext cx="2096347"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rPr>
              <a:t>about 200 000 in the catchment area</a:t>
            </a:r>
            <a:endParaRPr kumimoji="0" lang="fi-FI" sz="1200" b="1" i="0" u="none" strike="noStrike" kern="1200" cap="all" spc="0" normalizeH="0" noProof="0" dirty="0">
              <a:ln>
                <a:noFill/>
              </a:ln>
              <a:solidFill>
                <a:schemeClr val="accent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21" name="Ryhmä 20" descr="Business: 7000 yritystä, 52000 työpaikkaa, 4 mrd eurolla kaupunkikehitys-hankkeita, hyvät liikenneyhteydet, merkittävä osaamiskeskittymä terveys-, hyvinvointi- ja cleantech -aloilla, 15 ystävyyskaupunkia maailmalla ja lukuisia asiantuntijaverkostoja, Pohjois-Savossa 200 vienti- ja yli 300 tuontiyritystä."/>
          <p:cNvGrpSpPr/>
          <p:nvPr/>
        </p:nvGrpSpPr>
        <p:grpSpPr>
          <a:xfrm>
            <a:off x="7639360" y="1336495"/>
            <a:ext cx="4343833" cy="4152975"/>
            <a:chOff x="7667174" y="1313676"/>
            <a:chExt cx="4343833" cy="4152975"/>
          </a:xfrm>
          <a:effectLst>
            <a:outerShdw blurRad="76200" dir="18900000" sy="23000" kx="-1200000" algn="bl" rotWithShape="0">
              <a:prstClr val="black">
                <a:alpha val="20000"/>
              </a:prstClr>
            </a:outerShdw>
          </a:effectLst>
        </p:grpSpPr>
        <p:sp>
          <p:nvSpPr>
            <p:cNvPr id="41" name="Ellipsi 40"/>
            <p:cNvSpPr/>
            <p:nvPr/>
          </p:nvSpPr>
          <p:spPr>
            <a:xfrm>
              <a:off x="7667174" y="1313676"/>
              <a:ext cx="4343833" cy="4152975"/>
            </a:xfrm>
            <a:prstGeom prst="ellipse">
              <a:avLst/>
            </a:prstGeom>
            <a:solidFill>
              <a:srgbClr val="192D9B"/>
            </a:solidFill>
            <a:ln>
              <a:noFill/>
            </a:ln>
          </p:spPr>
          <p:style>
            <a:lnRef idx="2">
              <a:schemeClr val="accent1">
                <a:shade val="50000"/>
              </a:schemeClr>
            </a:lnRef>
            <a:fillRef idx="1">
              <a:schemeClr val="accent1"/>
            </a:fillRef>
            <a:effectRef idx="0">
              <a:schemeClr val="accent1"/>
            </a:effectRef>
            <a:fontRef idx="minor">
              <a:schemeClr val="lt1"/>
            </a:fontRef>
          </p:style>
          <p:txBody>
            <a:bodyPr lIns="55446" tIns="27724" rIns="55446" bIns="27724" rtlCol="0" anchor="ctr"/>
            <a:lstStyle/>
            <a:p>
              <a:pPr marL="0" marR="0" lvl="0" indent="0" algn="ctr" defTabSz="277233" rtl="0" eaLnBrk="1" fontAlgn="auto" latinLnBrk="0" hangingPunct="1">
                <a:lnSpc>
                  <a:spcPct val="100000"/>
                </a:lnSpc>
                <a:spcBef>
                  <a:spcPts val="0"/>
                </a:spcBef>
                <a:spcAft>
                  <a:spcPts val="0"/>
                </a:spcAft>
                <a:buClrTx/>
                <a:buSzTx/>
                <a:buFontTx/>
                <a:buNone/>
                <a:tabLst/>
                <a:defRPr/>
              </a:pPr>
              <a:endParaRPr kumimoji="0" lang="fi-FI" sz="11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kstiruutu 7"/>
            <p:cNvSpPr txBox="1"/>
            <p:nvPr/>
          </p:nvSpPr>
          <p:spPr>
            <a:xfrm>
              <a:off x="8182192" y="2109357"/>
              <a:ext cx="1519553" cy="425321"/>
            </a:xfrm>
            <a:prstGeom prst="rect">
              <a:avLst/>
            </a:prstGeom>
            <a:noFill/>
          </p:spPr>
          <p:txBody>
            <a:bodyPr wrap="square" lIns="55446" tIns="27724" rIns="55446" bIns="27724" rtlCol="0" anchor="t">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b="1" dirty="0">
                  <a:solidFill>
                    <a:schemeClr val="bg1"/>
                  </a:solidFill>
                  <a:latin typeface="Verdana"/>
                  <a:ea typeface="Verdana"/>
                  <a:cs typeface="Verdana"/>
                </a:rPr>
                <a:t>7000</a:t>
              </a:r>
              <a:endParaRPr kumimoji="0" lang="fi-FI" sz="1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enterprises</a:t>
              </a:r>
              <a:endPar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Tekstiruutu 8"/>
            <p:cNvSpPr txBox="1"/>
            <p:nvPr/>
          </p:nvSpPr>
          <p:spPr>
            <a:xfrm>
              <a:off x="9755980" y="2087131"/>
              <a:ext cx="1605855" cy="425321"/>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55 </a:t>
              </a:r>
              <a:r>
                <a:rPr lang="fi-FI" sz="1200" b="1" dirty="0">
                  <a:solidFill>
                    <a:prstClr val="white"/>
                  </a:solidFill>
                  <a:latin typeface="Verdana" panose="020B0604030504040204" pitchFamily="34" charset="0"/>
                  <a:ea typeface="Verdana" panose="020B0604030504040204" pitchFamily="34" charset="0"/>
                  <a:cs typeface="Verdana" panose="020B0604030504040204" pitchFamily="34" charset="0"/>
                </a:rPr>
                <a:t>4</a:t>
              </a: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00</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jobs</a:t>
              </a:r>
              <a:r>
                <a:rPr kumimoji="0" lang="fi-FI"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p>
          </p:txBody>
        </p:sp>
        <p:sp>
          <p:nvSpPr>
            <p:cNvPr id="29" name="Tekstiruutu 28"/>
            <p:cNvSpPr txBox="1"/>
            <p:nvPr/>
          </p:nvSpPr>
          <p:spPr>
            <a:xfrm>
              <a:off x="9048886" y="4393052"/>
              <a:ext cx="1934556" cy="79465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Kuopio has 15 sister cities worldwide and several​</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expert networks</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Tekstiruutu 36"/>
            <p:cNvSpPr txBox="1"/>
            <p:nvPr/>
          </p:nvSpPr>
          <p:spPr>
            <a:xfrm>
              <a:off x="8006098" y="3809112"/>
              <a:ext cx="1721916" cy="609987"/>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over 300 importing companies in the Kuopio region</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8" name="Tekstiruutu 37"/>
            <p:cNvSpPr txBox="1"/>
            <p:nvPr/>
          </p:nvSpPr>
          <p:spPr>
            <a:xfrm>
              <a:off x="7759395" y="2932507"/>
              <a:ext cx="1463619" cy="79465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dirty="0">
                  <a:solidFill>
                    <a:prstClr val="white"/>
                  </a:solidFill>
                  <a:latin typeface="Verdana" panose="020B0604030504040204" pitchFamily="34" charset="0"/>
                  <a:ea typeface="Verdana" panose="020B0604030504040204" pitchFamily="34" charset="0"/>
                  <a:cs typeface="Verdana" panose="020B0604030504040204" pitchFamily="34" charset="0"/>
                </a:rPr>
                <a:t>440</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277233" rtl="0" eaLnBrk="1" fontAlgn="auto" latinLnBrk="0" hangingPunct="1">
                <a:lnSpc>
                  <a:spcPct val="100000"/>
                </a:lnSpc>
                <a:spcBef>
                  <a:spcPts val="0"/>
                </a:spcBef>
                <a:spcAft>
                  <a:spcPts val="0"/>
                </a:spcAft>
                <a:buClrTx/>
                <a:buSzTx/>
                <a:buFontTx/>
                <a:buNone/>
                <a:tabLst/>
                <a:defRPr/>
              </a:pPr>
              <a:r>
                <a:rPr lang="fi-FI" sz="1200" dirty="0">
                  <a:solidFill>
                    <a:prstClr val="white"/>
                  </a:solidFill>
                  <a:latin typeface="Verdana" panose="020B0604030504040204" pitchFamily="34" charset="0"/>
                  <a:ea typeface="Verdana" panose="020B0604030504040204" pitchFamily="34" charset="0"/>
                  <a:cs typeface="Verdana" panose="020B0604030504040204" pitchFamily="34" charset="0"/>
                </a:rPr>
                <a:t>e</a:t>
              </a:r>
              <a:r>
                <a:rPr kumimoji="0" lang="fi-FI" sz="1200" b="0" i="0" u="none" strike="noStrike" kern="1200" cap="none" spc="0" normalizeH="0" baseline="0" noProof="0" dirty="0" err="1">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xporting</a:t>
              </a:r>
              <a:r>
                <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companies in the Kuopio region</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6" name="Tekstiruutu 55"/>
            <p:cNvSpPr txBox="1"/>
            <p:nvPr/>
          </p:nvSpPr>
          <p:spPr>
            <a:xfrm>
              <a:off x="8690272" y="1496183"/>
              <a:ext cx="2300313" cy="42926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Business</a:t>
              </a:r>
            </a:p>
          </p:txBody>
        </p:sp>
        <p:sp>
          <p:nvSpPr>
            <p:cNvPr id="84" name="Tekstiruutu 83"/>
            <p:cNvSpPr txBox="1"/>
            <p:nvPr/>
          </p:nvSpPr>
          <p:spPr>
            <a:xfrm>
              <a:off x="9476121" y="3493694"/>
              <a:ext cx="2455926" cy="425321"/>
            </a:xfrm>
            <a:prstGeom prst="rect">
              <a:avLst/>
            </a:prstGeom>
            <a:noFill/>
          </p:spPr>
          <p:txBody>
            <a:bodyPr wrap="square" lIns="55446" tIns="27724" rIns="55446" bIns="27724" rtlCol="0">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Center of expertise in health, bio, clean tech, pharma etc.</a:t>
              </a:r>
              <a:endParaRPr kumimoji="0" lang="fi-FI" sz="1200" b="0" i="0" u="none" strike="noStrike" kern="1200" cap="none" spc="0" normalizeH="0" baseline="0" noProof="0" dirty="0">
                <a:ln>
                  <a:noFill/>
                </a:ln>
                <a:solidFill>
                  <a:prstClr val="white"/>
                </a:solidFill>
                <a:effectLst/>
                <a:uLnTx/>
                <a:uFillTx/>
                <a:latin typeface="Arial" charset="0"/>
                <a:ea typeface="ＭＳ Ｐゴシック" charset="-128"/>
                <a:cs typeface="+mn-cs"/>
              </a:endParaRPr>
            </a:p>
          </p:txBody>
        </p:sp>
        <p:sp>
          <p:nvSpPr>
            <p:cNvPr id="68" name="Tekstiruutu 67"/>
            <p:cNvSpPr txBox="1"/>
            <p:nvPr/>
          </p:nvSpPr>
          <p:spPr>
            <a:xfrm>
              <a:off x="9057539" y="2653561"/>
              <a:ext cx="1415594" cy="79465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4 </a:t>
              </a:r>
              <a:r>
                <a:rPr kumimoji="0" lang="fi-FI" sz="1200" b="1"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mrd</a:t>
              </a:r>
              <a:r>
                <a:rPr kumimoji="0" lang="fi-FI" sz="1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277233"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urban</a:t>
              </a:r>
              <a:r>
                <a:rPr kumimoji="0" lang="fi-FI" sz="1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development</a:t>
              </a:r>
              <a:r>
                <a:rPr kumimoji="0" lang="fi-FI" sz="1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b="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project</a:t>
              </a:r>
              <a:endParaRPr kumimoji="0" lang="fi-FI" sz="1200" b="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5" name="Tekstiruutu 84"/>
            <p:cNvSpPr txBox="1"/>
            <p:nvPr/>
          </p:nvSpPr>
          <p:spPr>
            <a:xfrm>
              <a:off x="10468428" y="2595510"/>
              <a:ext cx="1463619" cy="794653"/>
            </a:xfrm>
            <a:prstGeom prst="rect">
              <a:avLst/>
            </a:prstGeom>
            <a:noFill/>
          </p:spPr>
          <p:txBody>
            <a:bodyPr wrap="square" lIns="55446" tIns="27724" rIns="55446" bIns="27724" rtlCol="0">
              <a:spAutoFit/>
            </a:bodyPr>
            <a:lstStyle/>
            <a:p>
              <a:pPr marL="0" marR="0" lvl="0" indent="0" algn="ctr" defTabSz="2772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Good connections by air, train, road and waterways</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31" name="Suorakulmio 30"/>
          <p:cNvSpPr/>
          <p:nvPr/>
        </p:nvSpPr>
        <p:spPr>
          <a:xfrm>
            <a:off x="4376035" y="4312680"/>
            <a:ext cx="1543095" cy="830997"/>
          </a:xfrm>
          <a:prstGeom prst="rect">
            <a:avLst/>
          </a:prstGeom>
        </p:spPr>
        <p:txBody>
          <a:bodyPr wrap="square">
            <a:spAutoFit/>
          </a:bodyPr>
          <a:lstStyle/>
          <a:p>
            <a:pPr marL="0" marR="0" lvl="0" indent="0" algn="ctr" defTabSz="277233"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33% have higher education degree</a:t>
            </a:r>
            <a:endParaRPr kumimoji="0" lang="fi-FI"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 name="Tekstiruutu 38"/>
          <p:cNvSpPr txBox="1"/>
          <p:nvPr/>
        </p:nvSpPr>
        <p:spPr>
          <a:xfrm>
            <a:off x="2249511" y="3772573"/>
            <a:ext cx="1786092" cy="461665"/>
          </a:xfrm>
          <a:prstGeom prst="rect">
            <a:avLst/>
          </a:prstGeom>
          <a:noFill/>
        </p:spPr>
        <p:txBody>
          <a:bodyPr wrap="square" rtlCol="0">
            <a:spAutoFit/>
          </a:bodyPr>
          <a:lstStyle/>
          <a:p>
            <a:pPr marL="0" marR="0" lvl="0" indent="0" algn="ctr" defTabSz="457155" rtl="0" eaLnBrk="1" fontAlgn="base" latinLnBrk="0" hangingPunct="1">
              <a:lnSpc>
                <a:spcPct val="100000"/>
              </a:lnSpc>
              <a:spcBef>
                <a:spcPct val="0"/>
              </a:spcBef>
              <a:spcAft>
                <a:spcPct val="0"/>
              </a:spcAft>
              <a:buClrTx/>
              <a:buSzTx/>
              <a:buFontTx/>
              <a:buNone/>
              <a:tabLst/>
              <a:defRPr/>
            </a:pPr>
            <a:r>
              <a:rPr lang="fi-FI" sz="1200" dirty="0">
                <a:solidFill>
                  <a:schemeClr val="bg1"/>
                </a:solidFill>
                <a:latin typeface="Verdana" panose="020B0604030504040204" pitchFamily="34" charset="0"/>
                <a:ea typeface="Verdana" panose="020B0604030504040204" pitchFamily="34" charset="0"/>
                <a:cs typeface="Verdana" panose="020B0604030504040204" pitchFamily="34" charset="0"/>
              </a:rPr>
              <a:t>L</a:t>
            </a:r>
            <a:r>
              <a:rPr kumimoji="0" lang="fi-FI" sz="120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argest</a:t>
            </a:r>
            <a:r>
              <a:rPr kumimoji="0" lang="fi-FI" sz="12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milk</a:t>
            </a:r>
            <a:r>
              <a:rPr kumimoji="0" lang="fi-FI" sz="12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fi-FI" sz="1200" i="0"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producer</a:t>
            </a:r>
            <a:endParaRPr kumimoji="0" lang="fi-FI" sz="1200"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 name="Otsikko 1">
            <a:extLst>
              <a:ext uri="{FF2B5EF4-FFF2-40B4-BE49-F238E27FC236}">
                <a16:creationId xmlns:a16="http://schemas.microsoft.com/office/drawing/2014/main" id="{CA179676-EA55-4C8C-86AD-80B94994D6DB}"/>
              </a:ext>
            </a:extLst>
          </p:cNvPr>
          <p:cNvSpPr>
            <a:spLocks noGrp="1"/>
          </p:cNvSpPr>
          <p:nvPr>
            <p:ph type="title"/>
          </p:nvPr>
        </p:nvSpPr>
        <p:spPr>
          <a:xfrm>
            <a:off x="3142557" y="574726"/>
            <a:ext cx="7145760" cy="938719"/>
          </a:xfrm>
        </p:spPr>
        <p:txBody>
          <a:bodyPr/>
          <a:lstStyle/>
          <a:p>
            <a:r>
              <a:rPr lang="fi-FI" sz="4000" spc="-150" dirty="0">
                <a:solidFill>
                  <a:schemeClr val="accent1"/>
                </a:solidFill>
                <a:latin typeface="Verdana" panose="020B0604030504040204" pitchFamily="34" charset="0"/>
                <a:ea typeface="Verdana" panose="020B0604030504040204" pitchFamily="34" charset="0"/>
                <a:cs typeface="Verdana" panose="020B0604030504040204" pitchFamily="34" charset="0"/>
              </a:rPr>
              <a:t>Kuopio </a:t>
            </a:r>
            <a:r>
              <a:rPr lang="fi-FI" sz="4000" spc="-150" dirty="0" err="1">
                <a:solidFill>
                  <a:schemeClr val="accent1"/>
                </a:solidFill>
                <a:latin typeface="Verdana" panose="020B0604030504040204" pitchFamily="34" charset="0"/>
                <a:ea typeface="Verdana" panose="020B0604030504040204" pitchFamily="34" charset="0"/>
              </a:rPr>
              <a:t>facts</a:t>
            </a:r>
            <a:r>
              <a:rPr lang="fi-FI" sz="4000" spc="-150" dirty="0">
                <a:solidFill>
                  <a:schemeClr val="accent1"/>
                </a:solidFill>
                <a:latin typeface="Verdana" panose="020B0604030504040204" pitchFamily="34" charset="0"/>
                <a:ea typeface="Verdana" panose="020B0604030504040204" pitchFamily="34" charset="0"/>
              </a:rPr>
              <a:t> &amp; </a:t>
            </a:r>
            <a:r>
              <a:rPr lang="fi-FI" sz="4000" spc="-150" dirty="0" err="1">
                <a:solidFill>
                  <a:schemeClr val="accent1"/>
                </a:solidFill>
                <a:latin typeface="Verdana" panose="020B0604030504040204" pitchFamily="34" charset="0"/>
                <a:ea typeface="Verdana" panose="020B0604030504040204" pitchFamily="34" charset="0"/>
              </a:rPr>
              <a:t>figures</a:t>
            </a:r>
            <a:endParaRPr lang="fi-FI" sz="4000" spc="-15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1067715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 5">
            <a:extLst>
              <a:ext uri="{FF2B5EF4-FFF2-40B4-BE49-F238E27FC236}">
                <a16:creationId xmlns:a16="http://schemas.microsoft.com/office/drawing/2014/main" id="{7AFB046E-749F-4F09-9411-04DD766C2822}"/>
              </a:ext>
              <a:ext uri="{147F2762-F138-4A5C-976F-8EAC2B608ADB}">
                <a16:predDERef xmlns:a16="http://schemas.microsoft.com/office/drawing/2014/main" pred="{2AB4DD3D-9E53-9710-6D9C-34482009BD4F}"/>
              </a:ext>
            </a:extLst>
          </p:cNvPr>
          <p:cNvGraphicFramePr>
            <a:graphicFrameLocks/>
          </p:cNvGraphicFramePr>
          <p:nvPr>
            <p:extLst>
              <p:ext uri="{D42A27DB-BD31-4B8C-83A1-F6EECF244321}">
                <p14:modId xmlns:p14="http://schemas.microsoft.com/office/powerpoint/2010/main" val="1266380273"/>
              </p:ext>
            </p:extLst>
          </p:nvPr>
        </p:nvGraphicFramePr>
        <p:xfrm>
          <a:off x="448556" y="2155892"/>
          <a:ext cx="4917263" cy="3126360"/>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i 8" hidden="1">
            <a:extLst>
              <a:ext uri="{C183D7F6-B498-43B3-948B-1728B52AA6E4}">
                <adec:decorative xmlns:adec="http://schemas.microsoft.com/office/drawing/2017/decorative" val="1"/>
              </a:ext>
            </a:extLst>
          </p:cNvPr>
          <p:cNvSpPr/>
          <p:nvPr/>
        </p:nvSpPr>
        <p:spPr>
          <a:xfrm>
            <a:off x="8552935" y="333748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Ellipsi 9" hidden="1">
            <a:extLst>
              <a:ext uri="{C183D7F6-B498-43B3-948B-1728B52AA6E4}">
                <adec:decorative xmlns:adec="http://schemas.microsoft.com/office/drawing/2017/decorative" val="1"/>
              </a:ext>
            </a:extLst>
          </p:cNvPr>
          <p:cNvSpPr/>
          <p:nvPr/>
        </p:nvSpPr>
        <p:spPr>
          <a:xfrm>
            <a:off x="9020432" y="437525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Ellipsi 10" hidden="1">
            <a:extLst>
              <a:ext uri="{C183D7F6-B498-43B3-948B-1728B52AA6E4}">
                <adec:decorative xmlns:adec="http://schemas.microsoft.com/office/drawing/2017/decorative" val="1"/>
              </a:ext>
            </a:extLst>
          </p:cNvPr>
          <p:cNvSpPr/>
          <p:nvPr/>
        </p:nvSpPr>
        <p:spPr>
          <a:xfrm>
            <a:off x="9993190" y="472632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Ellipsi 11" hidden="1">
            <a:extLst>
              <a:ext uri="{C183D7F6-B498-43B3-948B-1728B52AA6E4}">
                <adec:decorative xmlns:adec="http://schemas.microsoft.com/office/drawing/2017/decorative" val="1"/>
              </a:ext>
            </a:extLst>
          </p:cNvPr>
          <p:cNvSpPr/>
          <p:nvPr/>
        </p:nvSpPr>
        <p:spPr>
          <a:xfrm>
            <a:off x="10890423" y="4024184"/>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Ellipsi 12" hidden="1">
            <a:extLst>
              <a:ext uri="{C183D7F6-B498-43B3-948B-1728B52AA6E4}">
                <adec:decorative xmlns:adec="http://schemas.microsoft.com/office/drawing/2017/decorative" val="1"/>
              </a:ext>
            </a:extLst>
          </p:cNvPr>
          <p:cNvSpPr/>
          <p:nvPr/>
        </p:nvSpPr>
        <p:spPr>
          <a:xfrm>
            <a:off x="10098222" y="364524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Ellipsi 13" hidden="1">
            <a:extLst>
              <a:ext uri="{C183D7F6-B498-43B3-948B-1728B52AA6E4}">
                <adec:decorative xmlns:adec="http://schemas.microsoft.com/office/drawing/2017/decorative" val="1"/>
              </a:ext>
            </a:extLst>
          </p:cNvPr>
          <p:cNvSpPr/>
          <p:nvPr/>
        </p:nvSpPr>
        <p:spPr>
          <a:xfrm>
            <a:off x="8414952" y="4172465"/>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Ellipsi 14" hidden="1">
            <a:extLst>
              <a:ext uri="{C183D7F6-B498-43B3-948B-1728B52AA6E4}">
                <adec:decorative xmlns:adec="http://schemas.microsoft.com/office/drawing/2017/decorative" val="1"/>
              </a:ext>
            </a:extLst>
          </p:cNvPr>
          <p:cNvSpPr/>
          <p:nvPr/>
        </p:nvSpPr>
        <p:spPr>
          <a:xfrm>
            <a:off x="10663883" y="1777322"/>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Otsikko 7">
            <a:extLst>
              <a:ext uri="{FF2B5EF4-FFF2-40B4-BE49-F238E27FC236}">
                <a16:creationId xmlns:a16="http://schemas.microsoft.com/office/drawing/2014/main" id="{7B09C226-034A-C45D-FEED-D5FC222AAAA6}"/>
              </a:ext>
            </a:extLst>
          </p:cNvPr>
          <p:cNvSpPr>
            <a:spLocks noGrp="1"/>
          </p:cNvSpPr>
          <p:nvPr>
            <p:ph type="title"/>
          </p:nvPr>
        </p:nvSpPr>
        <p:spPr>
          <a:xfrm>
            <a:off x="349636" y="735042"/>
            <a:ext cx="11341898" cy="784873"/>
          </a:xfrm>
        </p:spPr>
        <p:txBody>
          <a:bodyPr>
            <a:normAutofit fontScale="90000"/>
          </a:bodyPr>
          <a:lstStyle/>
          <a:p>
            <a:r>
              <a:rPr lang="fi-FI" dirty="0">
                <a:solidFill>
                  <a:schemeClr val="accent1"/>
                </a:solidFill>
                <a:latin typeface="Corbel" panose="020B0503020204020204" pitchFamily="34" charset="0"/>
              </a:rPr>
              <a:t>Kuopion väestörakenne, kaupunki-maaseutu 2023</a:t>
            </a:r>
            <a:br>
              <a:rPr lang="fi-FI" dirty="0">
                <a:solidFill>
                  <a:schemeClr val="accent1"/>
                </a:solidFill>
                <a:latin typeface="Corbel" panose="020B0503020204020204" pitchFamily="34" charset="0"/>
              </a:rPr>
            </a:br>
            <a:endParaRPr lang="fi-FI" dirty="0">
              <a:latin typeface="Corbel" panose="020B0503020204020204" pitchFamily="34" charset="0"/>
            </a:endParaRPr>
          </a:p>
        </p:txBody>
      </p:sp>
      <p:sp>
        <p:nvSpPr>
          <p:cNvPr id="29" name="Tekstiruutu 28">
            <a:extLst>
              <a:ext uri="{FF2B5EF4-FFF2-40B4-BE49-F238E27FC236}">
                <a16:creationId xmlns:a16="http://schemas.microsoft.com/office/drawing/2014/main" id="{8298C33A-D440-1B41-B108-573DE24AC8E5}"/>
              </a:ext>
            </a:extLst>
          </p:cNvPr>
          <p:cNvSpPr txBox="1"/>
          <p:nvPr/>
        </p:nvSpPr>
        <p:spPr>
          <a:xfrm>
            <a:off x="448557" y="1786559"/>
            <a:ext cx="4387273" cy="369332"/>
          </a:xfrm>
          <a:prstGeom prst="rect">
            <a:avLst/>
          </a:prstGeom>
          <a:noFill/>
        </p:spPr>
        <p:txBody>
          <a:bodyPr wrap="square" rtlCol="0">
            <a:spAutoFit/>
          </a:bodyPr>
          <a:lstStyle/>
          <a:p>
            <a:r>
              <a:rPr lang="fi-FI" b="1" dirty="0">
                <a:solidFill>
                  <a:schemeClr val="accent1"/>
                </a:solidFill>
                <a:latin typeface="+mn-lt"/>
              </a:rPr>
              <a:t>Kuopion väestöstä 19 % asuu maaseudulla</a:t>
            </a:r>
          </a:p>
        </p:txBody>
      </p:sp>
      <p:sp>
        <p:nvSpPr>
          <p:cNvPr id="33" name="Tekstiruutu 32">
            <a:extLst>
              <a:ext uri="{FF2B5EF4-FFF2-40B4-BE49-F238E27FC236}">
                <a16:creationId xmlns:a16="http://schemas.microsoft.com/office/drawing/2014/main" id="{E5E680AA-0115-7FFC-C8B0-46F6CF236B2D}"/>
              </a:ext>
            </a:extLst>
          </p:cNvPr>
          <p:cNvSpPr txBox="1"/>
          <p:nvPr/>
        </p:nvSpPr>
        <p:spPr>
          <a:xfrm>
            <a:off x="5822426" y="1862589"/>
            <a:ext cx="5172364" cy="369332"/>
          </a:xfrm>
          <a:prstGeom prst="rect">
            <a:avLst/>
          </a:prstGeom>
          <a:noFill/>
        </p:spPr>
        <p:txBody>
          <a:bodyPr wrap="square" rtlCol="0">
            <a:spAutoFit/>
          </a:bodyPr>
          <a:lstStyle/>
          <a:p>
            <a:r>
              <a:rPr lang="fi-FI" b="1" dirty="0">
                <a:solidFill>
                  <a:schemeClr val="accent1"/>
                </a:solidFill>
                <a:latin typeface="+mn-lt"/>
              </a:rPr>
              <a:t>Kuopion väestön kehitys 2000 - 2023</a:t>
            </a:r>
          </a:p>
        </p:txBody>
      </p:sp>
      <p:sp>
        <p:nvSpPr>
          <p:cNvPr id="34" name="Tekstiruutu 33">
            <a:extLst>
              <a:ext uri="{FF2B5EF4-FFF2-40B4-BE49-F238E27FC236}">
                <a16:creationId xmlns:a16="http://schemas.microsoft.com/office/drawing/2014/main" id="{474BF312-FFF3-AB0C-C109-3086B5DA95F6}"/>
              </a:ext>
            </a:extLst>
          </p:cNvPr>
          <p:cNvSpPr txBox="1"/>
          <p:nvPr/>
        </p:nvSpPr>
        <p:spPr>
          <a:xfrm>
            <a:off x="425228" y="6063615"/>
            <a:ext cx="10021098" cy="646331"/>
          </a:xfrm>
          <a:prstGeom prst="rect">
            <a:avLst/>
          </a:prstGeom>
          <a:noFill/>
        </p:spPr>
        <p:txBody>
          <a:bodyPr wrap="square" rtlCol="0">
            <a:spAutoFit/>
          </a:bodyPr>
          <a:lstStyle/>
          <a:p>
            <a:r>
              <a:rPr lang="fi-FI" sz="1200" dirty="0">
                <a:latin typeface="+mn-lt"/>
              </a:rPr>
              <a:t>Lähde: Tilastokeskus</a:t>
            </a:r>
            <a:br>
              <a:rPr lang="fi-FI" sz="1200" dirty="0">
                <a:latin typeface="+mn-lt"/>
              </a:rPr>
            </a:br>
            <a:r>
              <a:rPr lang="fi-FI" sz="1200" b="0" i="0" dirty="0">
                <a:solidFill>
                  <a:srgbClr val="000000"/>
                </a:solidFill>
                <a:effectLst/>
                <a:latin typeface="Source Sans Pro" panose="020B0503030403020204" pitchFamily="34" charset="0"/>
              </a:rPr>
              <a:t>Luokituksen on laatinut Suomen ympäristökeskus yhdessä Oulun Yliopiston Maantieteen laitoksen kanssa. Tarkastelun pohjana on paikkatietoaineisto, jossa maa on jaettu 250 x 250 metrin ruudukkoon ja jokainen ruutu on luokiteltu johonkin seitsemästä kaupunki- ja maaseutualueluokasta.</a:t>
            </a:r>
            <a:endParaRPr lang="fi-FI" sz="1200" dirty="0">
              <a:latin typeface="Corbel" panose="020B0503020204020204" pitchFamily="34" charset="0"/>
            </a:endParaRPr>
          </a:p>
        </p:txBody>
      </p:sp>
      <p:sp>
        <p:nvSpPr>
          <p:cNvPr id="5" name="Tekstiruutu 1">
            <a:extLst>
              <a:ext uri="{FF2B5EF4-FFF2-40B4-BE49-F238E27FC236}">
                <a16:creationId xmlns:a16="http://schemas.microsoft.com/office/drawing/2014/main" id="{3840460D-BE94-0C5E-6483-B611992C8733}"/>
              </a:ext>
            </a:extLst>
          </p:cNvPr>
          <p:cNvSpPr txBox="1"/>
          <p:nvPr/>
        </p:nvSpPr>
        <p:spPr>
          <a:xfrm>
            <a:off x="2268128" y="3267910"/>
            <a:ext cx="1278117" cy="9023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i-FI" sz="1400" dirty="0">
                <a:latin typeface="Corbel" panose="020B0503020204020204" pitchFamily="34" charset="0"/>
              </a:rPr>
              <a:t>Väkiluku</a:t>
            </a:r>
          </a:p>
          <a:p>
            <a:pPr algn="ctr"/>
            <a:r>
              <a:rPr lang="fi-FI" sz="2000" dirty="0">
                <a:latin typeface="Corbel" panose="020B0503020204020204" pitchFamily="34" charset="0"/>
              </a:rPr>
              <a:t>124 021</a:t>
            </a:r>
          </a:p>
          <a:p>
            <a:pPr algn="ctr"/>
            <a:r>
              <a:rPr lang="fi-FI" sz="1400" dirty="0">
                <a:latin typeface="Corbel" panose="020B0503020204020204" pitchFamily="34" charset="0"/>
              </a:rPr>
              <a:t>31.12.2023</a:t>
            </a:r>
          </a:p>
        </p:txBody>
      </p:sp>
      <p:sp>
        <p:nvSpPr>
          <p:cNvPr id="8" name="Tekstiruutu 7">
            <a:extLst>
              <a:ext uri="{FF2B5EF4-FFF2-40B4-BE49-F238E27FC236}">
                <a16:creationId xmlns:a16="http://schemas.microsoft.com/office/drawing/2014/main" id="{60251965-9576-5F47-6439-CEE464124C10}"/>
              </a:ext>
            </a:extLst>
          </p:cNvPr>
          <p:cNvSpPr txBox="1"/>
          <p:nvPr/>
        </p:nvSpPr>
        <p:spPr>
          <a:xfrm>
            <a:off x="11065163" y="6474736"/>
            <a:ext cx="1293091" cy="276999"/>
          </a:xfrm>
          <a:prstGeom prst="rect">
            <a:avLst/>
          </a:prstGeom>
          <a:noFill/>
        </p:spPr>
        <p:txBody>
          <a:bodyPr wrap="square" rtlCol="0">
            <a:spAutoFit/>
          </a:bodyPr>
          <a:lstStyle/>
          <a:p>
            <a:r>
              <a:rPr lang="fi-FI" sz="1200" dirty="0">
                <a:latin typeface="Corbel" panose="020B0503020204020204" pitchFamily="34" charset="0"/>
              </a:rPr>
              <a:t>29.5.2024</a:t>
            </a:r>
          </a:p>
        </p:txBody>
      </p:sp>
      <p:graphicFrame>
        <p:nvGraphicFramePr>
          <p:cNvPr id="3" name="Taulukko 2">
            <a:extLst>
              <a:ext uri="{FF2B5EF4-FFF2-40B4-BE49-F238E27FC236}">
                <a16:creationId xmlns:a16="http://schemas.microsoft.com/office/drawing/2014/main" id="{C1FF8894-A10B-E30A-A8C0-EA6FA61696AE}"/>
              </a:ext>
            </a:extLst>
          </p:cNvPr>
          <p:cNvGraphicFramePr>
            <a:graphicFrameLocks noGrp="1"/>
          </p:cNvGraphicFramePr>
          <p:nvPr>
            <p:extLst>
              <p:ext uri="{D42A27DB-BD31-4B8C-83A1-F6EECF244321}">
                <p14:modId xmlns:p14="http://schemas.microsoft.com/office/powerpoint/2010/main" val="2194733779"/>
              </p:ext>
            </p:extLst>
          </p:nvPr>
        </p:nvGraphicFramePr>
        <p:xfrm>
          <a:off x="5822426" y="2429690"/>
          <a:ext cx="5537200" cy="2724150"/>
        </p:xfrm>
        <a:graphic>
          <a:graphicData uri="http://schemas.openxmlformats.org/drawingml/2006/table">
            <a:tbl>
              <a:tblPr/>
              <a:tblGrid>
                <a:gridCol w="1932467">
                  <a:extLst>
                    <a:ext uri="{9D8B030D-6E8A-4147-A177-3AD203B41FA5}">
                      <a16:colId xmlns:a16="http://schemas.microsoft.com/office/drawing/2014/main" val="1323941649"/>
                    </a:ext>
                  </a:extLst>
                </a:gridCol>
                <a:gridCol w="786949">
                  <a:extLst>
                    <a:ext uri="{9D8B030D-6E8A-4147-A177-3AD203B41FA5}">
                      <a16:colId xmlns:a16="http://schemas.microsoft.com/office/drawing/2014/main" val="3244616688"/>
                    </a:ext>
                  </a:extLst>
                </a:gridCol>
                <a:gridCol w="609251">
                  <a:extLst>
                    <a:ext uri="{9D8B030D-6E8A-4147-A177-3AD203B41FA5}">
                      <a16:colId xmlns:a16="http://schemas.microsoft.com/office/drawing/2014/main" val="4086940623"/>
                    </a:ext>
                  </a:extLst>
                </a:gridCol>
                <a:gridCol w="621943">
                  <a:extLst>
                    <a:ext uri="{9D8B030D-6E8A-4147-A177-3AD203B41FA5}">
                      <a16:colId xmlns:a16="http://schemas.microsoft.com/office/drawing/2014/main" val="3901716048"/>
                    </a:ext>
                  </a:extLst>
                </a:gridCol>
                <a:gridCol w="621943">
                  <a:extLst>
                    <a:ext uri="{9D8B030D-6E8A-4147-A177-3AD203B41FA5}">
                      <a16:colId xmlns:a16="http://schemas.microsoft.com/office/drawing/2014/main" val="1386186593"/>
                    </a:ext>
                  </a:extLst>
                </a:gridCol>
                <a:gridCol w="964647">
                  <a:extLst>
                    <a:ext uri="{9D8B030D-6E8A-4147-A177-3AD203B41FA5}">
                      <a16:colId xmlns:a16="http://schemas.microsoft.com/office/drawing/2014/main" val="2312262148"/>
                    </a:ext>
                  </a:extLst>
                </a:gridCol>
              </a:tblGrid>
              <a:tr h="600075">
                <a:tc>
                  <a:txBody>
                    <a:bodyPr/>
                    <a:lstStyle/>
                    <a:p>
                      <a:pPr algn="l" fontAlgn="b"/>
                      <a:r>
                        <a:rPr lang="fi-FI" sz="1200" b="1" i="0" u="none" strike="noStrike">
                          <a:solidFill>
                            <a:srgbClr val="000000"/>
                          </a:solidFill>
                          <a:effectLst/>
                          <a:latin typeface="Corbel" panose="020B0503020204020204" pitchFamily="34" charset="0"/>
                        </a:rPr>
                        <a:t>Alue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200" b="1" i="0" u="none" strike="noStrike">
                          <a:solidFill>
                            <a:srgbClr val="000000"/>
                          </a:solidFill>
                          <a:effectLst/>
                          <a:latin typeface="Corbel" panose="020B0503020204020204" pitchFamily="34" charset="0"/>
                        </a:rPr>
                        <a:t>2000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200" b="1" i="0" u="none" strike="noStrike">
                          <a:solidFill>
                            <a:srgbClr val="000000"/>
                          </a:solidFill>
                          <a:effectLst/>
                          <a:latin typeface="Corbel" panose="020B0503020204020204" pitchFamily="34" charset="0"/>
                        </a:rPr>
                        <a:t>2000 %-osuus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200" b="1" i="0" u="none" strike="noStrike">
                          <a:solidFill>
                            <a:srgbClr val="5A71DF"/>
                          </a:solidFill>
                          <a:effectLst/>
                          <a:latin typeface="Corbel" panose="020B0503020204020204" pitchFamily="34" charset="0"/>
                        </a:rPr>
                        <a:t>2023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200" b="1" i="0" u="none" strike="noStrike">
                          <a:solidFill>
                            <a:srgbClr val="000000"/>
                          </a:solidFill>
                          <a:effectLst/>
                          <a:latin typeface="Corbel" panose="020B0503020204020204" pitchFamily="34" charset="0"/>
                        </a:rPr>
                        <a:t>2023 </a:t>
                      </a:r>
                      <a:br>
                        <a:rPr lang="fi-FI" sz="1200" b="1" i="0" u="none" strike="noStrike">
                          <a:solidFill>
                            <a:srgbClr val="000000"/>
                          </a:solidFill>
                          <a:effectLst/>
                          <a:latin typeface="Corbel" panose="020B0503020204020204" pitchFamily="34" charset="0"/>
                        </a:rPr>
                      </a:br>
                      <a:r>
                        <a:rPr lang="fi-FI" sz="1200" b="1" i="0" u="none" strike="noStrike">
                          <a:solidFill>
                            <a:srgbClr val="000000"/>
                          </a:solidFill>
                          <a:effectLst/>
                          <a:latin typeface="Corbel" panose="020B0503020204020204" pitchFamily="34" charset="0"/>
                        </a:rPr>
                        <a:t>%-osuus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200" b="1" i="0" u="none" strike="noStrike">
                          <a:solidFill>
                            <a:srgbClr val="000000"/>
                          </a:solidFill>
                          <a:effectLst/>
                          <a:latin typeface="Corbel" panose="020B0503020204020204" pitchFamily="34" charset="0"/>
                        </a:rPr>
                        <a:t>Muutos </a:t>
                      </a:r>
                      <a:br>
                        <a:rPr lang="fi-FI" sz="1200" b="1" i="0" u="none" strike="noStrike">
                          <a:solidFill>
                            <a:srgbClr val="000000"/>
                          </a:solidFill>
                          <a:effectLst/>
                          <a:latin typeface="Corbel" panose="020B0503020204020204" pitchFamily="34" charset="0"/>
                        </a:rPr>
                      </a:br>
                      <a:r>
                        <a:rPr lang="fi-FI" sz="1200" b="1" i="0" u="none" strike="noStrike">
                          <a:solidFill>
                            <a:srgbClr val="000000"/>
                          </a:solidFill>
                          <a:effectLst/>
                          <a:latin typeface="Corbel" panose="020B0503020204020204" pitchFamily="34" charset="0"/>
                        </a:rPr>
                        <a:t>2000-2023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F3FC"/>
                    </a:solidFill>
                  </a:tcPr>
                </a:tc>
                <a:extLst>
                  <a:ext uri="{0D108BD9-81ED-4DB2-BD59-A6C34878D82A}">
                    <a16:rowId xmlns:a16="http://schemas.microsoft.com/office/drawing/2014/main" val="1573857376"/>
                  </a:ext>
                </a:extLst>
              </a:tr>
              <a:tr h="257175">
                <a:tc>
                  <a:txBody>
                    <a:bodyPr/>
                    <a:lstStyle/>
                    <a:p>
                      <a:pPr algn="l" fontAlgn="b"/>
                      <a:r>
                        <a:rPr lang="fi-FI" sz="1200" b="1" i="0" u="none" strike="noStrike">
                          <a:solidFill>
                            <a:srgbClr val="5A71DF"/>
                          </a:solidFill>
                          <a:effectLst/>
                          <a:latin typeface="Corbel" panose="020B0503020204020204" pitchFamily="34" charset="0"/>
                        </a:rPr>
                        <a:t>Väkiluku yhteensä</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200" b="1" i="0" u="none" strike="noStrike">
                          <a:solidFill>
                            <a:srgbClr val="5A71DF"/>
                          </a:solidFill>
                          <a:effectLst/>
                          <a:latin typeface="Corbel" panose="020B0503020204020204" pitchFamily="34" charset="0"/>
                        </a:rPr>
                        <a:t>108 890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200" b="1" i="0" u="none" strike="noStrike">
                          <a:solidFill>
                            <a:srgbClr val="5A71DF"/>
                          </a:solidFill>
                          <a:effectLst/>
                          <a:latin typeface="Corbel" panose="020B0503020204020204" pitchFamily="34" charset="0"/>
                        </a:rPr>
                        <a:t>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200" b="1" i="0" u="none" strike="noStrike">
                          <a:solidFill>
                            <a:srgbClr val="5A71DF"/>
                          </a:solidFill>
                          <a:effectLst/>
                          <a:latin typeface="Corbel" panose="020B0503020204020204" pitchFamily="34" charset="0"/>
                        </a:rPr>
                        <a:t>124021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200" b="1" i="0" u="none" strike="noStrike">
                          <a:solidFill>
                            <a:srgbClr val="5A71DF"/>
                          </a:solidFill>
                          <a:effectLst/>
                          <a:latin typeface="Corbel" panose="020B0503020204020204" pitchFamily="34" charset="0"/>
                        </a:rPr>
                        <a:t>100 %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200" b="1" i="0" u="none" strike="noStrike">
                          <a:solidFill>
                            <a:srgbClr val="5A71DF"/>
                          </a:solidFill>
                          <a:effectLst/>
                          <a:latin typeface="Corbel" panose="020B0503020204020204" pitchFamily="34" charset="0"/>
                        </a:rPr>
                        <a:t>15 131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B"/>
                    </a:solidFill>
                  </a:tcPr>
                </a:tc>
                <a:extLst>
                  <a:ext uri="{0D108BD9-81ED-4DB2-BD59-A6C34878D82A}">
                    <a16:rowId xmlns:a16="http://schemas.microsoft.com/office/drawing/2014/main" val="2136748963"/>
                  </a:ext>
                </a:extLst>
              </a:tr>
              <a:tr h="266700">
                <a:tc>
                  <a:txBody>
                    <a:bodyPr/>
                    <a:lstStyle/>
                    <a:p>
                      <a:pPr algn="l" fontAlgn="b"/>
                      <a:r>
                        <a:rPr lang="fi-FI" sz="1100" b="1" i="0" u="none" strike="noStrike">
                          <a:solidFill>
                            <a:srgbClr val="5A71DF"/>
                          </a:solidFill>
                          <a:effectLst/>
                          <a:latin typeface="Corbel" panose="020B0503020204020204" pitchFamily="34" charset="0"/>
                        </a:rPr>
                        <a:t>KAUPUNKIALUEET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80 790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74 %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99143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80 %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18 353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72882"/>
                  </a:ext>
                </a:extLst>
              </a:tr>
              <a:tr h="190500">
                <a:tc>
                  <a:txBody>
                    <a:bodyPr/>
                    <a:lstStyle/>
                    <a:p>
                      <a:pPr algn="l" fontAlgn="b"/>
                      <a:r>
                        <a:rPr lang="fi-FI" sz="1100" b="0" i="0" u="none" strike="noStrike">
                          <a:solidFill>
                            <a:srgbClr val="000000"/>
                          </a:solidFill>
                          <a:effectLst/>
                          <a:latin typeface="Corbel" panose="020B0503020204020204" pitchFamily="34" charset="0"/>
                        </a:rPr>
                        <a:t>Sisempi kaupunkialue</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a:solidFill>
                            <a:srgbClr val="000000"/>
                          </a:solidFill>
                          <a:effectLst/>
                          <a:latin typeface="Corbel" panose="020B0503020204020204" pitchFamily="34" charset="0"/>
                        </a:rPr>
                        <a:t>41 594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a:solidFill>
                            <a:srgbClr val="818273"/>
                          </a:solidFill>
                          <a:effectLst/>
                          <a:latin typeface="Corbel" panose="020B0503020204020204" pitchFamily="34" charset="0"/>
                        </a:rPr>
                        <a:t>38 %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dirty="0">
                          <a:solidFill>
                            <a:schemeClr val="tx1"/>
                          </a:solidFill>
                          <a:effectLst/>
                          <a:latin typeface="Corbel" panose="020B0503020204020204" pitchFamily="34" charset="0"/>
                        </a:rPr>
                        <a:t>47245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a:solidFill>
                            <a:srgbClr val="818273"/>
                          </a:solidFill>
                          <a:effectLst/>
                          <a:latin typeface="Corbel" panose="020B0503020204020204" pitchFamily="34" charset="0"/>
                        </a:rPr>
                        <a:t>38 %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a:solidFill>
                            <a:srgbClr val="000000"/>
                          </a:solidFill>
                          <a:effectLst/>
                          <a:latin typeface="Corbel" panose="020B0503020204020204" pitchFamily="34" charset="0"/>
                        </a:rPr>
                        <a:t>5 651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B"/>
                    </a:solidFill>
                  </a:tcPr>
                </a:tc>
                <a:extLst>
                  <a:ext uri="{0D108BD9-81ED-4DB2-BD59-A6C34878D82A}">
                    <a16:rowId xmlns:a16="http://schemas.microsoft.com/office/drawing/2014/main" val="3581916374"/>
                  </a:ext>
                </a:extLst>
              </a:tr>
              <a:tr h="190500">
                <a:tc>
                  <a:txBody>
                    <a:bodyPr/>
                    <a:lstStyle/>
                    <a:p>
                      <a:pPr algn="l" fontAlgn="b"/>
                      <a:r>
                        <a:rPr lang="fi-FI" sz="1100" b="0" i="0" u="none" strike="noStrike">
                          <a:solidFill>
                            <a:srgbClr val="000000"/>
                          </a:solidFill>
                          <a:effectLst/>
                          <a:latin typeface="Corbel" panose="020B0503020204020204" pitchFamily="34" charset="0"/>
                        </a:rPr>
                        <a:t>Ulompi kaupunkialue</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fi-FI" sz="1100" b="0" i="0" u="none" strike="noStrike">
                          <a:solidFill>
                            <a:srgbClr val="000000"/>
                          </a:solidFill>
                          <a:effectLst/>
                          <a:latin typeface="Corbel" panose="020B0503020204020204" pitchFamily="34" charset="0"/>
                        </a:rPr>
                        <a:t>37 017</a:t>
                      </a:r>
                    </a:p>
                  </a:txBody>
                  <a:tcPr marL="0" marR="0" marT="0" marB="0" anchor="b">
                    <a:lnL>
                      <a:noFill/>
                    </a:lnL>
                    <a:lnR>
                      <a:noFill/>
                    </a:lnR>
                    <a:lnT>
                      <a:noFill/>
                    </a:lnT>
                    <a:lnB>
                      <a:noFill/>
                    </a:lnB>
                    <a:noFill/>
                  </a:tcPr>
                </a:tc>
                <a:tc>
                  <a:txBody>
                    <a:bodyPr/>
                    <a:lstStyle/>
                    <a:p>
                      <a:pPr algn="r" fontAlgn="b"/>
                      <a:r>
                        <a:rPr lang="fi-FI" sz="1100" b="0" i="0" u="none" strike="noStrike">
                          <a:solidFill>
                            <a:srgbClr val="818273"/>
                          </a:solidFill>
                          <a:effectLst/>
                          <a:latin typeface="Corbel" panose="020B0503020204020204" pitchFamily="34" charset="0"/>
                        </a:rPr>
                        <a:t>34 %</a:t>
                      </a:r>
                    </a:p>
                  </a:txBody>
                  <a:tcPr marL="0" marR="0" marT="0" marB="0" anchor="b">
                    <a:lnL>
                      <a:noFill/>
                    </a:lnL>
                    <a:lnR>
                      <a:noFill/>
                    </a:lnR>
                    <a:lnT>
                      <a:noFill/>
                    </a:lnT>
                    <a:lnB>
                      <a:noFill/>
                    </a:lnB>
                    <a:noFill/>
                  </a:tcPr>
                </a:tc>
                <a:tc>
                  <a:txBody>
                    <a:bodyPr/>
                    <a:lstStyle/>
                    <a:p>
                      <a:pPr algn="r" fontAlgn="b"/>
                      <a:r>
                        <a:rPr lang="fi-FI" sz="1100" b="0" i="0" u="none" strike="noStrike" dirty="0">
                          <a:solidFill>
                            <a:schemeClr val="tx1"/>
                          </a:solidFill>
                          <a:effectLst/>
                          <a:latin typeface="Corbel" panose="020B0503020204020204" pitchFamily="34" charset="0"/>
                        </a:rPr>
                        <a:t>47601</a:t>
                      </a:r>
                    </a:p>
                  </a:txBody>
                  <a:tcPr marL="0" marR="0" marT="0" marB="0" anchor="b">
                    <a:lnL>
                      <a:noFill/>
                    </a:lnL>
                    <a:lnR>
                      <a:noFill/>
                    </a:lnR>
                    <a:lnT>
                      <a:noFill/>
                    </a:lnT>
                    <a:lnB>
                      <a:noFill/>
                    </a:lnB>
                    <a:noFill/>
                  </a:tcPr>
                </a:tc>
                <a:tc>
                  <a:txBody>
                    <a:bodyPr/>
                    <a:lstStyle/>
                    <a:p>
                      <a:pPr algn="r" fontAlgn="b"/>
                      <a:r>
                        <a:rPr lang="fi-FI" sz="1100" b="0" i="0" u="none" strike="noStrike">
                          <a:solidFill>
                            <a:srgbClr val="818273"/>
                          </a:solidFill>
                          <a:effectLst/>
                          <a:latin typeface="Corbel" panose="020B0503020204020204" pitchFamily="34" charset="0"/>
                        </a:rPr>
                        <a:t>38 %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fi-FI" sz="1100" b="0" i="0" u="none" strike="noStrike">
                          <a:solidFill>
                            <a:srgbClr val="000000"/>
                          </a:solidFill>
                          <a:effectLst/>
                          <a:latin typeface="Corbel" panose="020B0503020204020204" pitchFamily="34" charset="0"/>
                        </a:rPr>
                        <a:t>10 584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12466648"/>
                  </a:ext>
                </a:extLst>
              </a:tr>
              <a:tr h="190500">
                <a:tc>
                  <a:txBody>
                    <a:bodyPr/>
                    <a:lstStyle/>
                    <a:p>
                      <a:pPr algn="l" fontAlgn="b"/>
                      <a:r>
                        <a:rPr lang="fi-FI" sz="1100" b="0" i="0" u="none" strike="noStrike">
                          <a:solidFill>
                            <a:srgbClr val="000000"/>
                          </a:solidFill>
                          <a:effectLst/>
                          <a:latin typeface="Corbel" panose="020B0503020204020204" pitchFamily="34" charset="0"/>
                        </a:rPr>
                        <a:t>Kaupungin kehysalue</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a:solidFill>
                            <a:srgbClr val="000000"/>
                          </a:solidFill>
                          <a:effectLst/>
                          <a:latin typeface="Corbel" panose="020B0503020204020204" pitchFamily="34" charset="0"/>
                        </a:rPr>
                        <a:t>2 179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a:solidFill>
                            <a:srgbClr val="818273"/>
                          </a:solidFill>
                          <a:effectLst/>
                          <a:latin typeface="Corbel" panose="020B0503020204020204" pitchFamily="34" charset="0"/>
                        </a:rPr>
                        <a:t>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dirty="0">
                          <a:solidFill>
                            <a:schemeClr val="tx1"/>
                          </a:solidFill>
                          <a:effectLst/>
                          <a:latin typeface="Corbel" panose="020B0503020204020204" pitchFamily="34" charset="0"/>
                        </a:rPr>
                        <a:t>4297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a:solidFill>
                            <a:srgbClr val="818273"/>
                          </a:solidFill>
                          <a:effectLst/>
                          <a:latin typeface="Corbel" panose="020B0503020204020204" pitchFamily="34" charset="0"/>
                        </a:rPr>
                        <a:t>3 %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a:solidFill>
                            <a:srgbClr val="000000"/>
                          </a:solidFill>
                          <a:effectLst/>
                          <a:latin typeface="Corbel" panose="020B0503020204020204" pitchFamily="34" charset="0"/>
                        </a:rPr>
                        <a:t>2 118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DEDEB"/>
                    </a:solidFill>
                  </a:tcPr>
                </a:tc>
                <a:extLst>
                  <a:ext uri="{0D108BD9-81ED-4DB2-BD59-A6C34878D82A}">
                    <a16:rowId xmlns:a16="http://schemas.microsoft.com/office/drawing/2014/main" val="446569321"/>
                  </a:ext>
                </a:extLst>
              </a:tr>
              <a:tr h="257175">
                <a:tc>
                  <a:txBody>
                    <a:bodyPr/>
                    <a:lstStyle/>
                    <a:p>
                      <a:pPr algn="l" fontAlgn="b"/>
                      <a:r>
                        <a:rPr lang="fi-FI" sz="1100" b="1" i="0" u="none" strike="noStrike">
                          <a:solidFill>
                            <a:srgbClr val="5A71DF"/>
                          </a:solidFill>
                          <a:effectLst/>
                          <a:latin typeface="Corbel" panose="020B0503020204020204" pitchFamily="34" charset="0"/>
                        </a:rPr>
                        <a:t>MAASEUTUALUEET</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27 305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25 %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23494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19 %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-3 811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5424060"/>
                  </a:ext>
                </a:extLst>
              </a:tr>
              <a:tr h="190500">
                <a:tc>
                  <a:txBody>
                    <a:bodyPr/>
                    <a:lstStyle/>
                    <a:p>
                      <a:pPr algn="l" fontAlgn="b"/>
                      <a:r>
                        <a:rPr lang="fi-FI" sz="1100" b="0" i="0" u="none" strike="noStrike">
                          <a:solidFill>
                            <a:srgbClr val="000000"/>
                          </a:solidFill>
                          <a:effectLst/>
                          <a:latin typeface="Corbel" panose="020B0503020204020204" pitchFamily="34" charset="0"/>
                        </a:rPr>
                        <a:t>Kaupungin läheinen maaseutu</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a:solidFill>
                            <a:srgbClr val="000000"/>
                          </a:solidFill>
                          <a:effectLst/>
                          <a:latin typeface="Corbel" panose="020B0503020204020204" pitchFamily="34" charset="0"/>
                        </a:rPr>
                        <a:t>9 928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a:solidFill>
                            <a:srgbClr val="818273"/>
                          </a:solidFill>
                          <a:effectLst/>
                          <a:latin typeface="Corbel" panose="020B0503020204020204" pitchFamily="34" charset="0"/>
                        </a:rPr>
                        <a:t>9 %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dirty="0">
                          <a:solidFill>
                            <a:schemeClr val="tx1"/>
                          </a:solidFill>
                          <a:effectLst/>
                          <a:latin typeface="Corbel" panose="020B0503020204020204" pitchFamily="34" charset="0"/>
                        </a:rPr>
                        <a:t>10362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a:solidFill>
                            <a:srgbClr val="818273"/>
                          </a:solidFill>
                          <a:effectLst/>
                          <a:latin typeface="Corbel" panose="020B0503020204020204" pitchFamily="34" charset="0"/>
                        </a:rPr>
                        <a:t>8 %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B"/>
                    </a:solidFill>
                  </a:tcPr>
                </a:tc>
                <a:tc>
                  <a:txBody>
                    <a:bodyPr/>
                    <a:lstStyle/>
                    <a:p>
                      <a:pPr algn="r" fontAlgn="b"/>
                      <a:r>
                        <a:rPr lang="fi-FI" sz="1100" b="0" i="0" u="none" strike="noStrike">
                          <a:solidFill>
                            <a:srgbClr val="000000"/>
                          </a:solidFill>
                          <a:effectLst/>
                          <a:latin typeface="Corbel" panose="020B0503020204020204" pitchFamily="34" charset="0"/>
                        </a:rPr>
                        <a:t>434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DEDEB"/>
                    </a:solidFill>
                  </a:tcPr>
                </a:tc>
                <a:extLst>
                  <a:ext uri="{0D108BD9-81ED-4DB2-BD59-A6C34878D82A}">
                    <a16:rowId xmlns:a16="http://schemas.microsoft.com/office/drawing/2014/main" val="169240201"/>
                  </a:ext>
                </a:extLst>
              </a:tr>
              <a:tr h="190500">
                <a:tc>
                  <a:txBody>
                    <a:bodyPr/>
                    <a:lstStyle/>
                    <a:p>
                      <a:pPr algn="l" fontAlgn="b"/>
                      <a:r>
                        <a:rPr lang="fi-FI" sz="1100" b="0" i="0" u="none" strike="noStrike">
                          <a:solidFill>
                            <a:srgbClr val="000000"/>
                          </a:solidFill>
                          <a:effectLst/>
                          <a:latin typeface="Corbel" panose="020B0503020204020204" pitchFamily="34" charset="0"/>
                        </a:rPr>
                        <a:t>Ydinmaaseutu</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fi-FI" sz="1100" b="0" i="0" u="none" strike="noStrike">
                          <a:solidFill>
                            <a:srgbClr val="000000"/>
                          </a:solidFill>
                          <a:effectLst/>
                          <a:latin typeface="Corbel" panose="020B0503020204020204" pitchFamily="34" charset="0"/>
                        </a:rPr>
                        <a:t>14 749</a:t>
                      </a:r>
                    </a:p>
                  </a:txBody>
                  <a:tcPr marL="0" marR="0" marT="0" marB="0" anchor="b">
                    <a:lnL>
                      <a:noFill/>
                    </a:lnL>
                    <a:lnR>
                      <a:noFill/>
                    </a:lnR>
                    <a:lnT>
                      <a:noFill/>
                    </a:lnT>
                    <a:lnB>
                      <a:noFill/>
                    </a:lnB>
                    <a:noFill/>
                  </a:tcPr>
                </a:tc>
                <a:tc>
                  <a:txBody>
                    <a:bodyPr/>
                    <a:lstStyle/>
                    <a:p>
                      <a:pPr algn="r" fontAlgn="b"/>
                      <a:r>
                        <a:rPr lang="fi-FI" sz="1100" b="0" i="0" u="none" strike="noStrike">
                          <a:solidFill>
                            <a:srgbClr val="818273"/>
                          </a:solidFill>
                          <a:effectLst/>
                          <a:latin typeface="Corbel" panose="020B0503020204020204" pitchFamily="34" charset="0"/>
                        </a:rPr>
                        <a:t>14 %</a:t>
                      </a:r>
                    </a:p>
                  </a:txBody>
                  <a:tcPr marL="0" marR="0" marT="0" marB="0" anchor="b">
                    <a:lnL>
                      <a:noFill/>
                    </a:lnL>
                    <a:lnR>
                      <a:noFill/>
                    </a:lnR>
                    <a:lnT>
                      <a:noFill/>
                    </a:lnT>
                    <a:lnB>
                      <a:noFill/>
                    </a:lnB>
                    <a:noFill/>
                  </a:tcPr>
                </a:tc>
                <a:tc>
                  <a:txBody>
                    <a:bodyPr/>
                    <a:lstStyle/>
                    <a:p>
                      <a:pPr algn="r" fontAlgn="b"/>
                      <a:r>
                        <a:rPr lang="fi-FI" sz="1100" b="0" i="0" u="none" strike="noStrike" dirty="0">
                          <a:solidFill>
                            <a:schemeClr val="tx1"/>
                          </a:solidFill>
                          <a:effectLst/>
                          <a:latin typeface="Corbel" panose="020B0503020204020204" pitchFamily="34" charset="0"/>
                        </a:rPr>
                        <a:t>11345</a:t>
                      </a:r>
                    </a:p>
                  </a:txBody>
                  <a:tcPr marL="0" marR="0" marT="0" marB="0" anchor="b">
                    <a:lnL>
                      <a:noFill/>
                    </a:lnL>
                    <a:lnR>
                      <a:noFill/>
                    </a:lnR>
                    <a:lnT>
                      <a:noFill/>
                    </a:lnT>
                    <a:lnB>
                      <a:noFill/>
                    </a:lnB>
                    <a:noFill/>
                  </a:tcPr>
                </a:tc>
                <a:tc>
                  <a:txBody>
                    <a:bodyPr/>
                    <a:lstStyle/>
                    <a:p>
                      <a:pPr algn="r" fontAlgn="b"/>
                      <a:r>
                        <a:rPr lang="fi-FI" sz="1100" b="0" i="0" u="none" strike="noStrike">
                          <a:solidFill>
                            <a:srgbClr val="818273"/>
                          </a:solidFill>
                          <a:effectLst/>
                          <a:latin typeface="Corbel" panose="020B0503020204020204" pitchFamily="34" charset="0"/>
                        </a:rPr>
                        <a:t>9 %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fi-FI" sz="1100" b="0" i="0" u="none" strike="noStrike">
                          <a:solidFill>
                            <a:srgbClr val="000000"/>
                          </a:solidFill>
                          <a:effectLst/>
                          <a:latin typeface="Corbel" panose="020B0503020204020204" pitchFamily="34" charset="0"/>
                        </a:rPr>
                        <a:t>-3 404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88806054"/>
                  </a:ext>
                </a:extLst>
              </a:tr>
              <a:tr h="190500">
                <a:tc>
                  <a:txBody>
                    <a:bodyPr/>
                    <a:lstStyle/>
                    <a:p>
                      <a:pPr algn="l" fontAlgn="b"/>
                      <a:r>
                        <a:rPr lang="fi-FI" sz="1100" b="0" i="0" u="none" strike="noStrike">
                          <a:solidFill>
                            <a:srgbClr val="000000"/>
                          </a:solidFill>
                          <a:effectLst/>
                          <a:latin typeface="Corbel" panose="020B0503020204020204" pitchFamily="34" charset="0"/>
                        </a:rPr>
                        <a:t>Harvaan asuttu maaseutu</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a:solidFill>
                            <a:srgbClr val="000000"/>
                          </a:solidFill>
                          <a:effectLst/>
                          <a:latin typeface="Corbel" panose="020B0503020204020204" pitchFamily="34" charset="0"/>
                        </a:rPr>
                        <a:t>2 628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a:solidFill>
                            <a:srgbClr val="818273"/>
                          </a:solidFill>
                          <a:effectLst/>
                          <a:latin typeface="Corbel" panose="020B0503020204020204" pitchFamily="34" charset="0"/>
                        </a:rPr>
                        <a:t>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dirty="0">
                          <a:solidFill>
                            <a:schemeClr val="tx1"/>
                          </a:solidFill>
                          <a:effectLst/>
                          <a:latin typeface="Corbel" panose="020B0503020204020204" pitchFamily="34" charset="0"/>
                        </a:rPr>
                        <a:t>1787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a:solidFill>
                            <a:srgbClr val="818273"/>
                          </a:solidFill>
                          <a:effectLst/>
                          <a:latin typeface="Corbel" panose="020B0503020204020204" pitchFamily="34" charset="0"/>
                        </a:rPr>
                        <a:t>1 %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DEDEB"/>
                    </a:solidFill>
                  </a:tcPr>
                </a:tc>
                <a:tc>
                  <a:txBody>
                    <a:bodyPr/>
                    <a:lstStyle/>
                    <a:p>
                      <a:pPr algn="r" fontAlgn="b"/>
                      <a:r>
                        <a:rPr lang="fi-FI" sz="1100" b="0" i="0" u="none" strike="noStrike">
                          <a:solidFill>
                            <a:srgbClr val="000000"/>
                          </a:solidFill>
                          <a:effectLst/>
                          <a:latin typeface="Corbel" panose="020B0503020204020204" pitchFamily="34" charset="0"/>
                        </a:rPr>
                        <a:t>-841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DEDEB"/>
                    </a:solidFill>
                  </a:tcPr>
                </a:tc>
                <a:extLst>
                  <a:ext uri="{0D108BD9-81ED-4DB2-BD59-A6C34878D82A}">
                    <a16:rowId xmlns:a16="http://schemas.microsoft.com/office/drawing/2014/main" val="464682342"/>
                  </a:ext>
                </a:extLst>
              </a:tr>
              <a:tr h="200025">
                <a:tc>
                  <a:txBody>
                    <a:bodyPr/>
                    <a:lstStyle/>
                    <a:p>
                      <a:pPr algn="l" fontAlgn="b"/>
                      <a:r>
                        <a:rPr lang="fi-FI" sz="1100" b="0" i="0" u="none" strike="noStrike">
                          <a:solidFill>
                            <a:srgbClr val="000000"/>
                          </a:solidFill>
                          <a:effectLst/>
                          <a:latin typeface="Corbel" panose="020B0503020204020204" pitchFamily="34" charset="0"/>
                        </a:rPr>
                        <a:t>Tuntematon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000000"/>
                          </a:solidFill>
                          <a:effectLst/>
                          <a:latin typeface="Corbel" panose="020B0503020204020204" pitchFamily="34" charset="0"/>
                        </a:rPr>
                        <a:t>795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5A71DF"/>
                          </a:solidFill>
                          <a:effectLst/>
                          <a:latin typeface="Corbel" panose="020B0503020204020204" pitchFamily="34" charset="0"/>
                        </a:rPr>
                        <a:t>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a:solidFill>
                            <a:srgbClr val="5A71DF"/>
                          </a:solidFill>
                          <a:effectLst/>
                          <a:latin typeface="Corbel" panose="020B0503020204020204" pitchFamily="34" charset="0"/>
                        </a:rPr>
                        <a:t>1384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1" i="0" u="none" strike="noStrike">
                          <a:solidFill>
                            <a:srgbClr val="5A71DF"/>
                          </a:solidFill>
                          <a:effectLst/>
                          <a:latin typeface="Corbel" panose="020B0503020204020204" pitchFamily="34" charset="0"/>
                        </a:rPr>
                        <a:t>1 %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fi-FI" sz="1100" b="0" i="0" u="none" strike="noStrike" dirty="0">
                          <a:solidFill>
                            <a:srgbClr val="000000"/>
                          </a:solidFill>
                          <a:effectLst/>
                          <a:latin typeface="Corbel" panose="020B0503020204020204" pitchFamily="34" charset="0"/>
                        </a:rPr>
                        <a:t>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7038514"/>
                  </a:ext>
                </a:extLst>
              </a:tr>
            </a:tbl>
          </a:graphicData>
        </a:graphic>
      </p:graphicFrame>
    </p:spTree>
    <p:extLst>
      <p:ext uri="{BB962C8B-B14F-4D97-AF65-F5344CB8AC3E}">
        <p14:creationId xmlns:p14="http://schemas.microsoft.com/office/powerpoint/2010/main" val="213637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Kaavio 15">
            <a:extLst>
              <a:ext uri="{FF2B5EF4-FFF2-40B4-BE49-F238E27FC236}">
                <a16:creationId xmlns:a16="http://schemas.microsoft.com/office/drawing/2014/main" id="{428D55E9-1B2D-40EA-9AE2-B19D375E542C}"/>
              </a:ext>
            </a:extLst>
          </p:cNvPr>
          <p:cNvGraphicFramePr>
            <a:graphicFrameLocks/>
          </p:cNvGraphicFramePr>
          <p:nvPr>
            <p:extLst>
              <p:ext uri="{D42A27DB-BD31-4B8C-83A1-F6EECF244321}">
                <p14:modId xmlns:p14="http://schemas.microsoft.com/office/powerpoint/2010/main" val="1907057479"/>
              </p:ext>
            </p:extLst>
          </p:nvPr>
        </p:nvGraphicFramePr>
        <p:xfrm>
          <a:off x="286783" y="2040180"/>
          <a:ext cx="5284457" cy="3512208"/>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i 8" hidden="1">
            <a:extLst>
              <a:ext uri="{C183D7F6-B498-43B3-948B-1728B52AA6E4}">
                <adec:decorative xmlns:adec="http://schemas.microsoft.com/office/drawing/2017/decorative" val="1"/>
              </a:ext>
            </a:extLst>
          </p:cNvPr>
          <p:cNvSpPr/>
          <p:nvPr/>
        </p:nvSpPr>
        <p:spPr>
          <a:xfrm>
            <a:off x="8552935" y="333748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Ellipsi 9" hidden="1">
            <a:extLst>
              <a:ext uri="{C183D7F6-B498-43B3-948B-1728B52AA6E4}">
                <adec:decorative xmlns:adec="http://schemas.microsoft.com/office/drawing/2017/decorative" val="1"/>
              </a:ext>
            </a:extLst>
          </p:cNvPr>
          <p:cNvSpPr/>
          <p:nvPr/>
        </p:nvSpPr>
        <p:spPr>
          <a:xfrm>
            <a:off x="9020432" y="437525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Ellipsi 10" hidden="1">
            <a:extLst>
              <a:ext uri="{C183D7F6-B498-43B3-948B-1728B52AA6E4}">
                <adec:decorative xmlns:adec="http://schemas.microsoft.com/office/drawing/2017/decorative" val="1"/>
              </a:ext>
            </a:extLst>
          </p:cNvPr>
          <p:cNvSpPr/>
          <p:nvPr/>
        </p:nvSpPr>
        <p:spPr>
          <a:xfrm>
            <a:off x="9993190" y="472632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Ellipsi 11" hidden="1">
            <a:extLst>
              <a:ext uri="{C183D7F6-B498-43B3-948B-1728B52AA6E4}">
                <adec:decorative xmlns:adec="http://schemas.microsoft.com/office/drawing/2017/decorative" val="1"/>
              </a:ext>
            </a:extLst>
          </p:cNvPr>
          <p:cNvSpPr/>
          <p:nvPr/>
        </p:nvSpPr>
        <p:spPr>
          <a:xfrm>
            <a:off x="10890423" y="4024184"/>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Ellipsi 12" hidden="1">
            <a:extLst>
              <a:ext uri="{C183D7F6-B498-43B3-948B-1728B52AA6E4}">
                <adec:decorative xmlns:adec="http://schemas.microsoft.com/office/drawing/2017/decorative" val="1"/>
              </a:ext>
            </a:extLst>
          </p:cNvPr>
          <p:cNvSpPr/>
          <p:nvPr/>
        </p:nvSpPr>
        <p:spPr>
          <a:xfrm>
            <a:off x="10098222" y="364524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Ellipsi 13" hidden="1">
            <a:extLst>
              <a:ext uri="{C183D7F6-B498-43B3-948B-1728B52AA6E4}">
                <adec:decorative xmlns:adec="http://schemas.microsoft.com/office/drawing/2017/decorative" val="1"/>
              </a:ext>
            </a:extLst>
          </p:cNvPr>
          <p:cNvSpPr/>
          <p:nvPr/>
        </p:nvSpPr>
        <p:spPr>
          <a:xfrm>
            <a:off x="8414952" y="4172465"/>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Ellipsi 14" hidden="1">
            <a:extLst>
              <a:ext uri="{C183D7F6-B498-43B3-948B-1728B52AA6E4}">
                <adec:decorative xmlns:adec="http://schemas.microsoft.com/office/drawing/2017/decorative" val="1"/>
              </a:ext>
            </a:extLst>
          </p:cNvPr>
          <p:cNvSpPr/>
          <p:nvPr/>
        </p:nvSpPr>
        <p:spPr>
          <a:xfrm>
            <a:off x="10663883" y="1777322"/>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Otsikko 7">
            <a:extLst>
              <a:ext uri="{FF2B5EF4-FFF2-40B4-BE49-F238E27FC236}">
                <a16:creationId xmlns:a16="http://schemas.microsoft.com/office/drawing/2014/main" id="{7B09C226-034A-C45D-FEED-D5FC222AAAA6}"/>
              </a:ext>
            </a:extLst>
          </p:cNvPr>
          <p:cNvSpPr>
            <a:spLocks noGrp="1"/>
          </p:cNvSpPr>
          <p:nvPr>
            <p:ph type="title"/>
          </p:nvPr>
        </p:nvSpPr>
        <p:spPr>
          <a:xfrm>
            <a:off x="286783" y="324970"/>
            <a:ext cx="11341898" cy="687390"/>
          </a:xfrm>
        </p:spPr>
        <p:txBody>
          <a:bodyPr>
            <a:normAutofit fontScale="90000"/>
          </a:bodyPr>
          <a:lstStyle/>
          <a:p>
            <a:r>
              <a:rPr lang="fi-FI" dirty="0">
                <a:solidFill>
                  <a:schemeClr val="accent1"/>
                </a:solidFill>
                <a:latin typeface="Corbel" panose="020B0503020204020204" pitchFamily="34" charset="0"/>
              </a:rPr>
              <a:t>Kuopion väestörakenne, taajamat 2022</a:t>
            </a:r>
            <a:endParaRPr lang="fi-FI" dirty="0">
              <a:latin typeface="Corbel" panose="020B0503020204020204" pitchFamily="34" charset="0"/>
            </a:endParaRPr>
          </a:p>
        </p:txBody>
      </p:sp>
      <p:sp>
        <p:nvSpPr>
          <p:cNvPr id="29" name="Tekstiruutu 28">
            <a:extLst>
              <a:ext uri="{FF2B5EF4-FFF2-40B4-BE49-F238E27FC236}">
                <a16:creationId xmlns:a16="http://schemas.microsoft.com/office/drawing/2014/main" id="{8298C33A-D440-1B41-B108-573DE24AC8E5}"/>
              </a:ext>
            </a:extLst>
          </p:cNvPr>
          <p:cNvSpPr txBox="1"/>
          <p:nvPr/>
        </p:nvSpPr>
        <p:spPr>
          <a:xfrm>
            <a:off x="73648" y="1626488"/>
            <a:ext cx="5602042" cy="369332"/>
          </a:xfrm>
          <a:prstGeom prst="rect">
            <a:avLst/>
          </a:prstGeom>
          <a:noFill/>
        </p:spPr>
        <p:txBody>
          <a:bodyPr wrap="square" rtlCol="0">
            <a:spAutoFit/>
          </a:bodyPr>
          <a:lstStyle/>
          <a:p>
            <a:pPr algn="ctr"/>
            <a:r>
              <a:rPr lang="fi-FI" b="1" dirty="0">
                <a:solidFill>
                  <a:schemeClr val="accent1"/>
                </a:solidFill>
                <a:latin typeface="Corbel" panose="020B0503020204020204" pitchFamily="34" charset="0"/>
              </a:rPr>
              <a:t>Kuopion väestöstä 86 % asuu taajama-alueilla 2022</a:t>
            </a:r>
          </a:p>
        </p:txBody>
      </p:sp>
      <p:sp>
        <p:nvSpPr>
          <p:cNvPr id="33" name="Tekstiruutu 32">
            <a:extLst>
              <a:ext uri="{FF2B5EF4-FFF2-40B4-BE49-F238E27FC236}">
                <a16:creationId xmlns:a16="http://schemas.microsoft.com/office/drawing/2014/main" id="{E5E680AA-0115-7FFC-C8B0-46F6CF236B2D}"/>
              </a:ext>
            </a:extLst>
          </p:cNvPr>
          <p:cNvSpPr txBox="1"/>
          <p:nvPr/>
        </p:nvSpPr>
        <p:spPr>
          <a:xfrm>
            <a:off x="5823123" y="1057702"/>
            <a:ext cx="5888585" cy="369332"/>
          </a:xfrm>
          <a:prstGeom prst="rect">
            <a:avLst/>
          </a:prstGeom>
          <a:noFill/>
        </p:spPr>
        <p:txBody>
          <a:bodyPr wrap="square" rtlCol="0">
            <a:spAutoFit/>
          </a:bodyPr>
          <a:lstStyle/>
          <a:p>
            <a:r>
              <a:rPr lang="fi-FI" b="1" dirty="0">
                <a:solidFill>
                  <a:schemeClr val="accent1"/>
                </a:solidFill>
                <a:latin typeface="Corbel" panose="020B0503020204020204" pitchFamily="34" charset="0"/>
              </a:rPr>
              <a:t>Kuopion väestö taajamaluokituksen mukaan 2017 ja  2022</a:t>
            </a:r>
          </a:p>
        </p:txBody>
      </p:sp>
      <p:sp>
        <p:nvSpPr>
          <p:cNvPr id="34" name="Tekstiruutu 33">
            <a:extLst>
              <a:ext uri="{FF2B5EF4-FFF2-40B4-BE49-F238E27FC236}">
                <a16:creationId xmlns:a16="http://schemas.microsoft.com/office/drawing/2014/main" id="{474BF312-FFF3-AB0C-C109-3086B5DA95F6}"/>
              </a:ext>
            </a:extLst>
          </p:cNvPr>
          <p:cNvSpPr txBox="1"/>
          <p:nvPr/>
        </p:nvSpPr>
        <p:spPr>
          <a:xfrm>
            <a:off x="169817" y="5781414"/>
            <a:ext cx="12022183" cy="1200329"/>
          </a:xfrm>
          <a:prstGeom prst="rect">
            <a:avLst/>
          </a:prstGeom>
          <a:noFill/>
        </p:spPr>
        <p:txBody>
          <a:bodyPr wrap="square" rtlCol="0">
            <a:spAutoFit/>
          </a:bodyPr>
          <a:lstStyle/>
          <a:p>
            <a:r>
              <a:rPr lang="fi-FI" sz="1200" dirty="0">
                <a:latin typeface="Corbel" panose="020B0503020204020204" pitchFamily="34" charset="0"/>
              </a:rPr>
              <a:t>Lähde: Tilastokeskus 1/2023</a:t>
            </a:r>
            <a:br>
              <a:rPr lang="fi-FI" sz="1200" dirty="0">
                <a:latin typeface="Corbel" panose="020B0503020204020204" pitchFamily="34" charset="0"/>
              </a:rPr>
            </a:br>
            <a:r>
              <a:rPr lang="fi-FI" sz="1200" dirty="0">
                <a:latin typeface="Corbel" panose="020B0503020204020204" pitchFamily="34" charset="0"/>
              </a:rPr>
              <a:t>Suomen ympäristökeskuksen tuottama taajamarajaus on Suomen virallinen taajamarajaus, jota Tilastokeskus käyttää tilastoinnissaan.</a:t>
            </a:r>
            <a:br>
              <a:rPr lang="fi-FI" sz="1200" dirty="0">
                <a:latin typeface="Corbel" panose="020B0503020204020204" pitchFamily="34" charset="0"/>
              </a:rPr>
            </a:br>
            <a:r>
              <a:rPr lang="fi-FI" sz="1200" dirty="0">
                <a:latin typeface="Corbel" panose="020B0503020204020204" pitchFamily="34" charset="0"/>
              </a:rPr>
              <a:t>Taajama on asutus- ja rakennustihentymä. Taajamaksi määrittelyn edellytyksenä on riittävän tiheä rakennuskanta, rakennusten kerrosalamäärä ja vähintään 200 asukasta. Suomen ympäristökeskus määrittelee ja rajaa taajamat paikkatietomenetelmillä vuosittain mm. Tilastokeskuksen paikkatietopohjaisia 250 m x 250 m -ruutuaineistoja hyödyntäen. </a:t>
            </a:r>
            <a:br>
              <a:rPr lang="fi-FI" sz="1200" dirty="0">
                <a:latin typeface="Corbel" panose="020B0503020204020204" pitchFamily="34" charset="0"/>
              </a:rPr>
            </a:br>
            <a:r>
              <a:rPr lang="fi-FI" sz="1200" dirty="0">
                <a:latin typeface="Corbel" panose="020B0503020204020204" pitchFamily="34" charset="0"/>
              </a:rPr>
              <a:t>kk.=kirkonkylä, </a:t>
            </a:r>
            <a:r>
              <a:rPr lang="fi-FI" sz="1200" dirty="0" err="1">
                <a:latin typeface="Corbel" panose="020B0503020204020204" pitchFamily="34" charset="0"/>
              </a:rPr>
              <a:t>kt</a:t>
            </a:r>
            <a:r>
              <a:rPr lang="fi-FI" sz="1200" dirty="0">
                <a:latin typeface="Corbel" panose="020B0503020204020204" pitchFamily="34" charset="0"/>
              </a:rPr>
              <a:t>= keskustaajama, tuntematon= ei koordinaatteja</a:t>
            </a:r>
            <a:br>
              <a:rPr lang="fi-FI" sz="1200" dirty="0">
                <a:latin typeface="+mn-lt"/>
              </a:rPr>
            </a:br>
            <a:endParaRPr lang="fi-FI" sz="1200" dirty="0">
              <a:latin typeface="Corbel" panose="020B0503020204020204" pitchFamily="34" charset="0"/>
            </a:endParaRPr>
          </a:p>
        </p:txBody>
      </p:sp>
      <p:sp>
        <p:nvSpPr>
          <p:cNvPr id="4" name="Oikea aaltosulje 3">
            <a:extLst>
              <a:ext uri="{FF2B5EF4-FFF2-40B4-BE49-F238E27FC236}">
                <a16:creationId xmlns:a16="http://schemas.microsoft.com/office/drawing/2014/main" id="{F0304859-2E9F-4F36-8720-EE5D56037C22}"/>
              </a:ext>
            </a:extLst>
          </p:cNvPr>
          <p:cNvSpPr/>
          <p:nvPr/>
        </p:nvSpPr>
        <p:spPr>
          <a:xfrm>
            <a:off x="9497646" y="2060761"/>
            <a:ext cx="152400" cy="361950"/>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fi-FI" sz="1100" b="1"/>
          </a:p>
        </p:txBody>
      </p:sp>
      <p:sp>
        <p:nvSpPr>
          <p:cNvPr id="7" name="Tekstiruutu 1">
            <a:extLst>
              <a:ext uri="{FF2B5EF4-FFF2-40B4-BE49-F238E27FC236}">
                <a16:creationId xmlns:a16="http://schemas.microsoft.com/office/drawing/2014/main" id="{3B0B47FD-AD51-69AF-D674-05BC11DBD6C6}"/>
              </a:ext>
            </a:extLst>
          </p:cNvPr>
          <p:cNvSpPr txBox="1"/>
          <p:nvPr/>
        </p:nvSpPr>
        <p:spPr>
          <a:xfrm>
            <a:off x="2148483" y="3429000"/>
            <a:ext cx="1278117" cy="9023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i-FI" sz="1400" dirty="0">
                <a:latin typeface="Corbel" panose="020B0503020204020204" pitchFamily="34" charset="0"/>
              </a:rPr>
              <a:t>Väkiluku</a:t>
            </a:r>
          </a:p>
          <a:p>
            <a:pPr algn="ctr"/>
            <a:r>
              <a:rPr lang="fi-FI" sz="2000" dirty="0">
                <a:latin typeface="Corbel" panose="020B0503020204020204" pitchFamily="34" charset="0"/>
              </a:rPr>
              <a:t>122 594</a:t>
            </a:r>
          </a:p>
          <a:p>
            <a:pPr algn="ctr"/>
            <a:r>
              <a:rPr lang="fi-FI" sz="1400" dirty="0">
                <a:latin typeface="Corbel" panose="020B0503020204020204" pitchFamily="34" charset="0"/>
              </a:rPr>
              <a:t>31.12.2022</a:t>
            </a:r>
          </a:p>
        </p:txBody>
      </p:sp>
      <p:graphicFrame>
        <p:nvGraphicFramePr>
          <p:cNvPr id="3" name="Taulukko 2">
            <a:extLst>
              <a:ext uri="{FF2B5EF4-FFF2-40B4-BE49-F238E27FC236}">
                <a16:creationId xmlns:a16="http://schemas.microsoft.com/office/drawing/2014/main" id="{2B4A75CD-4154-3127-61A8-4D766C60C73A}"/>
              </a:ext>
            </a:extLst>
          </p:cNvPr>
          <p:cNvGraphicFramePr>
            <a:graphicFrameLocks noGrp="1"/>
          </p:cNvGraphicFramePr>
          <p:nvPr>
            <p:extLst>
              <p:ext uri="{D42A27DB-BD31-4B8C-83A1-F6EECF244321}">
                <p14:modId xmlns:p14="http://schemas.microsoft.com/office/powerpoint/2010/main" val="4031477596"/>
              </p:ext>
            </p:extLst>
          </p:nvPr>
        </p:nvGraphicFramePr>
        <p:xfrm>
          <a:off x="5902036" y="1472376"/>
          <a:ext cx="6063618" cy="4309038"/>
        </p:xfrm>
        <a:graphic>
          <a:graphicData uri="http://schemas.openxmlformats.org/drawingml/2006/table">
            <a:tbl>
              <a:tblPr>
                <a:tableStyleId>{5FD0F851-EC5A-4D38-B0AD-8093EC10F338}</a:tableStyleId>
              </a:tblPr>
              <a:tblGrid>
                <a:gridCol w="1158716">
                  <a:extLst>
                    <a:ext uri="{9D8B030D-6E8A-4147-A177-3AD203B41FA5}">
                      <a16:colId xmlns:a16="http://schemas.microsoft.com/office/drawing/2014/main" val="462967899"/>
                    </a:ext>
                  </a:extLst>
                </a:gridCol>
                <a:gridCol w="628661">
                  <a:extLst>
                    <a:ext uri="{9D8B030D-6E8A-4147-A177-3AD203B41FA5}">
                      <a16:colId xmlns:a16="http://schemas.microsoft.com/office/drawing/2014/main" val="3258603150"/>
                    </a:ext>
                  </a:extLst>
                </a:gridCol>
                <a:gridCol w="623924">
                  <a:extLst>
                    <a:ext uri="{9D8B030D-6E8A-4147-A177-3AD203B41FA5}">
                      <a16:colId xmlns:a16="http://schemas.microsoft.com/office/drawing/2014/main" val="1295464925"/>
                    </a:ext>
                  </a:extLst>
                </a:gridCol>
                <a:gridCol w="650663">
                  <a:extLst>
                    <a:ext uri="{9D8B030D-6E8A-4147-A177-3AD203B41FA5}">
                      <a16:colId xmlns:a16="http://schemas.microsoft.com/office/drawing/2014/main" val="1723457117"/>
                    </a:ext>
                  </a:extLst>
                </a:gridCol>
                <a:gridCol w="632837">
                  <a:extLst>
                    <a:ext uri="{9D8B030D-6E8A-4147-A177-3AD203B41FA5}">
                      <a16:colId xmlns:a16="http://schemas.microsoft.com/office/drawing/2014/main" val="175224166"/>
                    </a:ext>
                  </a:extLst>
                </a:gridCol>
                <a:gridCol w="668490">
                  <a:extLst>
                    <a:ext uri="{9D8B030D-6E8A-4147-A177-3AD203B41FA5}">
                      <a16:colId xmlns:a16="http://schemas.microsoft.com/office/drawing/2014/main" val="2532243001"/>
                    </a:ext>
                  </a:extLst>
                </a:gridCol>
                <a:gridCol w="615010">
                  <a:extLst>
                    <a:ext uri="{9D8B030D-6E8A-4147-A177-3AD203B41FA5}">
                      <a16:colId xmlns:a16="http://schemas.microsoft.com/office/drawing/2014/main" val="3763789569"/>
                    </a:ext>
                  </a:extLst>
                </a:gridCol>
                <a:gridCol w="1085317">
                  <a:extLst>
                    <a:ext uri="{9D8B030D-6E8A-4147-A177-3AD203B41FA5}">
                      <a16:colId xmlns:a16="http://schemas.microsoft.com/office/drawing/2014/main" val="1338760682"/>
                    </a:ext>
                  </a:extLst>
                </a:gridCol>
              </a:tblGrid>
              <a:tr h="409428">
                <a:tc>
                  <a:txBody>
                    <a:bodyPr/>
                    <a:lstStyle/>
                    <a:p>
                      <a:pPr algn="l" fontAlgn="b"/>
                      <a:endParaRPr lang="fi-FI" sz="1000" b="1" i="0" u="none" strike="noStrike" dirty="0">
                        <a:solidFill>
                          <a:srgbClr val="000000"/>
                        </a:solidFill>
                        <a:effectLst/>
                        <a:latin typeface="Corbel" panose="020B0503020204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fi-FI" sz="1000" b="1" u="none" strike="noStrike" dirty="0">
                          <a:solidFill>
                            <a:srgbClr val="000000"/>
                          </a:solidFill>
                          <a:effectLst/>
                        </a:rPr>
                        <a:t> VÄESTÖ</a:t>
                      </a:r>
                    </a:p>
                    <a:p>
                      <a:pPr algn="ctr" fontAlgn="b"/>
                      <a:r>
                        <a:rPr lang="fi-FI" sz="1000" b="1" u="none" strike="noStrike" dirty="0">
                          <a:solidFill>
                            <a:srgbClr val="000000"/>
                          </a:solidFill>
                          <a:effectLst/>
                        </a:rPr>
                        <a:t> 2017 </a:t>
                      </a:r>
                      <a:endParaRPr lang="fi-FI" sz="1000" b="1" i="0" u="none" strike="noStrike" dirty="0">
                        <a:solidFill>
                          <a:srgbClr val="000000"/>
                        </a:solidFill>
                        <a:effectLst/>
                        <a:latin typeface="Corbel" panose="020B0503020204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1000" b="1" u="none" strike="noStrike" dirty="0">
                          <a:solidFill>
                            <a:srgbClr val="000000"/>
                          </a:solidFill>
                          <a:effectLst/>
                        </a:rPr>
                        <a:t> VÄESTÖ </a:t>
                      </a:r>
                    </a:p>
                    <a:p>
                      <a:pPr algn="r" fontAlgn="b"/>
                      <a:r>
                        <a:rPr lang="fi-FI" sz="1000" b="1" u="none" strike="noStrike" dirty="0">
                          <a:solidFill>
                            <a:srgbClr val="000000"/>
                          </a:solidFill>
                          <a:effectLst/>
                        </a:rPr>
                        <a:t>2021 </a:t>
                      </a:r>
                      <a:endParaRPr lang="fi-FI" sz="1000" b="1" i="0" u="none" strike="noStrike" dirty="0">
                        <a:solidFill>
                          <a:srgbClr val="000000"/>
                        </a:solidFill>
                        <a:effectLst/>
                        <a:latin typeface="Corbel" panose="020B0503020204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1000" b="0" u="none" strike="noStrike" dirty="0">
                          <a:solidFill>
                            <a:schemeClr val="tx1"/>
                          </a:solidFill>
                          <a:effectLst/>
                        </a:rPr>
                        <a:t> </a:t>
                      </a:r>
                      <a:r>
                        <a:rPr lang="fi-FI" sz="1000" b="1" u="none" strike="noStrike" dirty="0">
                          <a:solidFill>
                            <a:schemeClr val="tx1"/>
                          </a:solidFill>
                          <a:effectLst/>
                        </a:rPr>
                        <a:t>VÄESTÖ 2022 </a:t>
                      </a:r>
                      <a:endParaRPr lang="fi-FI" sz="1000" b="1" i="0" u="none" strike="noStrike" dirty="0">
                        <a:solidFill>
                          <a:schemeClr val="tx1"/>
                        </a:solidFill>
                        <a:effectLst/>
                        <a:latin typeface="Corbel" panose="020B0503020204020204" pitchFamily="34" charset="0"/>
                      </a:endParaRPr>
                    </a:p>
                  </a:txBody>
                  <a:tcPr marL="0" marR="0" marT="0" marB="0" anchor="b">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fi-FI" sz="1000" b="1" u="none" strike="noStrike" dirty="0">
                          <a:solidFill>
                            <a:srgbClr val="000000"/>
                          </a:solidFill>
                          <a:effectLst/>
                        </a:rPr>
                        <a:t> Muutos 2022/2021 </a:t>
                      </a:r>
                      <a:endParaRPr lang="fi-FI" sz="1000" b="1" i="0" u="none" strike="noStrike" dirty="0">
                        <a:solidFill>
                          <a:srgbClr val="000000"/>
                        </a:solidFill>
                        <a:effectLst/>
                        <a:latin typeface="Corbel" panose="020B0503020204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1000" b="1" u="none" strike="noStrike" dirty="0">
                          <a:solidFill>
                            <a:srgbClr val="000000"/>
                          </a:solidFill>
                          <a:effectLst/>
                        </a:rPr>
                        <a:t> Muutos 2017/22 </a:t>
                      </a:r>
                      <a:endParaRPr lang="fi-FI" sz="1000" b="1" i="0" u="none" strike="noStrike" dirty="0">
                        <a:solidFill>
                          <a:srgbClr val="000000"/>
                        </a:solidFill>
                        <a:effectLst/>
                        <a:latin typeface="Corbel" panose="020B0503020204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fi-FI" sz="1000" b="1" u="none" strike="noStrike" dirty="0">
                          <a:solidFill>
                            <a:srgbClr val="000000"/>
                          </a:solidFill>
                          <a:effectLst/>
                        </a:rPr>
                        <a:t>Muutos 2017/222</a:t>
                      </a:r>
                      <a:endParaRPr lang="fi-FI" sz="1000" b="1" i="0" u="none" strike="noStrike" dirty="0">
                        <a:solidFill>
                          <a:srgbClr val="000000"/>
                        </a:solidFill>
                        <a:effectLst/>
                        <a:latin typeface="Corbel" panose="020B0503020204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r>
                        <a:rPr lang="fi-FI" sz="1000" b="1" u="none" strike="noStrike" dirty="0">
                          <a:solidFill>
                            <a:srgbClr val="000000"/>
                          </a:solidFill>
                          <a:effectLst/>
                        </a:rPr>
                        <a:t> MÄÄRITELMÄ</a:t>
                      </a:r>
                      <a:endParaRPr lang="fi-FI" sz="1000" b="1" i="0" u="none" strike="noStrike" dirty="0">
                        <a:solidFill>
                          <a:srgbClr val="000000"/>
                        </a:solidFill>
                        <a:effectLst/>
                        <a:latin typeface="Corbel" panose="020B0503020204020204" pitchFamily="34"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868729"/>
                  </a:ext>
                </a:extLst>
              </a:tr>
              <a:tr h="186104">
                <a:tc>
                  <a:txBody>
                    <a:bodyPr/>
                    <a:lstStyle/>
                    <a:p>
                      <a:pPr algn="l" fontAlgn="b"/>
                      <a:r>
                        <a:rPr lang="fi-FI" sz="1100" b="0" u="none" strike="noStrike" dirty="0">
                          <a:solidFill>
                            <a:srgbClr val="000000"/>
                          </a:solidFill>
                          <a:effectLst/>
                        </a:rPr>
                        <a:t>Keskustaajama (sis. </a:t>
                      </a:r>
                      <a:r>
                        <a:rPr lang="fi-FI" sz="1100" b="0" u="none" strike="noStrike" dirty="0" err="1">
                          <a:solidFill>
                            <a:srgbClr val="000000"/>
                          </a:solidFill>
                          <a:effectLst/>
                        </a:rPr>
                        <a:t>Hiltulanlahti</a:t>
                      </a:r>
                      <a:r>
                        <a:rPr lang="fi-FI" sz="1100" b="0" u="none" strike="noStrike" dirty="0">
                          <a:solidFill>
                            <a:srgbClr val="000000"/>
                          </a:solidFill>
                          <a:effectLst/>
                        </a:rPr>
                        <a:t>)</a:t>
                      </a:r>
                      <a:endParaRPr lang="fi-FI" sz="1100" b="0" i="0" u="none" strike="noStrike" dirty="0">
                        <a:solidFill>
                          <a:srgbClr val="000000"/>
                        </a:solidFill>
                        <a:effectLst/>
                        <a:latin typeface="Corbel" panose="020B0503020204020204" pitchFamily="34" charset="0"/>
                      </a:endParaRPr>
                    </a:p>
                  </a:txBody>
                  <a:tcPr marL="36000" marR="0" marT="0" marB="0" anchor="b">
                    <a:lnT w="12700" cap="flat" cmpd="sng" algn="ctr">
                      <a:solidFill>
                        <a:schemeClr val="tx1"/>
                      </a:solidFill>
                      <a:prstDash val="solid"/>
                      <a:round/>
                      <a:headEnd type="none" w="med" len="med"/>
                      <a:tailEnd type="none" w="med" len="med"/>
                    </a:lnT>
                  </a:tcPr>
                </a:tc>
                <a:tc>
                  <a:txBody>
                    <a:bodyPr/>
                    <a:lstStyle/>
                    <a:p>
                      <a:pPr algn="r" fontAlgn="b"/>
                      <a:r>
                        <a:rPr lang="fi-FI" sz="1100" b="0" u="none" strike="noStrike" dirty="0">
                          <a:solidFill>
                            <a:srgbClr val="000000"/>
                          </a:solidFill>
                          <a:effectLst/>
                        </a:rPr>
                        <a:t>      </a:t>
                      </a:r>
                    </a:p>
                    <a:p>
                      <a:pPr algn="r" fontAlgn="b"/>
                      <a:r>
                        <a:rPr lang="fi-FI" sz="1100" b="0" u="none" strike="noStrike" kern="1200" dirty="0">
                          <a:solidFill>
                            <a:srgbClr val="000000"/>
                          </a:solidFill>
                          <a:effectLst/>
                        </a:rPr>
                        <a:t>89 248</a:t>
                      </a:r>
                      <a:endParaRPr lang="fi-FI" sz="1100" b="0" i="0" u="none" strike="noStrike" kern="1200" dirty="0">
                        <a:solidFill>
                          <a:srgbClr val="000000"/>
                        </a:solidFill>
                        <a:effectLst/>
                        <a:latin typeface="Corbel" panose="020B0503020204020204" pitchFamily="34" charset="0"/>
                        <a:ea typeface="+mn-ea"/>
                        <a:cs typeface="+mn-cs"/>
                      </a:endParaRPr>
                    </a:p>
                  </a:txBody>
                  <a:tcPr marL="0" marR="0" marT="0" marB="0">
                    <a:lnT w="12700" cap="flat" cmpd="sng" algn="ctr">
                      <a:solidFill>
                        <a:schemeClr val="tx1"/>
                      </a:solidFill>
                      <a:prstDash val="solid"/>
                      <a:round/>
                      <a:headEnd type="none" w="med" len="med"/>
                      <a:tailEnd type="none" w="med" len="med"/>
                    </a:lnT>
                  </a:tcPr>
                </a:tc>
                <a:tc>
                  <a:txBody>
                    <a:bodyPr/>
                    <a:lstStyle/>
                    <a:p>
                      <a:pPr algn="r" fontAlgn="b"/>
                      <a:r>
                        <a:rPr lang="fi-FI" sz="1100" b="0" u="none" strike="noStrike" dirty="0">
                          <a:solidFill>
                            <a:srgbClr val="000000"/>
                          </a:solidFill>
                          <a:effectLst/>
                        </a:rPr>
                        <a:t>       93 872 </a:t>
                      </a:r>
                      <a:endParaRPr lang="fi-FI" sz="1100" b="0" i="0" u="none" strike="noStrike" dirty="0">
                        <a:solidFill>
                          <a:srgbClr val="000000"/>
                        </a:solidFill>
                        <a:effectLst/>
                        <a:latin typeface="Corbel" panose="020B0503020204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100" b="0" u="none" strike="noStrike" dirty="0">
                          <a:solidFill>
                            <a:schemeClr val="tx1"/>
                          </a:solidFill>
                          <a:effectLst/>
                        </a:rPr>
                        <a:t>       95 122 </a:t>
                      </a:r>
                      <a:endParaRPr lang="fi-FI" sz="1100" b="0" i="0" u="none" strike="noStrike" dirty="0">
                        <a:solidFill>
                          <a:schemeClr val="tx1"/>
                        </a:solidFill>
                        <a:effectLst/>
                        <a:latin typeface="Corbel" panose="020B0503020204020204" pitchFamily="34" charset="0"/>
                      </a:endParaRPr>
                    </a:p>
                  </a:txBody>
                  <a:tcPr marL="0" marR="0" marT="0"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fontAlgn="b"/>
                      <a:r>
                        <a:rPr lang="fi-FI" sz="1100" b="0" u="none" strike="noStrike" dirty="0">
                          <a:solidFill>
                            <a:srgbClr val="000000"/>
                          </a:solidFill>
                          <a:effectLst/>
                        </a:rPr>
                        <a:t>         1 250 </a:t>
                      </a:r>
                      <a:endParaRPr lang="fi-FI" sz="1100" b="0" i="0" u="none" strike="noStrike" dirty="0">
                        <a:solidFill>
                          <a:srgbClr val="000000"/>
                        </a:solidFill>
                        <a:effectLst/>
                        <a:latin typeface="Corbel" panose="020B0503020204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100" b="0" u="none" strike="noStrike" dirty="0">
                          <a:solidFill>
                            <a:srgbClr val="000000"/>
                          </a:solidFill>
                          <a:effectLst/>
                        </a:rPr>
                        <a:t>5 874</a:t>
                      </a:r>
                      <a:endParaRPr lang="fi-FI" sz="1100" b="0" i="0" u="none" strike="noStrike" dirty="0">
                        <a:solidFill>
                          <a:srgbClr val="000000"/>
                        </a:solidFill>
                        <a:effectLst/>
                        <a:latin typeface="Corbel" panose="020B0503020204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fi-FI" sz="1100" b="0" u="none" strike="noStrike" dirty="0">
                          <a:solidFill>
                            <a:srgbClr val="000000"/>
                          </a:solidFill>
                          <a:effectLst/>
                        </a:rPr>
                        <a:t>6,6 %</a:t>
                      </a:r>
                      <a:endParaRPr lang="fi-FI" sz="1100" b="0" i="0" u="none" strike="noStrike" dirty="0">
                        <a:solidFill>
                          <a:srgbClr val="000000"/>
                        </a:solidFill>
                        <a:effectLst/>
                        <a:latin typeface="Corbel" panose="020B0503020204020204" pitchFamily="34" charset="0"/>
                      </a:endParaRPr>
                    </a:p>
                  </a:txBody>
                  <a:tcPr marL="0" marR="0" marT="0" marB="0">
                    <a:lnT w="12700" cap="flat" cmpd="sng" algn="ctr">
                      <a:solidFill>
                        <a:schemeClr val="tx1"/>
                      </a:solidFill>
                      <a:prstDash val="solid"/>
                      <a:round/>
                      <a:headEnd type="none" w="med" len="med"/>
                      <a:tailEnd type="none" w="med" len="med"/>
                    </a:lnT>
                  </a:tcPr>
                </a:tc>
                <a:tc>
                  <a:txBody>
                    <a:bodyPr/>
                    <a:lstStyle/>
                    <a:p>
                      <a:pPr algn="l" fontAlgn="b"/>
                      <a:r>
                        <a:rPr lang="fi-FI" sz="1100" b="0" u="none" strike="noStrike" dirty="0">
                          <a:solidFill>
                            <a:srgbClr val="000000"/>
                          </a:solidFill>
                          <a:effectLst/>
                        </a:rPr>
                        <a:t>Keskustaajama</a:t>
                      </a:r>
                      <a:endParaRPr lang="fi-FI" sz="1100" b="0" i="0" u="none" strike="noStrike" dirty="0">
                        <a:solidFill>
                          <a:srgbClr val="000000"/>
                        </a:solidFill>
                        <a:effectLst/>
                        <a:latin typeface="Corbel" panose="020B0503020204020204" pitchFamily="34" charset="0"/>
                      </a:endParaRPr>
                    </a:p>
                  </a:txBody>
                  <a:tcPr marL="3600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98537660"/>
                  </a:ext>
                </a:extLst>
              </a:tr>
              <a:tr h="186104">
                <a:tc>
                  <a:txBody>
                    <a:bodyPr/>
                    <a:lstStyle/>
                    <a:p>
                      <a:pPr algn="l" fontAlgn="b"/>
                      <a:r>
                        <a:rPr lang="fi-FI" sz="1100" b="0" u="none" strike="noStrike" dirty="0">
                          <a:solidFill>
                            <a:srgbClr val="000000"/>
                          </a:solidFill>
                          <a:effectLst/>
                        </a:rPr>
                        <a:t>Nilsiä </a:t>
                      </a:r>
                      <a:r>
                        <a:rPr lang="fi-FI" sz="1100" b="0" u="none" strike="noStrike" dirty="0" err="1">
                          <a:solidFill>
                            <a:srgbClr val="000000"/>
                          </a:solidFill>
                          <a:effectLst/>
                        </a:rPr>
                        <a:t>kt</a:t>
                      </a:r>
                      <a:r>
                        <a:rPr lang="fi-FI" sz="1100" b="0" u="none" strike="noStrike" dirty="0">
                          <a:solidFill>
                            <a:srgbClr val="000000"/>
                          </a:solidFill>
                          <a:effectLst/>
                        </a:rPr>
                        <a:t>.</a:t>
                      </a:r>
                      <a:endParaRPr lang="fi-FI" sz="1100" b="0"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3 026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2 914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2 852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a:solidFill>
                            <a:srgbClr val="000000"/>
                          </a:solidFill>
                          <a:effectLst/>
                        </a:rPr>
                        <a:t>-62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-174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-5,8 %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Keskuslähiö</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3159542670"/>
                  </a:ext>
                </a:extLst>
              </a:tr>
              <a:tr h="186104">
                <a:tc>
                  <a:txBody>
                    <a:bodyPr/>
                    <a:lstStyle/>
                    <a:p>
                      <a:pPr algn="l" fontAlgn="b"/>
                      <a:r>
                        <a:rPr lang="fi-FI" sz="1100" b="0" u="none" strike="noStrike" dirty="0">
                          <a:solidFill>
                            <a:srgbClr val="000000"/>
                          </a:solidFill>
                          <a:effectLst/>
                        </a:rPr>
                        <a:t>Juankoski kk.</a:t>
                      </a:r>
                      <a:endParaRPr lang="fi-FI" sz="1100" b="0"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1 998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1 853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1 791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-62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-207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-10,4 %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Keskuslähiö</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605877117"/>
                  </a:ext>
                </a:extLst>
              </a:tr>
              <a:tr h="186104">
                <a:tc>
                  <a:txBody>
                    <a:bodyPr/>
                    <a:lstStyle/>
                    <a:p>
                      <a:pPr algn="l" fontAlgn="b"/>
                      <a:r>
                        <a:rPr lang="fi-FI" sz="1100" b="0" u="none" strike="noStrike">
                          <a:solidFill>
                            <a:srgbClr val="000000"/>
                          </a:solidFill>
                          <a:effectLst/>
                        </a:rPr>
                        <a:t>Maaninka kk.</a:t>
                      </a:r>
                      <a:endParaRPr lang="fi-FI" sz="1100" b="0" i="0" u="none" strike="noStrike">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908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            856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837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-19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-71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-7,8 %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Maaseututaajama</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4100784056"/>
                  </a:ext>
                </a:extLst>
              </a:tr>
              <a:tr h="186104">
                <a:tc>
                  <a:txBody>
                    <a:bodyPr/>
                    <a:lstStyle/>
                    <a:p>
                      <a:pPr algn="l" fontAlgn="b"/>
                      <a:r>
                        <a:rPr lang="fi-FI" sz="1100" b="0" u="none" strike="noStrike" dirty="0">
                          <a:solidFill>
                            <a:srgbClr val="000000"/>
                          </a:solidFill>
                          <a:effectLst/>
                        </a:rPr>
                        <a:t>Melalahti</a:t>
                      </a:r>
                      <a:endParaRPr lang="fi-FI" sz="1100" b="0"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a:solidFill>
                            <a:srgbClr val="000000"/>
                          </a:solidFill>
                          <a:effectLst/>
                        </a:rPr>
                        <a:t>            825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            770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774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4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-51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-6,2 %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Maaseututaajama</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3005237342"/>
                  </a:ext>
                </a:extLst>
              </a:tr>
              <a:tr h="186104">
                <a:tc>
                  <a:txBody>
                    <a:bodyPr/>
                    <a:lstStyle/>
                    <a:p>
                      <a:pPr algn="l" fontAlgn="b"/>
                      <a:r>
                        <a:rPr lang="fi-FI" sz="1100" b="0" u="none" strike="noStrike">
                          <a:solidFill>
                            <a:srgbClr val="000000"/>
                          </a:solidFill>
                          <a:effectLst/>
                        </a:rPr>
                        <a:t>Karttula</a:t>
                      </a:r>
                      <a:endParaRPr lang="fi-FI" sz="1100" b="0" i="0" u="none" strike="noStrike">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822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            841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820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-21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-2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-0,2 %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Maaseututaajama</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2135062312"/>
                  </a:ext>
                </a:extLst>
              </a:tr>
              <a:tr h="186104">
                <a:tc>
                  <a:txBody>
                    <a:bodyPr/>
                    <a:lstStyle/>
                    <a:p>
                      <a:pPr algn="l" fontAlgn="b"/>
                      <a:r>
                        <a:rPr lang="fi-FI" sz="1100" b="0" u="none" strike="noStrike" dirty="0">
                          <a:solidFill>
                            <a:srgbClr val="000000"/>
                          </a:solidFill>
                          <a:effectLst/>
                        </a:rPr>
                        <a:t>Kurkimäki</a:t>
                      </a:r>
                      <a:endParaRPr lang="fi-FI" sz="1100" b="0"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653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            715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737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a:solidFill>
                            <a:srgbClr val="000000"/>
                          </a:solidFill>
                          <a:effectLst/>
                        </a:rPr>
                        <a:t>22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84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12,9 %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Palvelulähiö</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1483466210"/>
                  </a:ext>
                </a:extLst>
              </a:tr>
              <a:tr h="186104">
                <a:tc>
                  <a:txBody>
                    <a:bodyPr/>
                    <a:lstStyle/>
                    <a:p>
                      <a:pPr algn="l" fontAlgn="b"/>
                      <a:r>
                        <a:rPr lang="fi-FI" sz="1100" b="0" u="none" strike="noStrike">
                          <a:solidFill>
                            <a:srgbClr val="000000"/>
                          </a:solidFill>
                          <a:effectLst/>
                        </a:rPr>
                        <a:t>Vehmersalmi kk.</a:t>
                      </a:r>
                      <a:endParaRPr lang="fi-FI" sz="1100" b="0" i="0" u="none" strike="noStrike">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562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519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502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-17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a:solidFill>
                            <a:srgbClr val="000000"/>
                          </a:solidFill>
                          <a:effectLst/>
                        </a:rPr>
                        <a:t>-60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-10,7 %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a:solidFill>
                            <a:srgbClr val="000000"/>
                          </a:solidFill>
                          <a:effectLst/>
                        </a:rPr>
                        <a:t>Kylä</a:t>
                      </a:r>
                      <a:endParaRPr lang="fi-FI" sz="1100" b="0" i="0" u="none" strike="noStrike">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3263804789"/>
                  </a:ext>
                </a:extLst>
              </a:tr>
              <a:tr h="186104">
                <a:tc>
                  <a:txBody>
                    <a:bodyPr/>
                    <a:lstStyle/>
                    <a:p>
                      <a:pPr algn="l" fontAlgn="b"/>
                      <a:r>
                        <a:rPr lang="fi-FI" sz="1100" b="0" u="none" strike="noStrike" dirty="0" err="1">
                          <a:solidFill>
                            <a:srgbClr val="000000"/>
                          </a:solidFill>
                          <a:effectLst/>
                        </a:rPr>
                        <a:t>Pellesmäki</a:t>
                      </a:r>
                      <a:r>
                        <a:rPr lang="fi-FI" sz="1100" b="0" u="none" strike="noStrike" dirty="0">
                          <a:solidFill>
                            <a:srgbClr val="000000"/>
                          </a:solidFill>
                          <a:effectLst/>
                        </a:rPr>
                        <a:t>-Vehmasmäki</a:t>
                      </a:r>
                      <a:endParaRPr lang="fi-FI" sz="1100" b="0"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554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521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529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8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-25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-4,5 %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Kylä</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3178794490"/>
                  </a:ext>
                </a:extLst>
              </a:tr>
              <a:tr h="186104">
                <a:tc>
                  <a:txBody>
                    <a:bodyPr/>
                    <a:lstStyle/>
                    <a:p>
                      <a:pPr algn="l" fontAlgn="b"/>
                      <a:r>
                        <a:rPr lang="fi-FI" sz="1100" b="0" u="none" strike="noStrike">
                          <a:solidFill>
                            <a:srgbClr val="000000"/>
                          </a:solidFill>
                          <a:effectLst/>
                        </a:rPr>
                        <a:t>Pihkainmäki</a:t>
                      </a:r>
                      <a:endParaRPr lang="fi-FI" sz="1100" b="0" i="0" u="none" strike="noStrike">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a:solidFill>
                            <a:srgbClr val="000000"/>
                          </a:solidFill>
                          <a:effectLst/>
                        </a:rPr>
                        <a:t>            421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411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397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-14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-24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-5,7 %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Kylä</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1249287991"/>
                  </a:ext>
                </a:extLst>
              </a:tr>
              <a:tr h="186104">
                <a:tc>
                  <a:txBody>
                    <a:bodyPr/>
                    <a:lstStyle/>
                    <a:p>
                      <a:pPr algn="l" fontAlgn="b"/>
                      <a:r>
                        <a:rPr lang="fi-FI" sz="1100" b="0" u="none" strike="noStrike" dirty="0">
                          <a:solidFill>
                            <a:srgbClr val="000000"/>
                          </a:solidFill>
                          <a:effectLst/>
                        </a:rPr>
                        <a:t>Käärmelahti</a:t>
                      </a:r>
                      <a:endParaRPr lang="fi-FI" sz="1100" b="0"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386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452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477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25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91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23,6 %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Kylä</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108404384"/>
                  </a:ext>
                </a:extLst>
              </a:tr>
              <a:tr h="186104">
                <a:tc>
                  <a:txBody>
                    <a:bodyPr/>
                    <a:lstStyle/>
                    <a:p>
                      <a:pPr algn="l" fontAlgn="b"/>
                      <a:r>
                        <a:rPr lang="fi-FI" sz="1100" b="0" u="none" strike="noStrike">
                          <a:solidFill>
                            <a:srgbClr val="000000"/>
                          </a:solidFill>
                          <a:effectLst/>
                        </a:rPr>
                        <a:t>Muuruvesi</a:t>
                      </a:r>
                      <a:endParaRPr lang="fi-FI" sz="1100" b="0" i="0" u="none" strike="noStrike">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a:solidFill>
                            <a:srgbClr val="000000"/>
                          </a:solidFill>
                          <a:effectLst/>
                        </a:rPr>
                        <a:t>            347 </a:t>
                      </a:r>
                      <a:endParaRPr lang="fi-FI" sz="1100" b="0" i="0" u="none" strike="noStrike">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326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317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-9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-30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-8,6 %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Kylä</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1795645259"/>
                  </a:ext>
                </a:extLst>
              </a:tr>
              <a:tr h="186104">
                <a:tc>
                  <a:txBody>
                    <a:bodyPr/>
                    <a:lstStyle/>
                    <a:p>
                      <a:pPr algn="l" fontAlgn="b"/>
                      <a:r>
                        <a:rPr lang="fi-FI" sz="1100" b="0" u="none" strike="noStrike" dirty="0">
                          <a:solidFill>
                            <a:srgbClr val="000000"/>
                          </a:solidFill>
                          <a:effectLst/>
                        </a:rPr>
                        <a:t>Syvänniemi</a:t>
                      </a:r>
                      <a:endParaRPr lang="fi-FI" sz="1100" b="0"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227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274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274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0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47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20,7 %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Kylä</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525055509"/>
                  </a:ext>
                </a:extLst>
              </a:tr>
              <a:tr h="186104">
                <a:tc>
                  <a:txBody>
                    <a:bodyPr/>
                    <a:lstStyle/>
                    <a:p>
                      <a:pPr algn="l" fontAlgn="b"/>
                      <a:r>
                        <a:rPr lang="fi-FI" sz="1100" b="0" u="none" strike="noStrike" dirty="0" err="1">
                          <a:solidFill>
                            <a:srgbClr val="000000"/>
                          </a:solidFill>
                          <a:effectLst/>
                        </a:rPr>
                        <a:t>Kinnulanlahti</a:t>
                      </a:r>
                      <a:endParaRPr lang="fi-FI" sz="1100" b="0"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211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202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209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7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-2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-0,9 %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 </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168428194"/>
                  </a:ext>
                </a:extLst>
              </a:tr>
              <a:tr h="186104">
                <a:tc>
                  <a:txBody>
                    <a:bodyPr/>
                    <a:lstStyle/>
                    <a:p>
                      <a:pPr algn="l" fontAlgn="b"/>
                      <a:r>
                        <a:rPr lang="fi-FI" sz="1100" b="0" u="none" strike="noStrike">
                          <a:solidFill>
                            <a:srgbClr val="000000"/>
                          </a:solidFill>
                          <a:effectLst/>
                        </a:rPr>
                        <a:t>Toivala- Vuorela</a:t>
                      </a:r>
                      <a:endParaRPr lang="fi-FI" sz="1100" b="0" i="0" u="none" strike="noStrike">
                        <a:solidFill>
                          <a:srgbClr val="000000"/>
                        </a:solidFill>
                        <a:effectLst/>
                        <a:latin typeface="Corbel" panose="020B0503020204020204" pitchFamily="34" charset="0"/>
                      </a:endParaRPr>
                    </a:p>
                  </a:txBody>
                  <a:tcPr marL="36000" marR="0" marT="0" marB="0" anchor="b"/>
                </a:tc>
                <a:tc>
                  <a:txBody>
                    <a:bodyPr/>
                    <a:lstStyle/>
                    <a:p>
                      <a:pPr algn="r" fontAlgn="b"/>
                      <a:r>
                        <a:rPr lang="fi-FI" sz="1100" b="0" u="none" strike="noStrike" dirty="0">
                          <a:solidFill>
                            <a:srgbClr val="000000"/>
                          </a:solidFill>
                          <a:effectLst/>
                        </a:rPr>
                        <a:t>            153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            128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chemeClr val="tx1"/>
                          </a:solidFill>
                          <a:effectLst/>
                        </a:rPr>
                        <a:t>            126 </a:t>
                      </a:r>
                      <a:endParaRPr lang="fi-FI" sz="1100" b="0"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0" u="none" strike="noStrike" dirty="0">
                          <a:solidFill>
                            <a:srgbClr val="000000"/>
                          </a:solidFill>
                          <a:effectLst/>
                        </a:rPr>
                        <a:t>-2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-27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0" u="none" strike="noStrike" dirty="0">
                          <a:solidFill>
                            <a:srgbClr val="000000"/>
                          </a:solidFill>
                          <a:effectLst/>
                        </a:rPr>
                        <a:t>-17,6 %</a:t>
                      </a:r>
                      <a:endParaRPr lang="fi-FI" sz="1100" b="0"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 </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2762972295"/>
                  </a:ext>
                </a:extLst>
              </a:tr>
              <a:tr h="186104">
                <a:tc>
                  <a:txBody>
                    <a:bodyPr/>
                    <a:lstStyle/>
                    <a:p>
                      <a:pPr algn="l" fontAlgn="b"/>
                      <a:r>
                        <a:rPr lang="fi-FI" sz="1100" b="1" u="none" strike="noStrike" dirty="0">
                          <a:solidFill>
                            <a:srgbClr val="000000"/>
                          </a:solidFill>
                          <a:effectLst/>
                        </a:rPr>
                        <a:t>Taajama-alueet</a:t>
                      </a:r>
                      <a:endParaRPr lang="fi-FI" sz="1100" b="1"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1" u="none" strike="noStrike" dirty="0">
                          <a:solidFill>
                            <a:srgbClr val="000000"/>
                          </a:solidFill>
                          <a:effectLst/>
                        </a:rPr>
                        <a:t>    100 341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    104 654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chemeClr val="tx1"/>
                          </a:solidFill>
                          <a:effectLst/>
                        </a:rPr>
                        <a:t>    105 764 </a:t>
                      </a:r>
                      <a:endParaRPr lang="fi-FI" sz="1100" b="1"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1" u="none" strike="noStrike" dirty="0">
                          <a:solidFill>
                            <a:srgbClr val="000000"/>
                          </a:solidFill>
                          <a:effectLst/>
                        </a:rPr>
                        <a:t>         1 110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5 423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5,4 %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 </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1497558454"/>
                  </a:ext>
                </a:extLst>
              </a:tr>
              <a:tr h="186104">
                <a:tc>
                  <a:txBody>
                    <a:bodyPr/>
                    <a:lstStyle/>
                    <a:p>
                      <a:pPr algn="l" fontAlgn="b"/>
                      <a:r>
                        <a:rPr lang="fi-FI" sz="1100" b="1" u="none" strike="noStrike">
                          <a:solidFill>
                            <a:srgbClr val="000000"/>
                          </a:solidFill>
                          <a:effectLst/>
                        </a:rPr>
                        <a:t>Haja-asutusalueet</a:t>
                      </a:r>
                      <a:endParaRPr lang="fi-FI" sz="1100" b="1" i="0" u="none" strike="noStrike">
                        <a:solidFill>
                          <a:srgbClr val="000000"/>
                        </a:solidFill>
                        <a:effectLst/>
                        <a:latin typeface="Corbel" panose="020B0503020204020204" pitchFamily="34" charset="0"/>
                      </a:endParaRPr>
                    </a:p>
                  </a:txBody>
                  <a:tcPr marL="36000" marR="0" marT="0" marB="0" anchor="b"/>
                </a:tc>
                <a:tc>
                  <a:txBody>
                    <a:bodyPr/>
                    <a:lstStyle/>
                    <a:p>
                      <a:pPr algn="r" fontAlgn="b"/>
                      <a:r>
                        <a:rPr lang="fi-FI" sz="1100" b="1" u="none" strike="noStrike" dirty="0">
                          <a:solidFill>
                            <a:srgbClr val="000000"/>
                          </a:solidFill>
                          <a:effectLst/>
                        </a:rPr>
                        <a:t>      16 473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       15 624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chemeClr val="tx1"/>
                          </a:solidFill>
                          <a:effectLst/>
                        </a:rPr>
                        <a:t>       15 487 </a:t>
                      </a:r>
                      <a:endParaRPr lang="fi-FI" sz="1100" b="1"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1" u="none" strike="noStrike" dirty="0">
                          <a:solidFill>
                            <a:srgbClr val="000000"/>
                          </a:solidFill>
                          <a:effectLst/>
                        </a:rPr>
                        <a:t>-137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-986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-6,0 %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 </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3139931876"/>
                  </a:ext>
                </a:extLst>
              </a:tr>
              <a:tr h="0">
                <a:tc>
                  <a:txBody>
                    <a:bodyPr/>
                    <a:lstStyle/>
                    <a:p>
                      <a:pPr algn="l" fontAlgn="b"/>
                      <a:r>
                        <a:rPr lang="fi-FI" sz="1100" b="1" u="none" strike="noStrike" dirty="0">
                          <a:solidFill>
                            <a:srgbClr val="000000"/>
                          </a:solidFill>
                          <a:effectLst/>
                        </a:rPr>
                        <a:t>Tuntematon</a:t>
                      </a:r>
                      <a:endParaRPr lang="fi-FI" sz="1100" b="1"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1" u="none" strike="noStrike" dirty="0">
                          <a:solidFill>
                            <a:srgbClr val="000000"/>
                          </a:solidFill>
                          <a:effectLst/>
                        </a:rPr>
                        <a:t>         1 395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         1 265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chemeClr val="tx1"/>
                          </a:solidFill>
                          <a:effectLst/>
                        </a:rPr>
                        <a:t>         1 343 </a:t>
                      </a:r>
                      <a:endParaRPr lang="fi-FI" sz="1100" b="1"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1" u="none" strike="noStrike" dirty="0">
                          <a:solidFill>
                            <a:srgbClr val="000000"/>
                          </a:solidFill>
                          <a:effectLst/>
                        </a:rPr>
                        <a:t>              78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-52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-3,7 %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l" fontAlgn="b"/>
                      <a:r>
                        <a:rPr lang="fi-FI" sz="1100" b="0" u="none" strike="noStrike" dirty="0">
                          <a:solidFill>
                            <a:srgbClr val="000000"/>
                          </a:solidFill>
                          <a:effectLst/>
                        </a:rPr>
                        <a:t> </a:t>
                      </a:r>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561843625"/>
                  </a:ext>
                </a:extLst>
              </a:tr>
              <a:tr h="269850">
                <a:tc>
                  <a:txBody>
                    <a:bodyPr/>
                    <a:lstStyle/>
                    <a:p>
                      <a:pPr algn="l" fontAlgn="b"/>
                      <a:r>
                        <a:rPr lang="fi-FI" sz="1100" b="1" u="none" strike="noStrike" dirty="0">
                          <a:solidFill>
                            <a:srgbClr val="000000"/>
                          </a:solidFill>
                          <a:effectLst/>
                        </a:rPr>
                        <a:t>Koko väestö </a:t>
                      </a:r>
                      <a:endParaRPr lang="fi-FI" sz="1100" b="1" i="0" u="none" strike="noStrike" dirty="0">
                        <a:solidFill>
                          <a:srgbClr val="000000"/>
                        </a:solidFill>
                        <a:effectLst/>
                        <a:latin typeface="Corbel" panose="020B0503020204020204" pitchFamily="34" charset="0"/>
                      </a:endParaRPr>
                    </a:p>
                  </a:txBody>
                  <a:tcPr marL="36000" marR="0" marT="0" marB="0" anchor="b"/>
                </a:tc>
                <a:tc>
                  <a:txBody>
                    <a:bodyPr/>
                    <a:lstStyle/>
                    <a:p>
                      <a:pPr algn="r" fontAlgn="b"/>
                      <a:r>
                        <a:rPr lang="fi-FI" sz="1100" b="1" u="none" strike="noStrike" dirty="0">
                          <a:solidFill>
                            <a:srgbClr val="000000"/>
                          </a:solidFill>
                          <a:effectLst/>
                        </a:rPr>
                        <a:t>    118 209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    121 543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chemeClr val="tx1"/>
                          </a:solidFill>
                          <a:effectLst/>
                        </a:rPr>
                        <a:t>    122 594 </a:t>
                      </a:r>
                      <a:endParaRPr lang="fi-FI" sz="1100" b="1" i="0" u="none" strike="noStrike" dirty="0">
                        <a:solidFill>
                          <a:schemeClr val="tx1"/>
                        </a:solidFill>
                        <a:effectLst/>
                        <a:latin typeface="Corbel" panose="020B0503020204020204" pitchFamily="34" charset="0"/>
                      </a:endParaRPr>
                    </a:p>
                  </a:txBody>
                  <a:tcPr marL="0" marR="0" marT="0" marB="0" anchor="b">
                    <a:solidFill>
                      <a:schemeClr val="accent1">
                        <a:lumMod val="20000"/>
                        <a:lumOff val="80000"/>
                      </a:schemeClr>
                    </a:solidFill>
                  </a:tcPr>
                </a:tc>
                <a:tc>
                  <a:txBody>
                    <a:bodyPr/>
                    <a:lstStyle/>
                    <a:p>
                      <a:pPr algn="r" fontAlgn="b"/>
                      <a:r>
                        <a:rPr lang="fi-FI" sz="1100" b="1" u="none" strike="noStrike" dirty="0">
                          <a:solidFill>
                            <a:srgbClr val="000000"/>
                          </a:solidFill>
                          <a:effectLst/>
                        </a:rPr>
                        <a:t>       1 051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           4 385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r" fontAlgn="b"/>
                      <a:r>
                        <a:rPr lang="fi-FI" sz="1100" b="1" u="none" strike="noStrike" dirty="0">
                          <a:solidFill>
                            <a:srgbClr val="000000"/>
                          </a:solidFill>
                          <a:effectLst/>
                        </a:rPr>
                        <a:t>3,7 %</a:t>
                      </a:r>
                      <a:endParaRPr lang="fi-FI" sz="1100" b="1" i="0" u="none" strike="noStrike" dirty="0">
                        <a:solidFill>
                          <a:srgbClr val="000000"/>
                        </a:solidFill>
                        <a:effectLst/>
                        <a:latin typeface="Corbel" panose="020B0503020204020204" pitchFamily="34" charset="0"/>
                      </a:endParaRPr>
                    </a:p>
                  </a:txBody>
                  <a:tcPr marL="0" marR="0" marT="0" marB="0" anchor="b"/>
                </a:tc>
                <a:tc>
                  <a:txBody>
                    <a:bodyPr/>
                    <a:lstStyle/>
                    <a:p>
                      <a:pPr algn="l" fontAlgn="b"/>
                      <a:endParaRPr lang="fi-FI" sz="1100" b="0" i="0" u="none" strike="noStrike" dirty="0">
                        <a:solidFill>
                          <a:srgbClr val="000000"/>
                        </a:solidFill>
                        <a:effectLst/>
                        <a:latin typeface="Corbel" panose="020B0503020204020204" pitchFamily="34" charset="0"/>
                      </a:endParaRPr>
                    </a:p>
                  </a:txBody>
                  <a:tcPr marL="36000" marR="0" marT="0" marB="0" anchor="b"/>
                </a:tc>
                <a:extLst>
                  <a:ext uri="{0D108BD9-81ED-4DB2-BD59-A6C34878D82A}">
                    <a16:rowId xmlns:a16="http://schemas.microsoft.com/office/drawing/2014/main" val="2051863521"/>
                  </a:ext>
                </a:extLst>
              </a:tr>
            </a:tbl>
          </a:graphicData>
        </a:graphic>
      </p:graphicFrame>
      <p:sp>
        <p:nvSpPr>
          <p:cNvPr id="17" name="Tekstiruutu 16">
            <a:extLst>
              <a:ext uri="{FF2B5EF4-FFF2-40B4-BE49-F238E27FC236}">
                <a16:creationId xmlns:a16="http://schemas.microsoft.com/office/drawing/2014/main" id="{66344671-664F-2115-D783-9D157902BE53}"/>
              </a:ext>
            </a:extLst>
          </p:cNvPr>
          <p:cNvSpPr txBox="1"/>
          <p:nvPr/>
        </p:nvSpPr>
        <p:spPr>
          <a:xfrm>
            <a:off x="11065163" y="6474736"/>
            <a:ext cx="1293091" cy="276999"/>
          </a:xfrm>
          <a:prstGeom prst="rect">
            <a:avLst/>
          </a:prstGeom>
          <a:noFill/>
        </p:spPr>
        <p:txBody>
          <a:bodyPr wrap="square" rtlCol="0">
            <a:spAutoFit/>
          </a:bodyPr>
          <a:lstStyle/>
          <a:p>
            <a:r>
              <a:rPr lang="fi-FI" sz="1200" dirty="0">
                <a:latin typeface="Corbel" panose="020B0503020204020204" pitchFamily="34" charset="0"/>
              </a:rPr>
              <a:t>3.1.2024</a:t>
            </a:r>
          </a:p>
        </p:txBody>
      </p:sp>
    </p:spTree>
    <p:extLst>
      <p:ext uri="{BB962C8B-B14F-4D97-AF65-F5344CB8AC3E}">
        <p14:creationId xmlns:p14="http://schemas.microsoft.com/office/powerpoint/2010/main" val="360004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659D462C-CB7E-46BE-8B1B-D3C065C334CF}"/>
              </a:ext>
            </a:extLst>
          </p:cNvPr>
          <p:cNvSpPr>
            <a:spLocks noGrp="1"/>
          </p:cNvSpPr>
          <p:nvPr>
            <p:ph type="title"/>
          </p:nvPr>
        </p:nvSpPr>
        <p:spPr>
          <a:xfrm>
            <a:off x="425229" y="642676"/>
            <a:ext cx="6290448" cy="687390"/>
          </a:xfrm>
        </p:spPr>
        <p:txBody>
          <a:bodyPr>
            <a:normAutofit fontScale="90000"/>
          </a:bodyPr>
          <a:lstStyle/>
          <a:p>
            <a:r>
              <a:rPr lang="fi-FI" dirty="0">
                <a:solidFill>
                  <a:schemeClr val="accent1"/>
                </a:solidFill>
              </a:rPr>
              <a:t>Työssäkäyntialue</a:t>
            </a:r>
            <a:br>
              <a:rPr lang="fi-FI" dirty="0">
                <a:solidFill>
                  <a:schemeClr val="accent1"/>
                </a:solidFill>
              </a:rPr>
            </a:br>
            <a:endParaRPr lang="fi-FI" dirty="0"/>
          </a:p>
        </p:txBody>
      </p:sp>
      <p:sp>
        <p:nvSpPr>
          <p:cNvPr id="3" name="Otsikko 1"/>
          <p:cNvSpPr txBox="1">
            <a:spLocks/>
          </p:cNvSpPr>
          <p:nvPr/>
        </p:nvSpPr>
        <p:spPr>
          <a:xfrm>
            <a:off x="571662" y="1351806"/>
            <a:ext cx="5598435" cy="438583"/>
          </a:xfrm>
          <a:prstGeom prst="rect">
            <a:avLst/>
          </a:prstGeom>
        </p:spPr>
        <p:txBody>
          <a:bodyPr vert="horz" lIns="121885" tIns="60942" rIns="121885" bIns="60942" rtlCol="0" anchor="ctr">
            <a:normAutofit/>
          </a:bodyPr>
          <a:lstStyle>
            <a:lvl1pPr algn="l" defTabSz="1219050" rtl="0" eaLnBrk="1" latinLnBrk="0" hangingPunct="1">
              <a:spcBef>
                <a:spcPct val="0"/>
              </a:spcBef>
              <a:buNone/>
              <a:defRPr sz="2700" b="1" kern="120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pPr lvl="0"/>
            <a:r>
              <a:rPr lang="fi-FI" sz="1800" b="0" i="1" kern="0" dirty="0" err="1">
                <a:solidFill>
                  <a:srgbClr val="0F0F0F"/>
                </a:solidFill>
                <a:latin typeface="Georgia" panose="02040502050405020303" pitchFamily="18" charset="0"/>
              </a:rPr>
              <a:t>Commuting</a:t>
            </a:r>
            <a:r>
              <a:rPr lang="fi-FI" sz="1800" b="0" i="1" kern="0" dirty="0">
                <a:solidFill>
                  <a:srgbClr val="0F0F0F"/>
                </a:solidFill>
                <a:latin typeface="Georgia" panose="02040502050405020303" pitchFamily="18" charset="0"/>
              </a:rPr>
              <a:t> </a:t>
            </a:r>
            <a:r>
              <a:rPr lang="fi-FI" sz="1800" b="0" i="1" kern="0" dirty="0" err="1">
                <a:solidFill>
                  <a:srgbClr val="0F0F0F"/>
                </a:solidFill>
                <a:latin typeface="Georgia" panose="02040502050405020303" pitchFamily="18" charset="0"/>
              </a:rPr>
              <a:t>area</a:t>
            </a:r>
            <a:endParaRPr lang="fi-FI" sz="1800" b="0" dirty="0">
              <a:solidFill>
                <a:schemeClr val="accent1"/>
              </a:solidFill>
              <a:latin typeface="Georgia" panose="02040502050405020303" pitchFamily="18" charset="0"/>
            </a:endParaRPr>
          </a:p>
        </p:txBody>
      </p:sp>
      <p:sp>
        <p:nvSpPr>
          <p:cNvPr id="4" name="Suorakulmio 3"/>
          <p:cNvSpPr/>
          <p:nvPr/>
        </p:nvSpPr>
        <p:spPr>
          <a:xfrm>
            <a:off x="673441" y="2101956"/>
            <a:ext cx="2832395" cy="3883114"/>
          </a:xfrm>
          <a:prstGeom prst="rect">
            <a:avLst/>
          </a:prstGeom>
        </p:spPr>
        <p:txBody>
          <a:bodyPr wrap="square">
            <a:spAutoFit/>
          </a:bodyPr>
          <a:lstStyle/>
          <a:p>
            <a:pPr marL="285750" indent="-285750" defTabSz="449263" eaLnBrk="0" fontAlgn="base" hangingPunct="0">
              <a:spcBef>
                <a:spcPts val="800"/>
              </a:spcBef>
              <a:spcAft>
                <a:spcPct val="0"/>
              </a:spcAft>
              <a:buClr>
                <a:schemeClr val="accent5"/>
              </a:buClr>
              <a:buSzPct val="100000"/>
              <a:buFont typeface="Arial" panose="020B0604020202020204" pitchFamily="34" charset="0"/>
              <a:buChar char="•"/>
              <a:defRPr/>
            </a:pPr>
            <a:r>
              <a:rPr lang="fi-FI" sz="2000" kern="0" dirty="0">
                <a:latin typeface="Corbel" panose="020B0503020204020204" pitchFamily="34" charset="0"/>
                <a:ea typeface="Verdana" panose="020B0604030504040204" pitchFamily="34" charset="0"/>
                <a:cs typeface="Verdana" panose="020B0604030504040204" pitchFamily="34" charset="0"/>
              </a:rPr>
              <a:t>Kaavi </a:t>
            </a:r>
          </a:p>
          <a:p>
            <a:pPr marL="285750" indent="-285750" defTabSz="449263" eaLnBrk="0" fontAlgn="base" hangingPunct="0">
              <a:spcBef>
                <a:spcPts val="800"/>
              </a:spcBef>
              <a:spcAft>
                <a:spcPct val="0"/>
              </a:spcAft>
              <a:buClr>
                <a:schemeClr val="accent5"/>
              </a:buClr>
              <a:buSzPct val="100000"/>
              <a:buFont typeface="Arial" panose="020B0604020202020204" pitchFamily="34" charset="0"/>
              <a:buChar char="•"/>
              <a:defRPr/>
            </a:pPr>
            <a:r>
              <a:rPr lang="fi-FI" sz="2000" kern="0" dirty="0">
                <a:latin typeface="Corbel" panose="020B0503020204020204" pitchFamily="34" charset="0"/>
                <a:ea typeface="Verdana" panose="020B0604030504040204" pitchFamily="34" charset="0"/>
                <a:cs typeface="Verdana" panose="020B0604030504040204" pitchFamily="34" charset="0"/>
              </a:rPr>
              <a:t>Kuopio</a:t>
            </a:r>
          </a:p>
          <a:p>
            <a:pPr marL="285750" indent="-285750" defTabSz="449263" eaLnBrk="0" fontAlgn="base" hangingPunct="0">
              <a:spcBef>
                <a:spcPts val="800"/>
              </a:spcBef>
              <a:spcAft>
                <a:spcPct val="0"/>
              </a:spcAft>
              <a:buClr>
                <a:schemeClr val="accent5"/>
              </a:buClr>
              <a:buSzPct val="100000"/>
              <a:buFont typeface="Arial" panose="020B0604020202020204" pitchFamily="34" charset="0"/>
              <a:buChar char="•"/>
              <a:defRPr/>
            </a:pPr>
            <a:r>
              <a:rPr lang="fi-FI" sz="2000" kern="0" dirty="0">
                <a:latin typeface="Corbel" panose="020B0503020204020204" pitchFamily="34" charset="0"/>
                <a:ea typeface="Verdana" panose="020B0604030504040204" pitchFamily="34" charset="0"/>
                <a:cs typeface="Verdana" panose="020B0604030504040204" pitchFamily="34" charset="0"/>
              </a:rPr>
              <a:t>Leppävirta</a:t>
            </a:r>
          </a:p>
          <a:p>
            <a:pPr marL="285750" indent="-285750" defTabSz="449263" eaLnBrk="0" fontAlgn="base" hangingPunct="0">
              <a:spcBef>
                <a:spcPts val="800"/>
              </a:spcBef>
              <a:spcAft>
                <a:spcPct val="0"/>
              </a:spcAft>
              <a:buClr>
                <a:schemeClr val="accent5"/>
              </a:buClr>
              <a:buSzPct val="100000"/>
              <a:buFont typeface="Arial" panose="020B0604020202020204" pitchFamily="34" charset="0"/>
              <a:buChar char="•"/>
              <a:defRPr/>
            </a:pPr>
            <a:r>
              <a:rPr lang="fi-FI" sz="2000" kern="0" dirty="0">
                <a:latin typeface="Corbel" panose="020B0503020204020204" pitchFamily="34" charset="0"/>
                <a:ea typeface="Verdana" panose="020B0604030504040204" pitchFamily="34" charset="0"/>
                <a:cs typeface="Verdana" panose="020B0604030504040204" pitchFamily="34" charset="0"/>
              </a:rPr>
              <a:t>Rautalampi</a:t>
            </a:r>
          </a:p>
          <a:p>
            <a:pPr marL="285750" indent="-285750" defTabSz="449263" eaLnBrk="0" fontAlgn="base" hangingPunct="0">
              <a:spcBef>
                <a:spcPts val="800"/>
              </a:spcBef>
              <a:spcAft>
                <a:spcPct val="0"/>
              </a:spcAft>
              <a:buClr>
                <a:schemeClr val="accent5"/>
              </a:buClr>
              <a:buSzPct val="100000"/>
              <a:buFont typeface="Arial" panose="020B0604020202020204" pitchFamily="34" charset="0"/>
              <a:buChar char="•"/>
              <a:defRPr/>
            </a:pPr>
            <a:r>
              <a:rPr lang="fi-FI" sz="2000" kern="0" dirty="0">
                <a:latin typeface="Corbel" panose="020B0503020204020204" pitchFamily="34" charset="0"/>
                <a:ea typeface="Verdana" panose="020B0604030504040204" pitchFamily="34" charset="0"/>
                <a:cs typeface="Verdana" panose="020B0604030504040204" pitchFamily="34" charset="0"/>
              </a:rPr>
              <a:t>Rautavaara</a:t>
            </a:r>
          </a:p>
          <a:p>
            <a:pPr marL="285750" indent="-285750" defTabSz="449263" eaLnBrk="0" fontAlgn="base" hangingPunct="0">
              <a:spcBef>
                <a:spcPts val="800"/>
              </a:spcBef>
              <a:spcAft>
                <a:spcPct val="0"/>
              </a:spcAft>
              <a:buClr>
                <a:schemeClr val="accent5"/>
              </a:buClr>
              <a:buSzPct val="100000"/>
              <a:buFont typeface="Arial" panose="020B0604020202020204" pitchFamily="34" charset="0"/>
              <a:buChar char="•"/>
              <a:defRPr/>
            </a:pPr>
            <a:r>
              <a:rPr lang="fi-FI" sz="2000" kern="0" dirty="0">
                <a:latin typeface="Corbel" panose="020B0503020204020204" pitchFamily="34" charset="0"/>
                <a:ea typeface="Verdana" panose="020B0604030504040204" pitchFamily="34" charset="0"/>
                <a:cs typeface="Verdana" panose="020B0604030504040204" pitchFamily="34" charset="0"/>
              </a:rPr>
              <a:t>Siilinjärvi</a:t>
            </a:r>
          </a:p>
          <a:p>
            <a:pPr marL="285750" indent="-285750" defTabSz="449263" eaLnBrk="0" fontAlgn="base" hangingPunct="0">
              <a:spcBef>
                <a:spcPts val="800"/>
              </a:spcBef>
              <a:spcAft>
                <a:spcPct val="0"/>
              </a:spcAft>
              <a:buClr>
                <a:schemeClr val="accent5"/>
              </a:buClr>
              <a:buSzPct val="100000"/>
              <a:buFont typeface="Arial" panose="020B0604020202020204" pitchFamily="34" charset="0"/>
              <a:buChar char="•"/>
              <a:defRPr/>
            </a:pPr>
            <a:r>
              <a:rPr lang="fi-FI" sz="2000" kern="0" dirty="0">
                <a:latin typeface="Corbel" panose="020B0503020204020204" pitchFamily="34" charset="0"/>
                <a:ea typeface="Verdana" panose="020B0604030504040204" pitchFamily="34" charset="0"/>
                <a:cs typeface="Verdana" panose="020B0604030504040204" pitchFamily="34" charset="0"/>
              </a:rPr>
              <a:t>Suonenjoki</a:t>
            </a:r>
          </a:p>
          <a:p>
            <a:pPr marL="285750" indent="-285750" defTabSz="449263" eaLnBrk="0" fontAlgn="base" hangingPunct="0">
              <a:spcBef>
                <a:spcPts val="800"/>
              </a:spcBef>
              <a:spcAft>
                <a:spcPct val="0"/>
              </a:spcAft>
              <a:buClr>
                <a:schemeClr val="accent5"/>
              </a:buClr>
              <a:buSzPct val="100000"/>
              <a:buFont typeface="Arial" panose="020B0604020202020204" pitchFamily="34" charset="0"/>
              <a:buChar char="•"/>
              <a:defRPr/>
            </a:pPr>
            <a:r>
              <a:rPr lang="fi-FI" sz="2000" kern="0" dirty="0">
                <a:latin typeface="Corbel" panose="020B0503020204020204" pitchFamily="34" charset="0"/>
                <a:ea typeface="Verdana" panose="020B0604030504040204" pitchFamily="34" charset="0"/>
                <a:cs typeface="Verdana" panose="020B0604030504040204" pitchFamily="34" charset="0"/>
              </a:rPr>
              <a:t>Tervo</a:t>
            </a:r>
          </a:p>
          <a:p>
            <a:pPr marL="285750" indent="-285750" defTabSz="449263" eaLnBrk="0" fontAlgn="base" hangingPunct="0">
              <a:spcBef>
                <a:spcPts val="800"/>
              </a:spcBef>
              <a:spcAft>
                <a:spcPct val="0"/>
              </a:spcAft>
              <a:buClr>
                <a:schemeClr val="accent5"/>
              </a:buClr>
              <a:buSzPct val="100000"/>
              <a:buFont typeface="Arial" panose="020B0604020202020204" pitchFamily="34" charset="0"/>
              <a:buChar char="•"/>
              <a:defRPr/>
            </a:pPr>
            <a:r>
              <a:rPr lang="fi-FI" sz="2000" kern="0" dirty="0">
                <a:latin typeface="Corbel" panose="020B0503020204020204" pitchFamily="34" charset="0"/>
                <a:ea typeface="Verdana" panose="020B0604030504040204" pitchFamily="34" charset="0"/>
                <a:cs typeface="Verdana" panose="020B0604030504040204" pitchFamily="34" charset="0"/>
              </a:rPr>
              <a:t>Tuusniemi</a:t>
            </a:r>
            <a:br>
              <a:rPr lang="fi-FI" sz="1300" kern="0" dirty="0">
                <a:latin typeface="Verdana" panose="020B0604030504040204" pitchFamily="34" charset="0"/>
                <a:ea typeface="Verdana" panose="020B0604030504040204" pitchFamily="34" charset="0"/>
                <a:cs typeface="Verdana" panose="020B0604030504040204" pitchFamily="34" charset="0"/>
              </a:rPr>
            </a:br>
            <a:endParaRPr lang="fi-FI" sz="1300" i="1" kern="0" dirty="0">
              <a:latin typeface="Verdana" panose="020B0604030504040204" pitchFamily="34" charset="0"/>
              <a:ea typeface="Verdana" panose="020B0604030504040204" pitchFamily="34" charset="0"/>
              <a:cs typeface="Verdana" panose="020B0604030504040204" pitchFamily="34" charset="0"/>
            </a:endParaRPr>
          </a:p>
        </p:txBody>
      </p:sp>
      <p:sp>
        <p:nvSpPr>
          <p:cNvPr id="17" name="Suorakulmio 16"/>
          <p:cNvSpPr/>
          <p:nvPr/>
        </p:nvSpPr>
        <p:spPr>
          <a:xfrm>
            <a:off x="4015464" y="3248456"/>
            <a:ext cx="2832395" cy="984885"/>
          </a:xfrm>
          <a:prstGeom prst="rect">
            <a:avLst/>
          </a:prstGeom>
          <a:ln>
            <a:solidFill>
              <a:schemeClr val="tx2"/>
            </a:solidFill>
          </a:ln>
        </p:spPr>
        <p:txBody>
          <a:bodyPr wrap="square">
            <a:spAutoFit/>
          </a:bodyPr>
          <a:lstStyle/>
          <a:p>
            <a:pPr lvl="0" algn="ctr" defTabSz="449263" eaLnBrk="0" hangingPunct="0">
              <a:spcBef>
                <a:spcPts val="800"/>
              </a:spcBef>
              <a:buClr>
                <a:srgbClr val="D80017"/>
              </a:buClr>
              <a:buSzPct val="100000"/>
              <a:defRPr/>
            </a:pPr>
            <a:r>
              <a:rPr lang="fi-FI" kern="0" dirty="0">
                <a:solidFill>
                  <a:srgbClr val="0F0F0F"/>
                </a:solidFill>
                <a:latin typeface="Corbel" panose="020B0503020204020204" pitchFamily="34" charset="0"/>
                <a:ea typeface="Verdana" panose="020B0604030504040204" pitchFamily="34" charset="0"/>
                <a:cs typeface="Verdana" panose="020B0604030504040204" pitchFamily="34" charset="0"/>
              </a:rPr>
              <a:t>Työssäkäyntialueella </a:t>
            </a:r>
            <a:br>
              <a:rPr lang="fi-FI" kern="0" dirty="0">
                <a:solidFill>
                  <a:srgbClr val="0F0F0F"/>
                </a:solidFill>
                <a:latin typeface="Corbel" panose="020B0503020204020204" pitchFamily="34" charset="0"/>
                <a:ea typeface="Verdana" panose="020B0604030504040204" pitchFamily="34" charset="0"/>
                <a:cs typeface="Verdana" panose="020B0604030504040204" pitchFamily="34" charset="0"/>
              </a:rPr>
            </a:br>
            <a:r>
              <a:rPr lang="fi-FI" sz="2800" b="1" kern="0" dirty="0">
                <a:solidFill>
                  <a:schemeClr val="accent1"/>
                </a:solidFill>
                <a:latin typeface="Corbel" panose="020B0503020204020204" pitchFamily="34" charset="0"/>
                <a:ea typeface="Verdana" panose="020B0604030504040204" pitchFamily="34" charset="0"/>
                <a:cs typeface="Verdana" panose="020B0604030504040204" pitchFamily="34" charset="0"/>
              </a:rPr>
              <a:t>173 000 </a:t>
            </a:r>
            <a:r>
              <a:rPr lang="fi-FI" kern="0" dirty="0">
                <a:solidFill>
                  <a:srgbClr val="0F0F0F"/>
                </a:solidFill>
                <a:latin typeface="Corbel" panose="020B0503020204020204" pitchFamily="34" charset="0"/>
                <a:ea typeface="Verdana" panose="020B0604030504040204" pitchFamily="34" charset="0"/>
                <a:cs typeface="Verdana" panose="020B0604030504040204" pitchFamily="34" charset="0"/>
              </a:rPr>
              <a:t>asukasta</a:t>
            </a:r>
            <a:br>
              <a:rPr lang="fi-FI" kern="0" dirty="0">
                <a:solidFill>
                  <a:srgbClr val="0F0F0F"/>
                </a:solidFill>
                <a:latin typeface="Corbel" panose="020B0503020204020204" pitchFamily="34" charset="0"/>
                <a:ea typeface="Verdana" panose="020B0604030504040204" pitchFamily="34" charset="0"/>
                <a:cs typeface="Verdana" panose="020B0604030504040204" pitchFamily="34" charset="0"/>
              </a:rPr>
            </a:br>
            <a:r>
              <a:rPr lang="fi-FI" sz="1200" i="1" kern="0" dirty="0" err="1">
                <a:solidFill>
                  <a:srgbClr val="0F0F0F"/>
                </a:solidFill>
                <a:latin typeface="Corbel" panose="020B0503020204020204" pitchFamily="34" charset="0"/>
                <a:ea typeface="Verdana" panose="020B0604030504040204" pitchFamily="34" charset="0"/>
                <a:cs typeface="Verdana" panose="020B0604030504040204" pitchFamily="34" charset="0"/>
              </a:rPr>
              <a:t>Commuting</a:t>
            </a:r>
            <a:r>
              <a:rPr lang="fi-FI" sz="1200" i="1" kern="0" dirty="0">
                <a:solidFill>
                  <a:srgbClr val="0F0F0F"/>
                </a:solidFill>
                <a:latin typeface="Corbel" panose="020B0503020204020204" pitchFamily="34" charset="0"/>
                <a:ea typeface="Verdana" panose="020B0604030504040204" pitchFamily="34" charset="0"/>
                <a:cs typeface="Verdana" panose="020B0604030504040204" pitchFamily="34" charset="0"/>
              </a:rPr>
              <a:t> </a:t>
            </a:r>
            <a:r>
              <a:rPr lang="fi-FI" sz="1200" i="1" kern="0" dirty="0" err="1">
                <a:solidFill>
                  <a:srgbClr val="0F0F0F"/>
                </a:solidFill>
                <a:latin typeface="Corbel" panose="020B0503020204020204" pitchFamily="34" charset="0"/>
                <a:ea typeface="Verdana" panose="020B0604030504040204" pitchFamily="34" charset="0"/>
                <a:cs typeface="Verdana" panose="020B0604030504040204" pitchFamily="34" charset="0"/>
              </a:rPr>
              <a:t>area</a:t>
            </a:r>
            <a:r>
              <a:rPr lang="fi-FI" sz="1200" i="1" kern="0" dirty="0">
                <a:solidFill>
                  <a:srgbClr val="0F0F0F"/>
                </a:solidFill>
                <a:latin typeface="Corbel" panose="020B0503020204020204" pitchFamily="34" charset="0"/>
                <a:ea typeface="Verdana" panose="020B0604030504040204" pitchFamily="34" charset="0"/>
                <a:cs typeface="Verdana" panose="020B0604030504040204" pitchFamily="34" charset="0"/>
              </a:rPr>
              <a:t> 170 000 </a:t>
            </a:r>
            <a:r>
              <a:rPr lang="fi-FI" sz="1200" i="1" kern="0" dirty="0" err="1">
                <a:solidFill>
                  <a:srgbClr val="0F0F0F"/>
                </a:solidFill>
                <a:latin typeface="Corbel" panose="020B0503020204020204" pitchFamily="34" charset="0"/>
                <a:ea typeface="Verdana" panose="020B0604030504040204" pitchFamily="34" charset="0"/>
                <a:cs typeface="Verdana" panose="020B0604030504040204" pitchFamily="34" charset="0"/>
              </a:rPr>
              <a:t>capita</a:t>
            </a:r>
            <a:endParaRPr lang="fi-FI" kern="0" dirty="0">
              <a:solidFill>
                <a:srgbClr val="0F0F0F"/>
              </a:solidFill>
              <a:latin typeface="Corbel" panose="020B0503020204020204" pitchFamily="34" charset="0"/>
              <a:ea typeface="Verdana" panose="020B0604030504040204" pitchFamily="34" charset="0"/>
              <a:cs typeface="Verdana" panose="020B0604030504040204" pitchFamily="34" charset="0"/>
            </a:endParaRPr>
          </a:p>
        </p:txBody>
      </p:sp>
      <p:sp>
        <p:nvSpPr>
          <p:cNvPr id="5" name="Ellipsi 4">
            <a:extLst>
              <a:ext uri="{C183D7F6-B498-43B3-948B-1728B52AA6E4}">
                <adec:decorative xmlns:adec="http://schemas.microsoft.com/office/drawing/2017/decorative" val="1"/>
              </a:ext>
            </a:extLst>
          </p:cNvPr>
          <p:cNvSpPr/>
          <p:nvPr/>
        </p:nvSpPr>
        <p:spPr>
          <a:xfrm>
            <a:off x="9680153" y="3040921"/>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Ellipsi 6">
            <a:extLst>
              <a:ext uri="{C183D7F6-B498-43B3-948B-1728B52AA6E4}">
                <adec:decorative xmlns:adec="http://schemas.microsoft.com/office/drawing/2017/decorative" val="1"/>
              </a:ext>
            </a:extLst>
          </p:cNvPr>
          <p:cNvSpPr/>
          <p:nvPr/>
        </p:nvSpPr>
        <p:spPr>
          <a:xfrm>
            <a:off x="11123141" y="3178004"/>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Ellipsi 8" hidden="1">
            <a:extLst>
              <a:ext uri="{C183D7F6-B498-43B3-948B-1728B52AA6E4}">
                <adec:decorative xmlns:adec="http://schemas.microsoft.com/office/drawing/2017/decorative" val="1"/>
              </a:ext>
            </a:extLst>
          </p:cNvPr>
          <p:cNvSpPr/>
          <p:nvPr/>
        </p:nvSpPr>
        <p:spPr>
          <a:xfrm>
            <a:off x="8552935" y="333748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Ellipsi 9" hidden="1">
            <a:extLst>
              <a:ext uri="{C183D7F6-B498-43B3-948B-1728B52AA6E4}">
                <adec:decorative xmlns:adec="http://schemas.microsoft.com/office/drawing/2017/decorative" val="1"/>
              </a:ext>
            </a:extLst>
          </p:cNvPr>
          <p:cNvSpPr/>
          <p:nvPr/>
        </p:nvSpPr>
        <p:spPr>
          <a:xfrm>
            <a:off x="9020432" y="437525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Ellipsi 10" hidden="1">
            <a:extLst>
              <a:ext uri="{C183D7F6-B498-43B3-948B-1728B52AA6E4}">
                <adec:decorative xmlns:adec="http://schemas.microsoft.com/office/drawing/2017/decorative" val="1"/>
              </a:ext>
            </a:extLst>
          </p:cNvPr>
          <p:cNvSpPr/>
          <p:nvPr/>
        </p:nvSpPr>
        <p:spPr>
          <a:xfrm>
            <a:off x="9993190" y="472632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Ellipsi 11" hidden="1">
            <a:extLst>
              <a:ext uri="{C183D7F6-B498-43B3-948B-1728B52AA6E4}">
                <adec:decorative xmlns:adec="http://schemas.microsoft.com/office/drawing/2017/decorative" val="1"/>
              </a:ext>
            </a:extLst>
          </p:cNvPr>
          <p:cNvSpPr/>
          <p:nvPr/>
        </p:nvSpPr>
        <p:spPr>
          <a:xfrm>
            <a:off x="10890423" y="4024184"/>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Ellipsi 12" hidden="1">
            <a:extLst>
              <a:ext uri="{C183D7F6-B498-43B3-948B-1728B52AA6E4}">
                <adec:decorative xmlns:adec="http://schemas.microsoft.com/office/drawing/2017/decorative" val="1"/>
              </a:ext>
            </a:extLst>
          </p:cNvPr>
          <p:cNvSpPr/>
          <p:nvPr/>
        </p:nvSpPr>
        <p:spPr>
          <a:xfrm>
            <a:off x="10098222" y="3645243"/>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Ellipsi 13" hidden="1">
            <a:extLst>
              <a:ext uri="{C183D7F6-B498-43B3-948B-1728B52AA6E4}">
                <adec:decorative xmlns:adec="http://schemas.microsoft.com/office/drawing/2017/decorative" val="1"/>
              </a:ext>
            </a:extLst>
          </p:cNvPr>
          <p:cNvSpPr/>
          <p:nvPr/>
        </p:nvSpPr>
        <p:spPr>
          <a:xfrm>
            <a:off x="8414952" y="4172465"/>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Ellipsi 14" hidden="1">
            <a:extLst>
              <a:ext uri="{C183D7F6-B498-43B3-948B-1728B52AA6E4}">
                <adec:decorative xmlns:adec="http://schemas.microsoft.com/office/drawing/2017/decorative" val="1"/>
              </a:ext>
            </a:extLst>
          </p:cNvPr>
          <p:cNvSpPr/>
          <p:nvPr/>
        </p:nvSpPr>
        <p:spPr>
          <a:xfrm>
            <a:off x="10663883" y="1777322"/>
            <a:ext cx="135924" cy="1482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descr="Pohjois-Savon kunnat rajoina kartalla."/>
          <p:cNvPicPr>
            <a:picLocks noChangeAspect="1"/>
          </p:cNvPicPr>
          <p:nvPr/>
        </p:nvPicPr>
        <p:blipFill>
          <a:blip r:embed="rId2"/>
          <a:stretch>
            <a:fillRect/>
          </a:stretch>
        </p:blipFill>
        <p:spPr>
          <a:xfrm>
            <a:off x="7588100" y="691741"/>
            <a:ext cx="4320030" cy="5844746"/>
          </a:xfrm>
          <a:prstGeom prst="rect">
            <a:avLst/>
          </a:prstGeom>
        </p:spPr>
      </p:pic>
      <p:sp>
        <p:nvSpPr>
          <p:cNvPr id="6" name="Tekstiruutu 5"/>
          <p:cNvSpPr txBox="1"/>
          <p:nvPr/>
        </p:nvSpPr>
        <p:spPr>
          <a:xfrm>
            <a:off x="7454231" y="5829122"/>
            <a:ext cx="2488117" cy="400110"/>
          </a:xfrm>
          <a:prstGeom prst="rect">
            <a:avLst/>
          </a:prstGeom>
          <a:noFill/>
        </p:spPr>
        <p:txBody>
          <a:bodyPr wrap="none" rtlCol="0">
            <a:spAutoFit/>
          </a:bodyPr>
          <a:lstStyle/>
          <a:p>
            <a:pPr defTabSz="449263" fontAlgn="base">
              <a:spcBef>
                <a:spcPct val="0"/>
              </a:spcBef>
              <a:spcAft>
                <a:spcPct val="0"/>
              </a:spcAft>
              <a:buClr>
                <a:srgbClr val="000000"/>
              </a:buClr>
              <a:buSzPct val="100000"/>
              <a:buFont typeface="Times New Roman" pitchFamily="18" charset="0"/>
              <a:buNone/>
            </a:pPr>
            <a:r>
              <a:rPr lang="fi-FI" sz="2000" dirty="0">
                <a:latin typeface="Corbel" panose="020B0503020204020204" pitchFamily="34" charset="0"/>
                <a:ea typeface="Verdana" panose="020B0604030504040204" pitchFamily="34" charset="0"/>
                <a:cs typeface="Verdana" panose="020B0604030504040204" pitchFamily="34" charset="0"/>
              </a:rPr>
              <a:t>Pohjois-Savon kunnat</a:t>
            </a:r>
          </a:p>
        </p:txBody>
      </p:sp>
      <p:sp>
        <p:nvSpPr>
          <p:cNvPr id="16" name="Ellipsi 15">
            <a:extLst>
              <a:ext uri="{FF2B5EF4-FFF2-40B4-BE49-F238E27FC236}">
                <a16:creationId xmlns:a16="http://schemas.microsoft.com/office/drawing/2014/main" id="{EBA90E02-9F37-4D0F-BC03-768047744A86}"/>
              </a:ext>
            </a:extLst>
          </p:cNvPr>
          <p:cNvSpPr>
            <a:spLocks/>
          </p:cNvSpPr>
          <p:nvPr/>
        </p:nvSpPr>
        <p:spPr>
          <a:xfrm>
            <a:off x="8444290" y="4704263"/>
            <a:ext cx="127000" cy="1524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7AA7E664-8E8E-4463-9CDD-7A01184AD249}"/>
              </a:ext>
            </a:extLst>
          </p:cNvPr>
          <p:cNvSpPr>
            <a:spLocks/>
          </p:cNvSpPr>
          <p:nvPr/>
        </p:nvSpPr>
        <p:spPr>
          <a:xfrm>
            <a:off x="9760291" y="3531716"/>
            <a:ext cx="127000" cy="1524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51E7574C-7F91-40BC-80DE-C45360F1BE78}"/>
              </a:ext>
            </a:extLst>
          </p:cNvPr>
          <p:cNvSpPr>
            <a:spLocks/>
          </p:cNvSpPr>
          <p:nvPr/>
        </p:nvSpPr>
        <p:spPr>
          <a:xfrm>
            <a:off x="8571290" y="3786638"/>
            <a:ext cx="127000" cy="1524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Ellipsi 19">
            <a:extLst>
              <a:ext uri="{FF2B5EF4-FFF2-40B4-BE49-F238E27FC236}">
                <a16:creationId xmlns:a16="http://schemas.microsoft.com/office/drawing/2014/main" id="{76FA3781-CFEA-44CA-9C80-42BB0B74B711}"/>
              </a:ext>
            </a:extLst>
          </p:cNvPr>
          <p:cNvSpPr>
            <a:spLocks/>
          </p:cNvSpPr>
          <p:nvPr/>
        </p:nvSpPr>
        <p:spPr>
          <a:xfrm>
            <a:off x="9104690" y="4871715"/>
            <a:ext cx="127000" cy="1524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Ellipsi 20">
            <a:extLst>
              <a:ext uri="{FF2B5EF4-FFF2-40B4-BE49-F238E27FC236}">
                <a16:creationId xmlns:a16="http://schemas.microsoft.com/office/drawing/2014/main" id="{F6034CA5-2598-4DB7-B4B2-A6D8FFDBA1E2}"/>
              </a:ext>
            </a:extLst>
          </p:cNvPr>
          <p:cNvSpPr>
            <a:spLocks/>
          </p:cNvSpPr>
          <p:nvPr/>
        </p:nvSpPr>
        <p:spPr>
          <a:xfrm>
            <a:off x="10165708" y="5126226"/>
            <a:ext cx="127000" cy="1524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F9D8D1AE-E6FE-46EC-8ADF-FF70584C5D06}"/>
              </a:ext>
            </a:extLst>
          </p:cNvPr>
          <p:cNvSpPr>
            <a:spLocks/>
          </p:cNvSpPr>
          <p:nvPr/>
        </p:nvSpPr>
        <p:spPr>
          <a:xfrm>
            <a:off x="10134434" y="4088448"/>
            <a:ext cx="127000" cy="1524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C7B0399A-A111-4765-ACEF-9444D3AA891C}"/>
              </a:ext>
            </a:extLst>
          </p:cNvPr>
          <p:cNvSpPr>
            <a:spLocks/>
          </p:cNvSpPr>
          <p:nvPr/>
        </p:nvSpPr>
        <p:spPr>
          <a:xfrm>
            <a:off x="11194355" y="3673738"/>
            <a:ext cx="127000" cy="1524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B1AFAD87-B40E-4AEE-9B41-4FA3B56025F0}"/>
              </a:ext>
            </a:extLst>
          </p:cNvPr>
          <p:cNvSpPr>
            <a:spLocks/>
          </p:cNvSpPr>
          <p:nvPr/>
        </p:nvSpPr>
        <p:spPr>
          <a:xfrm>
            <a:off x="10875901" y="4157141"/>
            <a:ext cx="127000" cy="1524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6A3E2834-CEA2-2D15-4AAD-59532049B4AC}"/>
              </a:ext>
            </a:extLst>
          </p:cNvPr>
          <p:cNvSpPr>
            <a:spLocks/>
          </p:cNvSpPr>
          <p:nvPr/>
        </p:nvSpPr>
        <p:spPr>
          <a:xfrm>
            <a:off x="10748901" y="2272041"/>
            <a:ext cx="127000" cy="1524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7" name="Tekstiruutu 36">
            <a:extLst>
              <a:ext uri="{FF2B5EF4-FFF2-40B4-BE49-F238E27FC236}">
                <a16:creationId xmlns:a16="http://schemas.microsoft.com/office/drawing/2014/main" id="{35E5BE4C-3002-6C4E-42C9-4697BE035D94}"/>
              </a:ext>
            </a:extLst>
          </p:cNvPr>
          <p:cNvSpPr txBox="1"/>
          <p:nvPr/>
        </p:nvSpPr>
        <p:spPr>
          <a:xfrm>
            <a:off x="425229" y="6374030"/>
            <a:ext cx="6914659" cy="461665"/>
          </a:xfrm>
          <a:prstGeom prst="rect">
            <a:avLst/>
          </a:prstGeom>
          <a:noFill/>
        </p:spPr>
        <p:txBody>
          <a:bodyPr wrap="square" rtlCol="0">
            <a:spAutoFit/>
          </a:bodyPr>
          <a:lstStyle/>
          <a:p>
            <a:r>
              <a:rPr lang="fi-FI" sz="1200" dirty="0">
                <a:latin typeface="+mn-lt"/>
              </a:rPr>
              <a:t>Lähde: Tilastokeskus</a:t>
            </a:r>
            <a:br>
              <a:rPr lang="fi-FI" sz="1200" dirty="0">
                <a:latin typeface="+mn-lt"/>
              </a:rPr>
            </a:br>
            <a:r>
              <a:rPr lang="fi-FI" sz="1200" b="0" i="0" dirty="0">
                <a:solidFill>
                  <a:srgbClr val="000000"/>
                </a:solidFill>
                <a:effectLst/>
                <a:latin typeface="Corbel" panose="020B0503020204020204" pitchFamily="34" charset="0"/>
              </a:rPr>
              <a:t>Työssäkäyntialue muodostuu keskuskunnasta ja siihen vähintään 10 %:n osuudella pendelöivistä kunnista.</a:t>
            </a:r>
            <a:endParaRPr lang="fi-FI" sz="1200" dirty="0">
              <a:latin typeface="Corbel" panose="020B0503020204020204" pitchFamily="34" charset="0"/>
            </a:endParaRPr>
          </a:p>
        </p:txBody>
      </p:sp>
    </p:spTree>
    <p:extLst>
      <p:ext uri="{BB962C8B-B14F-4D97-AF65-F5344CB8AC3E}">
        <p14:creationId xmlns:p14="http://schemas.microsoft.com/office/powerpoint/2010/main" val="159707553"/>
      </p:ext>
    </p:extLst>
  </p:cSld>
  <p:clrMapOvr>
    <a:masterClrMapping/>
  </p:clrMapOvr>
</p:sld>
</file>

<file path=ppt/theme/theme1.xml><?xml version="1.0" encoding="utf-8"?>
<a:theme xmlns:a="http://schemas.openxmlformats.org/drawingml/2006/main" name="2_Office-teema">
  <a:themeElements>
    <a:clrScheme name="Kuopio Theme 2022">
      <a:dk1>
        <a:srgbClr val="000000"/>
      </a:dk1>
      <a:lt1>
        <a:srgbClr val="FFFFFF"/>
      </a:lt1>
      <a:dk2>
        <a:srgbClr val="A8A99E"/>
      </a:dk2>
      <a:lt2>
        <a:srgbClr val="FFFFFF"/>
      </a:lt2>
      <a:accent1>
        <a:srgbClr val="F6EB61"/>
      </a:accent1>
      <a:accent2>
        <a:srgbClr val="275D38"/>
      </a:accent2>
      <a:accent3>
        <a:srgbClr val="F277C6"/>
      </a:accent3>
      <a:accent4>
        <a:srgbClr val="240E61"/>
      </a:accent4>
      <a:accent5>
        <a:srgbClr val="FDAA63"/>
      </a:accent5>
      <a:accent6>
        <a:srgbClr val="5971DF"/>
      </a:accent6>
      <a:hlink>
        <a:srgbClr val="CEFF8C"/>
      </a:hlink>
      <a:folHlink>
        <a:srgbClr val="E5695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opion strategia vuoteen 2030" id="{F82C1E03-580E-4A6F-A1C3-74D93A644AE3}" vid="{169306AA-5580-4EE5-A463-FF6595205973}"/>
    </a:ext>
  </a:extLst>
</a:theme>
</file>

<file path=ppt/theme/theme2.xml><?xml version="1.0" encoding="utf-8"?>
<a:theme xmlns:a="http://schemas.openxmlformats.org/drawingml/2006/main" name="3_Office-teema">
  <a:themeElements>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uopio Office-teema">
  <a:themeElements>
    <a:clrScheme name="Kuopio teema 2022">
      <a:dk1>
        <a:srgbClr val="000000"/>
      </a:dk1>
      <a:lt1>
        <a:srgbClr val="FFFFFF"/>
      </a:lt1>
      <a:dk2>
        <a:srgbClr val="275D38"/>
      </a:dk2>
      <a:lt2>
        <a:srgbClr val="F6EB61"/>
      </a:lt2>
      <a:accent1>
        <a:srgbClr val="F277C6"/>
      </a:accent1>
      <a:accent2>
        <a:srgbClr val="240E61"/>
      </a:accent2>
      <a:accent3>
        <a:srgbClr val="FDAA63"/>
      </a:accent3>
      <a:accent4>
        <a:srgbClr val="5971DF"/>
      </a:accent4>
      <a:accent5>
        <a:srgbClr val="CEFF8C"/>
      </a:accent5>
      <a:accent6>
        <a:srgbClr val="E56954"/>
      </a:accent6>
      <a:hlink>
        <a:srgbClr val="5971DF"/>
      </a:hlink>
      <a:folHlink>
        <a:srgbClr val="8030A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opio_mallipohja_20221025.potx" id="{0DB5D6A0-BFAD-4BC9-B04A-6A2A21A34AEE}" vid="{BD01569F-D583-46B1-9120-6163514F1448}"/>
    </a:ext>
  </a:extLst>
</a:theme>
</file>

<file path=ppt/theme/theme4.xml><?xml version="1.0" encoding="utf-8"?>
<a:theme xmlns:a="http://schemas.openxmlformats.org/drawingml/2006/main" name="Office-teema">
  <a:themeElements>
    <a:clrScheme name="Kuopio Theme 2022">
      <a:dk1>
        <a:srgbClr val="000000"/>
      </a:dk1>
      <a:lt1>
        <a:srgbClr val="FFFFFF"/>
      </a:lt1>
      <a:dk2>
        <a:srgbClr val="A8A99E"/>
      </a:dk2>
      <a:lt2>
        <a:srgbClr val="FFFFFF"/>
      </a:lt2>
      <a:accent1>
        <a:srgbClr val="F6EB61"/>
      </a:accent1>
      <a:accent2>
        <a:srgbClr val="275D38"/>
      </a:accent2>
      <a:accent3>
        <a:srgbClr val="F277C6"/>
      </a:accent3>
      <a:accent4>
        <a:srgbClr val="240E61"/>
      </a:accent4>
      <a:accent5>
        <a:srgbClr val="FDAA63"/>
      </a:accent5>
      <a:accent6>
        <a:srgbClr val="5971DF"/>
      </a:accent6>
      <a:hlink>
        <a:srgbClr val="CEFF8C"/>
      </a:hlink>
      <a:folHlink>
        <a:srgbClr val="E5695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_Kuopio_Mallipohja.pptx" id="{07956C3B-B362-4DBF-B695-8E0BD7E04520}" vid="{831D48B4-E381-45E6-9578-8318EAF6F168}"/>
    </a:ext>
  </a:extLst>
</a:theme>
</file>

<file path=ppt/theme/theme5.xml><?xml version="1.0" encoding="utf-8"?>
<a:theme xmlns:a="http://schemas.openxmlformats.org/drawingml/2006/main" name="5_Office-teema">
  <a:themeElements>
    <a:clrScheme name="Kuopio Theme 2022">
      <a:dk1>
        <a:srgbClr val="000000"/>
      </a:dk1>
      <a:lt1>
        <a:srgbClr val="FFFFFF"/>
      </a:lt1>
      <a:dk2>
        <a:srgbClr val="A8A99E"/>
      </a:dk2>
      <a:lt2>
        <a:srgbClr val="FFFFFF"/>
      </a:lt2>
      <a:accent1>
        <a:srgbClr val="F6EB61"/>
      </a:accent1>
      <a:accent2>
        <a:srgbClr val="275D38"/>
      </a:accent2>
      <a:accent3>
        <a:srgbClr val="F277C6"/>
      </a:accent3>
      <a:accent4>
        <a:srgbClr val="240E61"/>
      </a:accent4>
      <a:accent5>
        <a:srgbClr val="FDAA63"/>
      </a:accent5>
      <a:accent6>
        <a:srgbClr val="5971DF"/>
      </a:accent6>
      <a:hlink>
        <a:srgbClr val="CEFF8C"/>
      </a:hlink>
      <a:folHlink>
        <a:srgbClr val="E5695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opio_PPT_esityspohja_2022_02" id="{8154F65F-D714-5549-AF19-EF114B541283}" vid="{F8777D3D-0779-7644-9429-86E25C695BFF}"/>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Kuopion kaupunki">
    <a:dk1>
      <a:srgbClr val="0F0F0F"/>
    </a:dk1>
    <a:lt1>
      <a:srgbClr val="FFFFFF"/>
    </a:lt1>
    <a:dk2>
      <a:srgbClr val="C5CAD6"/>
    </a:dk2>
    <a:lt2>
      <a:srgbClr val="FFFFFF"/>
    </a:lt2>
    <a:accent1>
      <a:srgbClr val="D80017"/>
    </a:accent1>
    <a:accent2>
      <a:srgbClr val="0F0F0F"/>
    </a:accent2>
    <a:accent3>
      <a:srgbClr val="CAAD72"/>
    </a:accent3>
    <a:accent4>
      <a:srgbClr val="C5CFD6"/>
    </a:accent4>
    <a:accent5>
      <a:srgbClr val="E9DEC6"/>
    </a:accent5>
    <a:accent6>
      <a:srgbClr val="818386"/>
    </a:accent6>
    <a:hlink>
      <a:srgbClr val="D80017"/>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Kuopio teema 2022">
    <a:dk1>
      <a:srgbClr val="000000"/>
    </a:dk1>
    <a:lt1>
      <a:srgbClr val="FFFFFF"/>
    </a:lt1>
    <a:dk2>
      <a:srgbClr val="275D38"/>
    </a:dk2>
    <a:lt2>
      <a:srgbClr val="F6EB61"/>
    </a:lt2>
    <a:accent1>
      <a:srgbClr val="F277C6"/>
    </a:accent1>
    <a:accent2>
      <a:srgbClr val="240E61"/>
    </a:accent2>
    <a:accent3>
      <a:srgbClr val="FDAA63"/>
    </a:accent3>
    <a:accent4>
      <a:srgbClr val="5971DF"/>
    </a:accent4>
    <a:accent5>
      <a:srgbClr val="CEFF8C"/>
    </a:accent5>
    <a:accent6>
      <a:srgbClr val="E56954"/>
    </a:accent6>
    <a:hlink>
      <a:srgbClr val="5971DF"/>
    </a:hlink>
    <a:folHlink>
      <a:srgbClr val="8030A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Kuopion värit">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Kuopion värit">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Kuopion värit">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0563C1"/>
    </a:hlink>
    <a:folHlink>
      <a:srgbClr val="4B4B4B"/>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Kuopio 2022">
    <a:dk1>
      <a:sysClr val="windowText" lastClr="000000"/>
    </a:dk1>
    <a:lt1>
      <a:sysClr val="window" lastClr="FFFFFF"/>
    </a:lt1>
    <a:dk2>
      <a:srgbClr val="44546A"/>
    </a:dk2>
    <a:lt2>
      <a:srgbClr val="E7E6E6"/>
    </a:lt2>
    <a:accent1>
      <a:srgbClr val="F6EB61"/>
    </a:accent1>
    <a:accent2>
      <a:srgbClr val="FDAA63"/>
    </a:accent2>
    <a:accent3>
      <a:srgbClr val="A7C6ED"/>
    </a:accent3>
    <a:accent4>
      <a:srgbClr val="E56A54"/>
    </a:accent4>
    <a:accent5>
      <a:srgbClr val="5A71DF"/>
    </a:accent5>
    <a:accent6>
      <a:srgbClr val="2CD5C4"/>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Kuopio 2022">
    <a:dk1>
      <a:sysClr val="windowText" lastClr="000000"/>
    </a:dk1>
    <a:lt1>
      <a:sysClr val="window" lastClr="FFFFFF"/>
    </a:lt1>
    <a:dk2>
      <a:srgbClr val="44546A"/>
    </a:dk2>
    <a:lt2>
      <a:srgbClr val="E7E6E6"/>
    </a:lt2>
    <a:accent1>
      <a:srgbClr val="F6EB61"/>
    </a:accent1>
    <a:accent2>
      <a:srgbClr val="FDAA63"/>
    </a:accent2>
    <a:accent3>
      <a:srgbClr val="A7C6ED"/>
    </a:accent3>
    <a:accent4>
      <a:srgbClr val="E56A54"/>
    </a:accent4>
    <a:accent5>
      <a:srgbClr val="5A71DF"/>
    </a:accent5>
    <a:accent6>
      <a:srgbClr val="2CD5C4"/>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Kuopio VIRTA">
    <a:dk1>
      <a:sysClr val="windowText" lastClr="000000"/>
    </a:dk1>
    <a:lt1>
      <a:sysClr val="window" lastClr="FFFFFF"/>
    </a:lt1>
    <a:dk2>
      <a:srgbClr val="44546A"/>
    </a:dk2>
    <a:lt2>
      <a:srgbClr val="E7E6E6"/>
    </a:lt2>
    <a:accent1>
      <a:srgbClr val="5A71DF"/>
    </a:accent1>
    <a:accent2>
      <a:srgbClr val="E56A54"/>
    </a:accent2>
    <a:accent3>
      <a:srgbClr val="A7C6ED"/>
    </a:accent3>
    <a:accent4>
      <a:srgbClr val="A8A99E"/>
    </a:accent4>
    <a:accent5>
      <a:srgbClr val="250E62"/>
    </a:accent5>
    <a:accent6>
      <a:srgbClr val="F6EB61"/>
    </a:accent6>
    <a:hlink>
      <a:srgbClr val="E6BEDD"/>
    </a:hlink>
    <a:folHlink>
      <a:srgbClr val="8031A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1085805FED827341B13CF0892BDAC4E3" ma:contentTypeVersion="18" ma:contentTypeDescription="Luo uusi asiakirja." ma:contentTypeScope="" ma:versionID="6fedb447987167df168ba246d9abea90">
  <xsd:schema xmlns:xsd="http://www.w3.org/2001/XMLSchema" xmlns:xs="http://www.w3.org/2001/XMLSchema" xmlns:p="http://schemas.microsoft.com/office/2006/metadata/properties" xmlns:ns1="http://schemas.microsoft.com/sharepoint/v3" xmlns:ns2="c024b3e1-4401-4ce1-80db-af48c71e75f1" xmlns:ns3="05db0930-b33b-4d73-af41-96615c857211" xmlns:ns4="0d6d4dba-695f-45ba-b49a-c33d35e8033f" targetNamespace="http://schemas.microsoft.com/office/2006/metadata/properties" ma:root="true" ma:fieldsID="1b168b9fcf5735b9ee12d208362f98be" ns1:_="" ns2:_="" ns3:_="" ns4:_="">
    <xsd:import namespace="http://schemas.microsoft.com/sharepoint/v3"/>
    <xsd:import namespace="c024b3e1-4401-4ce1-80db-af48c71e75f1"/>
    <xsd:import namespace="05db0930-b33b-4d73-af41-96615c857211"/>
    <xsd:import namespace="0d6d4dba-695f-45ba-b49a-c33d35e803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Yhtenäisen yhteensopivuuskäytännön ominaisuudet" ma:hidden="true" ma:internalName="_ip_UnifiedCompliancePolicyProperties">
      <xsd:simpleType>
        <xsd:restriction base="dms:Note"/>
      </xsd:simpleType>
    </xsd:element>
    <xsd:element name="_ip_UnifiedCompliancePolicyUIAction" ma:index="20"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24b3e1-4401-4ce1-80db-af48c71e7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2" nillable="true" ma:displayName="Kuittauksen tila" ma:internalName="Kuittauksen_x0020_tila">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49964bb6-1a6e-4045-af7e-4cdc4df897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db0930-b33b-4d73-af41-96615c857211"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6d4dba-695f-45ba-b49a-c33d35e8033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e974cb0-9636-4ba8-92b7-f7f337a47699}" ma:internalName="TaxCatchAll" ma:showField="CatchAllData" ma:web="05db0930-b33b-4d73-af41-96615c8572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c024b3e1-4401-4ce1-80db-af48c71e75f1" xsi:nil="true"/>
    <MediaLengthInSeconds xmlns="c024b3e1-4401-4ce1-80db-af48c71e75f1" xsi:nil="true"/>
    <SharedWithUsers xmlns="05db0930-b33b-4d73-af41-96615c857211">
      <UserInfo>
        <DisplayName/>
        <AccountId xsi:nil="true"/>
        <AccountType/>
      </UserInfo>
    </SharedWithUsers>
    <lcf76f155ced4ddcb4097134ff3c332f xmlns="c024b3e1-4401-4ce1-80db-af48c71e75f1">
      <Terms xmlns="http://schemas.microsoft.com/office/infopath/2007/PartnerControls"/>
    </lcf76f155ced4ddcb4097134ff3c332f>
    <TaxCatchAll xmlns="0d6d4dba-695f-45ba-b49a-c33d35e8033f" xsi:nil="true"/>
  </documentManagement>
</p:properties>
</file>

<file path=customXml/itemProps1.xml><?xml version="1.0" encoding="utf-8"?>
<ds:datastoreItem xmlns:ds="http://schemas.openxmlformats.org/officeDocument/2006/customXml" ds:itemID="{C7E43F3B-80C2-4B17-916D-06F54D5BF598}">
  <ds:schemaRefs>
    <ds:schemaRef ds:uri="http://schemas.microsoft.com/sharepoint/v3/contenttype/forms"/>
  </ds:schemaRefs>
</ds:datastoreItem>
</file>

<file path=customXml/itemProps2.xml><?xml version="1.0" encoding="utf-8"?>
<ds:datastoreItem xmlns:ds="http://schemas.openxmlformats.org/officeDocument/2006/customXml" ds:itemID="{97696FCB-DC58-461F-9E38-C8256F67A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024b3e1-4401-4ce1-80db-af48c71e75f1"/>
    <ds:schemaRef ds:uri="05db0930-b33b-4d73-af41-96615c857211"/>
    <ds:schemaRef ds:uri="0d6d4dba-695f-45ba-b49a-c33d35e803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40E48-500E-4AEF-97E9-3EA99685EA47}">
  <ds:schemaRefs>
    <ds:schemaRef ds:uri="http://schemas.microsoft.com/office/2006/documentManagement/types"/>
    <ds:schemaRef ds:uri="05db0930-b33b-4d73-af41-96615c857211"/>
    <ds:schemaRef ds:uri="http://schemas.microsoft.com/office/infopath/2007/PartnerControls"/>
    <ds:schemaRef ds:uri="http://purl.org/dc/elements/1.1/"/>
    <ds:schemaRef ds:uri="http://schemas.microsoft.com/office/2006/metadata/properties"/>
    <ds:schemaRef ds:uri="c024b3e1-4401-4ce1-80db-af48c71e75f1"/>
    <ds:schemaRef ds:uri="http://schemas.microsoft.com/sharepoint/v3"/>
    <ds:schemaRef ds:uri="http://purl.org/dc/terms/"/>
    <ds:schemaRef ds:uri="http://schemas.openxmlformats.org/package/2006/metadata/core-properties"/>
    <ds:schemaRef ds:uri="0d6d4dba-695f-45ba-b49a-c33d35e803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4177</Words>
  <Application>Microsoft Office PowerPoint</Application>
  <PresentationFormat>Laajakuva</PresentationFormat>
  <Paragraphs>993</Paragraphs>
  <Slides>45</Slides>
  <Notes>5</Notes>
  <HiddenSlides>1</HiddenSlides>
  <MMClips>0</MMClips>
  <ScaleCrop>false</ScaleCrop>
  <HeadingPairs>
    <vt:vector size="6" baseType="variant">
      <vt:variant>
        <vt:lpstr>Käytetyt fontit</vt:lpstr>
      </vt:variant>
      <vt:variant>
        <vt:i4>11</vt:i4>
      </vt:variant>
      <vt:variant>
        <vt:lpstr>Teema</vt:lpstr>
      </vt:variant>
      <vt:variant>
        <vt:i4>5</vt:i4>
      </vt:variant>
      <vt:variant>
        <vt:lpstr>Dian otsikot</vt:lpstr>
      </vt:variant>
      <vt:variant>
        <vt:i4>45</vt:i4>
      </vt:variant>
    </vt:vector>
  </HeadingPairs>
  <TitlesOfParts>
    <vt:vector size="61" baseType="lpstr">
      <vt:lpstr>ＭＳ Ｐゴシック</vt:lpstr>
      <vt:lpstr>Arial</vt:lpstr>
      <vt:lpstr>Calibri</vt:lpstr>
      <vt:lpstr>Calibri Light</vt:lpstr>
      <vt:lpstr>Corbel</vt:lpstr>
      <vt:lpstr>Georgia</vt:lpstr>
      <vt:lpstr>Segoe UI</vt:lpstr>
      <vt:lpstr>Source Sans Pro</vt:lpstr>
      <vt:lpstr>System Font Regular</vt:lpstr>
      <vt:lpstr>Times New Roman</vt:lpstr>
      <vt:lpstr>Verdana</vt:lpstr>
      <vt:lpstr>2_Office-teema</vt:lpstr>
      <vt:lpstr>3_Office-teema</vt:lpstr>
      <vt:lpstr>1_Kuopio Office-teema</vt:lpstr>
      <vt:lpstr>Office-teema</vt:lpstr>
      <vt:lpstr>5_Office-teema</vt:lpstr>
      <vt:lpstr>Kuopion tietopaketti 2025 Kuopio info </vt:lpstr>
      <vt:lpstr>PowerPoint-esitys</vt:lpstr>
      <vt:lpstr>Väestö, alue, sijainti</vt:lpstr>
      <vt:lpstr>PowerPoint-esitys</vt:lpstr>
      <vt:lpstr>Kuopio faktat &amp; luvut</vt:lpstr>
      <vt:lpstr>Kuopio facts &amp; figures</vt:lpstr>
      <vt:lpstr>Kuopion väestörakenne, kaupunki-maaseutu 2023 </vt:lpstr>
      <vt:lpstr>Kuopion väestörakenne, taajamat 2022</vt:lpstr>
      <vt:lpstr>Työssäkäyntialue </vt:lpstr>
      <vt:lpstr>Kuopion väestökehitys 2000-luvulla</vt:lpstr>
      <vt:lpstr>Väestönmuutos 2024</vt:lpstr>
      <vt:lpstr>Väestönmuutos vertailukaupungeissa ​vuonna 2024 </vt:lpstr>
      <vt:lpstr>Muuttovoitto vertailukaupungeissa 2024</vt:lpstr>
      <vt:lpstr>Kuopion väestömuutokset 2010-2024</vt:lpstr>
      <vt:lpstr>PowerPoint-esitys</vt:lpstr>
      <vt:lpstr>Ulkomaan kansalaiset Kuopiossa 2010 - 2023</vt:lpstr>
      <vt:lpstr>Ulkomaan kansalaisten ja vieraskielisten osuus (%) väestöstä 2002 - 2023</vt:lpstr>
      <vt:lpstr>PowerPoint-esitys</vt:lpstr>
      <vt:lpstr>Työttömyysaste keskimäärin vuonna 2024 </vt:lpstr>
      <vt:lpstr>PowerPoint-esitys</vt:lpstr>
      <vt:lpstr>Kuopion asuntotuotanto Dwelling construction</vt:lpstr>
      <vt:lpstr>Asuntorakentaminen 1961 - 2024 Dwelling Construction (31.12.)</vt:lpstr>
      <vt:lpstr>Valmistuneet asunnot suunnittelualueittain 2024 </vt:lpstr>
      <vt:lpstr>PowerPoint-esitys</vt:lpstr>
      <vt:lpstr>Kuopion maaseutualue</vt:lpstr>
      <vt:lpstr>Kesämökit 31.12.2023, 10 kuntaa, joissa eniten Holidayhomes and cottages 31.12.2022</vt:lpstr>
      <vt:lpstr>Kuopion työpaikat 2023 </vt:lpstr>
      <vt:lpstr>Työpaikat toimialan mukaan, elinkeinorakenne 2023</vt:lpstr>
      <vt:lpstr>Työpaikkakehitys vertailukaupungeissa</vt:lpstr>
      <vt:lpstr>Työssäkäyntiliikenne 2023 </vt:lpstr>
      <vt:lpstr>Yritysten verotettava tulo 2022, kotikunta Kuopio yhteisöverot yrityksen verotuskunnan mukaan</vt:lpstr>
      <vt:lpstr>Kuopion suuria toimijoita</vt:lpstr>
      <vt:lpstr>Kuopion alueen yrityksiä  merkittäviltä aloilta Large employers in Kuopio</vt:lpstr>
      <vt:lpstr>KUOPION YRITYSTEN LIIKETOIMINTA Liiketoiminnan trendit 2015-2022 ja alkuvuosi 2023</vt:lpstr>
      <vt:lpstr>Kestävän kehityksen mittareita 1 </vt:lpstr>
      <vt:lpstr>Kestävän kehityksen mittareita 2</vt:lpstr>
      <vt:lpstr>Sustainable Development Indicators 1</vt:lpstr>
      <vt:lpstr>Sustainable Development Indicators 2</vt:lpstr>
      <vt:lpstr>Kuopion strateginen johtamisjärjestelmä</vt:lpstr>
      <vt:lpstr>PowerPoint-esitys</vt:lpstr>
      <vt:lpstr>Kuopio 2030  väkiluvun kehitystavoite</vt:lpstr>
      <vt:lpstr>ASUNTOTUOTANNON  ETENEMINEN 2024-2028</vt:lpstr>
      <vt:lpstr>Kuopion toiminnallisen seudun rakennemalli ”Loikka 2030”</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Kuopion tietopaketti 2020 Kuopio info</dc:title>
  <dc:creator/>
  <cp:lastModifiedBy/>
  <cp:revision>31</cp:revision>
  <dcterms:created xsi:type="dcterms:W3CDTF">2020-12-09T07:51:29Z</dcterms:created>
  <dcterms:modified xsi:type="dcterms:W3CDTF">2025-02-10T09:05:21Z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0x0101001085805FED827341B13CF0892BDAC4E3</vt:lpwstr>
  </property>
  <property fmtid="{D5CDD505-2E9C-101B-9397-08002B2CF9AE}" pid="3" name="MediaServiceImageTags">
    <vt:lpwstr/>
  </property>
  <property fmtid="{D5CDD505-2E9C-101B-9397-08002B2CF9AE}" pid="4" name="MSIP_Label_5461323d-6138-44b1-9406-b362c45a7ed4_Enabled">
    <vt:lpwstr>True</vt:lpwstr>
  </property>
  <property fmtid="{D5CDD505-2E9C-101B-9397-08002B2CF9AE}" pid="5" name="MSIP_Label_5461323d-6138-44b1-9406-b362c45a7ed4_SiteId">
    <vt:lpwstr>ec6c237e-88ea-4cc3-94ef-595b27a8ebf9</vt:lpwstr>
  </property>
  <property fmtid="{D5CDD505-2E9C-101B-9397-08002B2CF9AE}" pid="6" name="MSIP_Label_5461323d-6138-44b1-9406-b362c45a7ed4_Owner">
    <vt:lpwstr>tarja-leena.tukiainen@kuopio.fi</vt:lpwstr>
  </property>
  <property fmtid="{D5CDD505-2E9C-101B-9397-08002B2CF9AE}" pid="7" name="MSIP_Label_5461323d-6138-44b1-9406-b362c45a7ed4_SetDate">
    <vt:lpwstr>2022-10-19T09:51:18.7137576Z</vt:lpwstr>
  </property>
  <property fmtid="{D5CDD505-2E9C-101B-9397-08002B2CF9AE}" pid="8" name="MSIP_Label_5461323d-6138-44b1-9406-b362c45a7ed4_Name">
    <vt:lpwstr>Public</vt:lpwstr>
  </property>
  <property fmtid="{D5CDD505-2E9C-101B-9397-08002B2CF9AE}" pid="9" name="MSIP_Label_5461323d-6138-44b1-9406-b362c45a7ed4_Application">
    <vt:lpwstr>Microsoft Azure Information Protection</vt:lpwstr>
  </property>
  <property fmtid="{D5CDD505-2E9C-101B-9397-08002B2CF9AE}" pid="10" name="MSIP_Label_5461323d-6138-44b1-9406-b362c45a7ed4_Extended_MSFT_Method">
    <vt:lpwstr>Manual</vt:lpwstr>
  </property>
  <property fmtid="{D5CDD505-2E9C-101B-9397-08002B2CF9AE}" pid="11" name="Sensitivity">
    <vt:lpwstr>Public</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ies>
</file>